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4"/>
  </p:notesMasterIdLst>
  <p:sldIdLst>
    <p:sldId id="256" r:id="rId5"/>
    <p:sldId id="257" r:id="rId6"/>
    <p:sldId id="1210" r:id="rId7"/>
    <p:sldId id="1224" r:id="rId8"/>
    <p:sldId id="1209" r:id="rId9"/>
    <p:sldId id="258" r:id="rId10"/>
    <p:sldId id="1211" r:id="rId11"/>
    <p:sldId id="1212" r:id="rId12"/>
    <p:sldId id="1217" r:id="rId13"/>
    <p:sldId id="1218" r:id="rId14"/>
    <p:sldId id="259" r:id="rId15"/>
    <p:sldId id="1213" r:id="rId16"/>
    <p:sldId id="1214" r:id="rId17"/>
    <p:sldId id="1215" r:id="rId18"/>
    <p:sldId id="1216" r:id="rId19"/>
    <p:sldId id="1219" r:id="rId20"/>
    <p:sldId id="1223" r:id="rId21"/>
    <p:sldId id="1222" r:id="rId22"/>
    <p:sldId id="122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91FA87-3EFF-E496-4354-4007079FE060}" v="290" dt="2023-01-21T19:52:21.4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701"/>
  </p:normalViewPr>
  <p:slideViewPr>
    <p:cSldViewPr snapToGrid="0" snapToObjects="1" showGuides="1">
      <p:cViewPr>
        <p:scale>
          <a:sx n="80" d="100"/>
          <a:sy n="80" d="100"/>
        </p:scale>
        <p:origin x="60" y="-3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FE0D08-8715-455C-8555-DE2087F8C4B6}"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n-GB"/>
        </a:p>
      </dgm:t>
    </dgm:pt>
    <dgm:pt modelId="{4C3EAF5D-2771-4C9B-8A27-49F8B9718F6E}">
      <dgm:prSet phldrT="[Text]"/>
      <dgm:spPr/>
      <dgm:t>
        <a:bodyPr/>
        <a:lstStyle/>
        <a:p>
          <a:r>
            <a:rPr lang="en-GB" b="1" dirty="0">
              <a:latin typeface="Lato Light"/>
              <a:ea typeface="Lato Light"/>
              <a:cs typeface="Lato Light"/>
            </a:rPr>
            <a:t>Governing body, HT and SLT</a:t>
          </a:r>
        </a:p>
      </dgm:t>
    </dgm:pt>
    <dgm:pt modelId="{B2B1902F-0C0E-4334-A19B-31FB429FFAD7}" type="parTrans" cxnId="{08E9FEE8-557C-4028-BC26-B9B82B6D81D3}">
      <dgm:prSet/>
      <dgm:spPr/>
      <dgm:t>
        <a:bodyPr/>
        <a:lstStyle/>
        <a:p>
          <a:endParaRPr lang="en-GB"/>
        </a:p>
      </dgm:t>
    </dgm:pt>
    <dgm:pt modelId="{3BACAB6A-2FC8-46A2-8591-A02E46A6B5C1}" type="sibTrans" cxnId="{08E9FEE8-557C-4028-BC26-B9B82B6D81D3}">
      <dgm:prSet/>
      <dgm:spPr/>
      <dgm:t>
        <a:bodyPr/>
        <a:lstStyle/>
        <a:p>
          <a:endParaRPr lang="en-GB"/>
        </a:p>
      </dgm:t>
    </dgm:pt>
    <dgm:pt modelId="{83BD2479-8793-400C-9473-8D8F1BA9B173}" type="asst">
      <dgm:prSet phldrT="[Text]"/>
      <dgm:spPr/>
      <dgm:t>
        <a:bodyPr/>
        <a:lstStyle/>
        <a:p>
          <a:r>
            <a:rPr lang="en-GB" b="1" dirty="0">
              <a:latin typeface="Lato Light"/>
              <a:ea typeface="Lato Light"/>
              <a:cs typeface="Lato Light"/>
            </a:rPr>
            <a:t>Mrs Wood</a:t>
          </a:r>
        </a:p>
        <a:p>
          <a:r>
            <a:rPr lang="en-GB" b="1" dirty="0">
              <a:latin typeface="Lato Light"/>
              <a:ea typeface="Lato Light"/>
              <a:cs typeface="Lato Light"/>
            </a:rPr>
            <a:t>(Career Leader)</a:t>
          </a:r>
        </a:p>
      </dgm:t>
    </dgm:pt>
    <dgm:pt modelId="{A2F10829-8437-4FD4-A4E5-AABC542A3D45}" type="parTrans" cxnId="{78745E21-484B-460B-8BEB-82351BBEC161}">
      <dgm:prSet/>
      <dgm:spPr/>
      <dgm:t>
        <a:bodyPr/>
        <a:lstStyle/>
        <a:p>
          <a:endParaRPr lang="en-GB"/>
        </a:p>
      </dgm:t>
    </dgm:pt>
    <dgm:pt modelId="{AACC5228-EF47-4104-B696-6EEB2245958D}" type="sibTrans" cxnId="{78745E21-484B-460B-8BEB-82351BBEC161}">
      <dgm:prSet/>
      <dgm:spPr/>
      <dgm:t>
        <a:bodyPr/>
        <a:lstStyle/>
        <a:p>
          <a:endParaRPr lang="en-GB"/>
        </a:p>
      </dgm:t>
    </dgm:pt>
    <dgm:pt modelId="{E0A7FBF4-07FB-4964-BB09-EB4AA8479D93}">
      <dgm:prSet phldrT="[Text]"/>
      <dgm:spPr/>
      <dgm:t>
        <a:bodyPr/>
        <a:lstStyle/>
        <a:p>
          <a:r>
            <a:rPr lang="en-GB" b="1" dirty="0">
              <a:latin typeface="Lato Light"/>
              <a:ea typeface="Lato Light"/>
              <a:cs typeface="Lato Light"/>
            </a:rPr>
            <a:t>Local Community</a:t>
          </a:r>
        </a:p>
      </dgm:t>
    </dgm:pt>
    <dgm:pt modelId="{4D5F88D8-0C89-4B22-94C9-47F8A395CE4D}" type="parTrans" cxnId="{D0BC385E-31AB-4D98-B2AA-696B9D6940A2}">
      <dgm:prSet/>
      <dgm:spPr/>
      <dgm:t>
        <a:bodyPr/>
        <a:lstStyle/>
        <a:p>
          <a:endParaRPr lang="en-GB"/>
        </a:p>
      </dgm:t>
    </dgm:pt>
    <dgm:pt modelId="{80DBF2C2-8626-428E-97FD-1E595A3F5104}" type="sibTrans" cxnId="{D0BC385E-31AB-4D98-B2AA-696B9D6940A2}">
      <dgm:prSet/>
      <dgm:spPr/>
      <dgm:t>
        <a:bodyPr/>
        <a:lstStyle/>
        <a:p>
          <a:endParaRPr lang="en-GB"/>
        </a:p>
      </dgm:t>
    </dgm:pt>
    <dgm:pt modelId="{3C2EB302-B303-4F02-BE3A-5028FF64E22D}">
      <dgm:prSet phldrT="[Text]"/>
      <dgm:spPr/>
      <dgm:t>
        <a:bodyPr/>
        <a:lstStyle/>
        <a:p>
          <a:r>
            <a:rPr lang="en-GB" b="1" dirty="0">
              <a:latin typeface="Lato Light"/>
              <a:ea typeface="Lato Light"/>
              <a:cs typeface="Lato Light"/>
            </a:rPr>
            <a:t>All staff</a:t>
          </a:r>
        </a:p>
      </dgm:t>
    </dgm:pt>
    <dgm:pt modelId="{95E02750-595A-42E3-B934-CD7E272D451C}" type="parTrans" cxnId="{18CB1D97-325A-4590-A029-7F726A89A289}">
      <dgm:prSet/>
      <dgm:spPr/>
      <dgm:t>
        <a:bodyPr/>
        <a:lstStyle/>
        <a:p>
          <a:endParaRPr lang="en-GB"/>
        </a:p>
      </dgm:t>
    </dgm:pt>
    <dgm:pt modelId="{F266A014-9F59-41E3-B5E8-A2E8DF1DB9FC}" type="sibTrans" cxnId="{18CB1D97-325A-4590-A029-7F726A89A289}">
      <dgm:prSet/>
      <dgm:spPr/>
      <dgm:t>
        <a:bodyPr/>
        <a:lstStyle/>
        <a:p>
          <a:endParaRPr lang="en-GB"/>
        </a:p>
      </dgm:t>
    </dgm:pt>
    <dgm:pt modelId="{D83E8A48-EB8D-43A4-A490-6AC968BD9739}">
      <dgm:prSet phldrT="[Text]"/>
      <dgm:spPr/>
      <dgm:t>
        <a:bodyPr/>
        <a:lstStyle/>
        <a:p>
          <a:r>
            <a:rPr lang="en-GB" b="1" dirty="0">
              <a:latin typeface="Lato Light"/>
              <a:ea typeface="Lato Light"/>
              <a:cs typeface="Lato Light"/>
            </a:rPr>
            <a:t>Alumni</a:t>
          </a:r>
        </a:p>
      </dgm:t>
    </dgm:pt>
    <dgm:pt modelId="{F9160A95-00D9-464F-AB43-6E3AD2586009}" type="parTrans" cxnId="{966CF1C8-DA50-4F6C-9D8D-21B2DB1C889A}">
      <dgm:prSet/>
      <dgm:spPr/>
      <dgm:t>
        <a:bodyPr/>
        <a:lstStyle/>
        <a:p>
          <a:endParaRPr lang="en-GB"/>
        </a:p>
      </dgm:t>
    </dgm:pt>
    <dgm:pt modelId="{A147B496-CC3C-4BDE-BF76-870D71192DD7}" type="sibTrans" cxnId="{966CF1C8-DA50-4F6C-9D8D-21B2DB1C889A}">
      <dgm:prSet/>
      <dgm:spPr/>
      <dgm:t>
        <a:bodyPr/>
        <a:lstStyle/>
        <a:p>
          <a:endParaRPr lang="en-GB"/>
        </a:p>
      </dgm:t>
    </dgm:pt>
    <dgm:pt modelId="{5622BDFC-BBD8-457E-A7E5-ECF4F0EA4D79}" type="asst">
      <dgm:prSet phldrT="[Text]"/>
      <dgm:spPr/>
      <dgm:t>
        <a:bodyPr/>
        <a:lstStyle/>
        <a:p>
          <a:pPr rtl="0"/>
          <a:r>
            <a:rPr lang="en-GB" b="1" dirty="0">
              <a:latin typeface="Lato Light"/>
              <a:ea typeface="Lato Light"/>
              <a:cs typeface="Lato Light"/>
            </a:rPr>
            <a:t>Mrs Hunter</a:t>
          </a:r>
        </a:p>
        <a:p>
          <a:r>
            <a:rPr lang="en-GB" b="1" dirty="0">
              <a:latin typeface="Lato Light"/>
              <a:ea typeface="Lato Light"/>
              <a:cs typeface="Lato Light"/>
            </a:rPr>
            <a:t>(Career Advisor)</a:t>
          </a:r>
        </a:p>
      </dgm:t>
    </dgm:pt>
    <dgm:pt modelId="{9A22CBD4-E709-40FE-898C-B3FF7D0D99D2}" type="parTrans" cxnId="{42BCDC2D-8445-44D4-A6FF-A9F6E305DDC0}">
      <dgm:prSet/>
      <dgm:spPr/>
      <dgm:t>
        <a:bodyPr/>
        <a:lstStyle/>
        <a:p>
          <a:endParaRPr lang="en-GB"/>
        </a:p>
      </dgm:t>
    </dgm:pt>
    <dgm:pt modelId="{598435B2-96C5-4245-A8FC-18B0814BBE56}" type="sibTrans" cxnId="{42BCDC2D-8445-44D4-A6FF-A9F6E305DDC0}">
      <dgm:prSet/>
      <dgm:spPr/>
      <dgm:t>
        <a:bodyPr/>
        <a:lstStyle/>
        <a:p>
          <a:endParaRPr lang="en-GB"/>
        </a:p>
      </dgm:t>
    </dgm:pt>
    <dgm:pt modelId="{821ECCB2-8EDA-4661-B8FB-25E964DDEF8A}" type="pres">
      <dgm:prSet presAssocID="{05FE0D08-8715-455C-8555-DE2087F8C4B6}" presName="Name0" presStyleCnt="0">
        <dgm:presLayoutVars>
          <dgm:orgChart val="1"/>
          <dgm:chPref val="1"/>
          <dgm:dir/>
          <dgm:animOne val="branch"/>
          <dgm:animLvl val="lvl"/>
          <dgm:resizeHandles/>
        </dgm:presLayoutVars>
      </dgm:prSet>
      <dgm:spPr/>
    </dgm:pt>
    <dgm:pt modelId="{AF3DAD02-0805-444B-857A-CA89002C6F0B}" type="pres">
      <dgm:prSet presAssocID="{4C3EAF5D-2771-4C9B-8A27-49F8B9718F6E}" presName="hierRoot1" presStyleCnt="0">
        <dgm:presLayoutVars>
          <dgm:hierBranch val="init"/>
        </dgm:presLayoutVars>
      </dgm:prSet>
      <dgm:spPr/>
    </dgm:pt>
    <dgm:pt modelId="{DB7CECEB-1877-4108-8F71-296FE8E455AC}" type="pres">
      <dgm:prSet presAssocID="{4C3EAF5D-2771-4C9B-8A27-49F8B9718F6E}" presName="rootComposite1" presStyleCnt="0"/>
      <dgm:spPr/>
    </dgm:pt>
    <dgm:pt modelId="{48FD12C5-E6CC-4B02-91A4-3AEC309914E2}" type="pres">
      <dgm:prSet presAssocID="{4C3EAF5D-2771-4C9B-8A27-49F8B9718F6E}" presName="rootText1" presStyleLbl="alignAcc1" presStyleIdx="0" presStyleCnt="0">
        <dgm:presLayoutVars>
          <dgm:chPref val="3"/>
        </dgm:presLayoutVars>
      </dgm:prSet>
      <dgm:spPr/>
    </dgm:pt>
    <dgm:pt modelId="{0644AEEA-85DA-4C4B-A103-2D5A8BF0197A}" type="pres">
      <dgm:prSet presAssocID="{4C3EAF5D-2771-4C9B-8A27-49F8B9718F6E}" presName="topArc1" presStyleLbl="parChTrans1D1" presStyleIdx="0" presStyleCnt="12"/>
      <dgm:spPr/>
    </dgm:pt>
    <dgm:pt modelId="{F46A76EE-1573-497F-A86A-65209C785A7F}" type="pres">
      <dgm:prSet presAssocID="{4C3EAF5D-2771-4C9B-8A27-49F8B9718F6E}" presName="bottomArc1" presStyleLbl="parChTrans1D1" presStyleIdx="1" presStyleCnt="12"/>
      <dgm:spPr/>
    </dgm:pt>
    <dgm:pt modelId="{95BC1BB1-9B52-4EFC-8835-9FFF933ED529}" type="pres">
      <dgm:prSet presAssocID="{4C3EAF5D-2771-4C9B-8A27-49F8B9718F6E}" presName="topConnNode1" presStyleLbl="node1" presStyleIdx="0" presStyleCnt="0"/>
      <dgm:spPr/>
    </dgm:pt>
    <dgm:pt modelId="{E481C80D-F56D-41FA-80F6-EF0FB0111C84}" type="pres">
      <dgm:prSet presAssocID="{4C3EAF5D-2771-4C9B-8A27-49F8B9718F6E}" presName="hierChild2" presStyleCnt="0"/>
      <dgm:spPr/>
    </dgm:pt>
    <dgm:pt modelId="{C4B56999-13CB-4C36-BF36-6667483F692E}" type="pres">
      <dgm:prSet presAssocID="{4D5F88D8-0C89-4B22-94C9-47F8A395CE4D}" presName="Name28" presStyleLbl="parChTrans1D2" presStyleIdx="0" presStyleCnt="5"/>
      <dgm:spPr/>
    </dgm:pt>
    <dgm:pt modelId="{265E9187-2002-44FF-A479-8B9C6C6BC978}" type="pres">
      <dgm:prSet presAssocID="{E0A7FBF4-07FB-4964-BB09-EB4AA8479D93}" presName="hierRoot2" presStyleCnt="0">
        <dgm:presLayoutVars>
          <dgm:hierBranch val="init"/>
        </dgm:presLayoutVars>
      </dgm:prSet>
      <dgm:spPr/>
    </dgm:pt>
    <dgm:pt modelId="{DA952A37-4C59-43D3-8142-646207343759}" type="pres">
      <dgm:prSet presAssocID="{E0A7FBF4-07FB-4964-BB09-EB4AA8479D93}" presName="rootComposite2" presStyleCnt="0"/>
      <dgm:spPr/>
    </dgm:pt>
    <dgm:pt modelId="{D99324D8-C0EE-4AB0-ACF5-59699353C44F}" type="pres">
      <dgm:prSet presAssocID="{E0A7FBF4-07FB-4964-BB09-EB4AA8479D93}" presName="rootText2" presStyleLbl="alignAcc1" presStyleIdx="0" presStyleCnt="0">
        <dgm:presLayoutVars>
          <dgm:chPref val="3"/>
        </dgm:presLayoutVars>
      </dgm:prSet>
      <dgm:spPr/>
    </dgm:pt>
    <dgm:pt modelId="{56DABB25-937A-4B14-B50A-55138AA8B608}" type="pres">
      <dgm:prSet presAssocID="{E0A7FBF4-07FB-4964-BB09-EB4AA8479D93}" presName="topArc2" presStyleLbl="parChTrans1D1" presStyleIdx="2" presStyleCnt="12"/>
      <dgm:spPr/>
    </dgm:pt>
    <dgm:pt modelId="{D318B974-7531-4F49-AA41-52F017BE63DC}" type="pres">
      <dgm:prSet presAssocID="{E0A7FBF4-07FB-4964-BB09-EB4AA8479D93}" presName="bottomArc2" presStyleLbl="parChTrans1D1" presStyleIdx="3" presStyleCnt="12"/>
      <dgm:spPr/>
    </dgm:pt>
    <dgm:pt modelId="{A1666D0C-4896-4769-B660-B2F543DBA75D}" type="pres">
      <dgm:prSet presAssocID="{E0A7FBF4-07FB-4964-BB09-EB4AA8479D93}" presName="topConnNode2" presStyleLbl="node2" presStyleIdx="0" presStyleCnt="0"/>
      <dgm:spPr/>
    </dgm:pt>
    <dgm:pt modelId="{7B54BC0B-E857-4374-8FCD-D5626424E2AD}" type="pres">
      <dgm:prSet presAssocID="{E0A7FBF4-07FB-4964-BB09-EB4AA8479D93}" presName="hierChild4" presStyleCnt="0"/>
      <dgm:spPr/>
    </dgm:pt>
    <dgm:pt modelId="{041687D6-81C4-486A-BD35-A1CC581C499F}" type="pres">
      <dgm:prSet presAssocID="{E0A7FBF4-07FB-4964-BB09-EB4AA8479D93}" presName="hierChild5" presStyleCnt="0"/>
      <dgm:spPr/>
    </dgm:pt>
    <dgm:pt modelId="{F8D4F178-6AD1-41D7-82A8-176CF0F55193}" type="pres">
      <dgm:prSet presAssocID="{95E02750-595A-42E3-B934-CD7E272D451C}" presName="Name28" presStyleLbl="parChTrans1D2" presStyleIdx="1" presStyleCnt="5"/>
      <dgm:spPr/>
    </dgm:pt>
    <dgm:pt modelId="{F31524BE-2D9B-4E34-8FE4-0601C3F0CCB4}" type="pres">
      <dgm:prSet presAssocID="{3C2EB302-B303-4F02-BE3A-5028FF64E22D}" presName="hierRoot2" presStyleCnt="0">
        <dgm:presLayoutVars>
          <dgm:hierBranch val="init"/>
        </dgm:presLayoutVars>
      </dgm:prSet>
      <dgm:spPr/>
    </dgm:pt>
    <dgm:pt modelId="{779657DE-4F3F-4F17-A30C-F05639421B6A}" type="pres">
      <dgm:prSet presAssocID="{3C2EB302-B303-4F02-BE3A-5028FF64E22D}" presName="rootComposite2" presStyleCnt="0"/>
      <dgm:spPr/>
    </dgm:pt>
    <dgm:pt modelId="{F7075184-2325-4EAB-A1D8-69DE802B5584}" type="pres">
      <dgm:prSet presAssocID="{3C2EB302-B303-4F02-BE3A-5028FF64E22D}" presName="rootText2" presStyleLbl="alignAcc1" presStyleIdx="0" presStyleCnt="0">
        <dgm:presLayoutVars>
          <dgm:chPref val="3"/>
        </dgm:presLayoutVars>
      </dgm:prSet>
      <dgm:spPr/>
    </dgm:pt>
    <dgm:pt modelId="{7613F5C6-1E40-4CEF-B5B3-7F7DCE3DF72C}" type="pres">
      <dgm:prSet presAssocID="{3C2EB302-B303-4F02-BE3A-5028FF64E22D}" presName="topArc2" presStyleLbl="parChTrans1D1" presStyleIdx="4" presStyleCnt="12"/>
      <dgm:spPr/>
    </dgm:pt>
    <dgm:pt modelId="{13B7B024-0100-4638-B30D-01261426712B}" type="pres">
      <dgm:prSet presAssocID="{3C2EB302-B303-4F02-BE3A-5028FF64E22D}" presName="bottomArc2" presStyleLbl="parChTrans1D1" presStyleIdx="5" presStyleCnt="12"/>
      <dgm:spPr/>
    </dgm:pt>
    <dgm:pt modelId="{4AD61AB8-E0FF-45B6-A9B3-E071502F6427}" type="pres">
      <dgm:prSet presAssocID="{3C2EB302-B303-4F02-BE3A-5028FF64E22D}" presName="topConnNode2" presStyleLbl="node2" presStyleIdx="0" presStyleCnt="0"/>
      <dgm:spPr/>
    </dgm:pt>
    <dgm:pt modelId="{FD2E81D9-CFC4-40F9-80D7-669AB3373A7A}" type="pres">
      <dgm:prSet presAssocID="{3C2EB302-B303-4F02-BE3A-5028FF64E22D}" presName="hierChild4" presStyleCnt="0"/>
      <dgm:spPr/>
    </dgm:pt>
    <dgm:pt modelId="{C6B0BC9D-33A8-4CF2-AE7E-09768D22985D}" type="pres">
      <dgm:prSet presAssocID="{3C2EB302-B303-4F02-BE3A-5028FF64E22D}" presName="hierChild5" presStyleCnt="0"/>
      <dgm:spPr/>
    </dgm:pt>
    <dgm:pt modelId="{F09DCBF3-45CF-4D60-9F1A-3F7770AD26A9}" type="pres">
      <dgm:prSet presAssocID="{F9160A95-00D9-464F-AB43-6E3AD2586009}" presName="Name28" presStyleLbl="parChTrans1D2" presStyleIdx="2" presStyleCnt="5"/>
      <dgm:spPr/>
    </dgm:pt>
    <dgm:pt modelId="{115D78DF-421A-4D9E-8C13-8039B68A6EF5}" type="pres">
      <dgm:prSet presAssocID="{D83E8A48-EB8D-43A4-A490-6AC968BD9739}" presName="hierRoot2" presStyleCnt="0">
        <dgm:presLayoutVars>
          <dgm:hierBranch val="init"/>
        </dgm:presLayoutVars>
      </dgm:prSet>
      <dgm:spPr/>
    </dgm:pt>
    <dgm:pt modelId="{84C65671-E30A-4E24-A463-00720500B030}" type="pres">
      <dgm:prSet presAssocID="{D83E8A48-EB8D-43A4-A490-6AC968BD9739}" presName="rootComposite2" presStyleCnt="0"/>
      <dgm:spPr/>
    </dgm:pt>
    <dgm:pt modelId="{21A1D2CE-EA0C-4FCD-B5BF-F08774EB56C9}" type="pres">
      <dgm:prSet presAssocID="{D83E8A48-EB8D-43A4-A490-6AC968BD9739}" presName="rootText2" presStyleLbl="alignAcc1" presStyleIdx="0" presStyleCnt="0">
        <dgm:presLayoutVars>
          <dgm:chPref val="3"/>
        </dgm:presLayoutVars>
      </dgm:prSet>
      <dgm:spPr/>
    </dgm:pt>
    <dgm:pt modelId="{9819C788-492E-4811-85BB-562C8BC3709A}" type="pres">
      <dgm:prSet presAssocID="{D83E8A48-EB8D-43A4-A490-6AC968BD9739}" presName="topArc2" presStyleLbl="parChTrans1D1" presStyleIdx="6" presStyleCnt="12"/>
      <dgm:spPr/>
    </dgm:pt>
    <dgm:pt modelId="{238DF58E-6D67-45C4-8523-23973C45DC44}" type="pres">
      <dgm:prSet presAssocID="{D83E8A48-EB8D-43A4-A490-6AC968BD9739}" presName="bottomArc2" presStyleLbl="parChTrans1D1" presStyleIdx="7" presStyleCnt="12"/>
      <dgm:spPr/>
    </dgm:pt>
    <dgm:pt modelId="{EE02E437-F986-4826-B672-473F8AE7EA4A}" type="pres">
      <dgm:prSet presAssocID="{D83E8A48-EB8D-43A4-A490-6AC968BD9739}" presName="topConnNode2" presStyleLbl="node2" presStyleIdx="0" presStyleCnt="0"/>
      <dgm:spPr/>
    </dgm:pt>
    <dgm:pt modelId="{A9F13894-981E-451B-9004-9863F9464132}" type="pres">
      <dgm:prSet presAssocID="{D83E8A48-EB8D-43A4-A490-6AC968BD9739}" presName="hierChild4" presStyleCnt="0"/>
      <dgm:spPr/>
    </dgm:pt>
    <dgm:pt modelId="{988BDDA9-2150-4F26-9E69-09739E4E27F4}" type="pres">
      <dgm:prSet presAssocID="{D83E8A48-EB8D-43A4-A490-6AC968BD9739}" presName="hierChild5" presStyleCnt="0"/>
      <dgm:spPr/>
    </dgm:pt>
    <dgm:pt modelId="{13FEAA85-C695-490B-95B7-EC5E404ADEA1}" type="pres">
      <dgm:prSet presAssocID="{4C3EAF5D-2771-4C9B-8A27-49F8B9718F6E}" presName="hierChild3" presStyleCnt="0"/>
      <dgm:spPr/>
    </dgm:pt>
    <dgm:pt modelId="{6DF19CDE-1E68-45B5-A096-3F326DC46060}" type="pres">
      <dgm:prSet presAssocID="{A2F10829-8437-4FD4-A4E5-AABC542A3D45}" presName="Name101" presStyleLbl="parChTrans1D2" presStyleIdx="3" presStyleCnt="5"/>
      <dgm:spPr/>
    </dgm:pt>
    <dgm:pt modelId="{18F3E1D0-CD59-4F6E-8267-7082B5D98DBA}" type="pres">
      <dgm:prSet presAssocID="{83BD2479-8793-400C-9473-8D8F1BA9B173}" presName="hierRoot3" presStyleCnt="0">
        <dgm:presLayoutVars>
          <dgm:hierBranch val="init"/>
        </dgm:presLayoutVars>
      </dgm:prSet>
      <dgm:spPr/>
    </dgm:pt>
    <dgm:pt modelId="{D725B8AD-6409-48FA-88CF-5F537D74F648}" type="pres">
      <dgm:prSet presAssocID="{83BD2479-8793-400C-9473-8D8F1BA9B173}" presName="rootComposite3" presStyleCnt="0"/>
      <dgm:spPr/>
    </dgm:pt>
    <dgm:pt modelId="{9AD865A6-5542-49B8-B8BC-9ADBC35BE866}" type="pres">
      <dgm:prSet presAssocID="{83BD2479-8793-400C-9473-8D8F1BA9B173}" presName="rootText3" presStyleLbl="alignAcc1" presStyleIdx="0" presStyleCnt="0">
        <dgm:presLayoutVars>
          <dgm:chPref val="3"/>
        </dgm:presLayoutVars>
      </dgm:prSet>
      <dgm:spPr/>
    </dgm:pt>
    <dgm:pt modelId="{980C7385-CFEE-4494-979A-07ED065EEA71}" type="pres">
      <dgm:prSet presAssocID="{83BD2479-8793-400C-9473-8D8F1BA9B173}" presName="topArc3" presStyleLbl="parChTrans1D1" presStyleIdx="8" presStyleCnt="12"/>
      <dgm:spPr/>
    </dgm:pt>
    <dgm:pt modelId="{1C74AD69-ADE2-4FFE-8961-BF59CC246CA4}" type="pres">
      <dgm:prSet presAssocID="{83BD2479-8793-400C-9473-8D8F1BA9B173}" presName="bottomArc3" presStyleLbl="parChTrans1D1" presStyleIdx="9" presStyleCnt="12"/>
      <dgm:spPr/>
    </dgm:pt>
    <dgm:pt modelId="{58945AA9-EF26-4DBF-9A6F-8A580D7FAA74}" type="pres">
      <dgm:prSet presAssocID="{83BD2479-8793-400C-9473-8D8F1BA9B173}" presName="topConnNode3" presStyleLbl="asst1" presStyleIdx="0" presStyleCnt="0"/>
      <dgm:spPr/>
    </dgm:pt>
    <dgm:pt modelId="{730DB1B6-CCE7-4E11-8CB3-B58D62ADFAE9}" type="pres">
      <dgm:prSet presAssocID="{83BD2479-8793-400C-9473-8D8F1BA9B173}" presName="hierChild6" presStyleCnt="0"/>
      <dgm:spPr/>
    </dgm:pt>
    <dgm:pt modelId="{1A7C53D4-C3F3-4753-B79E-99C18E8EF099}" type="pres">
      <dgm:prSet presAssocID="{83BD2479-8793-400C-9473-8D8F1BA9B173}" presName="hierChild7" presStyleCnt="0"/>
      <dgm:spPr/>
    </dgm:pt>
    <dgm:pt modelId="{E144F43D-DB5D-47CA-9DDB-FDB1C046C0BD}" type="pres">
      <dgm:prSet presAssocID="{9A22CBD4-E709-40FE-898C-B3FF7D0D99D2}" presName="Name101" presStyleLbl="parChTrans1D2" presStyleIdx="4" presStyleCnt="5"/>
      <dgm:spPr/>
    </dgm:pt>
    <dgm:pt modelId="{18467DB7-FBA6-4CEB-9AF5-17FC49BEC1F0}" type="pres">
      <dgm:prSet presAssocID="{5622BDFC-BBD8-457E-A7E5-ECF4F0EA4D79}" presName="hierRoot3" presStyleCnt="0">
        <dgm:presLayoutVars>
          <dgm:hierBranch val="init"/>
        </dgm:presLayoutVars>
      </dgm:prSet>
      <dgm:spPr/>
    </dgm:pt>
    <dgm:pt modelId="{9FA62F9D-5238-4C08-94CD-83B6E92B1A4C}" type="pres">
      <dgm:prSet presAssocID="{5622BDFC-BBD8-457E-A7E5-ECF4F0EA4D79}" presName="rootComposite3" presStyleCnt="0"/>
      <dgm:spPr/>
    </dgm:pt>
    <dgm:pt modelId="{1036BA63-B246-4B33-8A91-E99124395549}" type="pres">
      <dgm:prSet presAssocID="{5622BDFC-BBD8-457E-A7E5-ECF4F0EA4D79}" presName="rootText3" presStyleLbl="alignAcc1" presStyleIdx="0" presStyleCnt="0">
        <dgm:presLayoutVars>
          <dgm:chPref val="3"/>
        </dgm:presLayoutVars>
      </dgm:prSet>
      <dgm:spPr/>
    </dgm:pt>
    <dgm:pt modelId="{6905757D-C956-47EA-BB7F-F0652253968A}" type="pres">
      <dgm:prSet presAssocID="{5622BDFC-BBD8-457E-A7E5-ECF4F0EA4D79}" presName="topArc3" presStyleLbl="parChTrans1D1" presStyleIdx="10" presStyleCnt="12"/>
      <dgm:spPr/>
    </dgm:pt>
    <dgm:pt modelId="{04951201-D4E2-4AA3-A5E6-36A2285A1217}" type="pres">
      <dgm:prSet presAssocID="{5622BDFC-BBD8-457E-A7E5-ECF4F0EA4D79}" presName="bottomArc3" presStyleLbl="parChTrans1D1" presStyleIdx="11" presStyleCnt="12"/>
      <dgm:spPr/>
    </dgm:pt>
    <dgm:pt modelId="{C01BC05F-870E-466D-B2A6-E321A5AB0E0F}" type="pres">
      <dgm:prSet presAssocID="{5622BDFC-BBD8-457E-A7E5-ECF4F0EA4D79}" presName="topConnNode3" presStyleLbl="asst1" presStyleIdx="0" presStyleCnt="0"/>
      <dgm:spPr/>
    </dgm:pt>
    <dgm:pt modelId="{03E95267-6B09-48DC-8938-5C31D2E5E3E3}" type="pres">
      <dgm:prSet presAssocID="{5622BDFC-BBD8-457E-A7E5-ECF4F0EA4D79}" presName="hierChild6" presStyleCnt="0"/>
      <dgm:spPr/>
    </dgm:pt>
    <dgm:pt modelId="{B1FF259D-A193-476F-9E26-C460A015F5D2}" type="pres">
      <dgm:prSet presAssocID="{5622BDFC-BBD8-457E-A7E5-ECF4F0EA4D79}" presName="hierChild7" presStyleCnt="0"/>
      <dgm:spPr/>
    </dgm:pt>
  </dgm:ptLst>
  <dgm:cxnLst>
    <dgm:cxn modelId="{F3F55C02-BBA3-4C3E-AAFF-D0A2B81D2E65}" type="presOf" srcId="{F9160A95-00D9-464F-AB43-6E3AD2586009}" destId="{F09DCBF3-45CF-4D60-9F1A-3F7770AD26A9}" srcOrd="0" destOrd="0" presId="urn:microsoft.com/office/officeart/2008/layout/HalfCircleOrganizationChart"/>
    <dgm:cxn modelId="{2A33810A-6B0C-4EDB-B1FB-A68F941A4649}" type="presOf" srcId="{95E02750-595A-42E3-B934-CD7E272D451C}" destId="{F8D4F178-6AD1-41D7-82A8-176CF0F55193}" srcOrd="0" destOrd="0" presId="urn:microsoft.com/office/officeart/2008/layout/HalfCircleOrganizationChart"/>
    <dgm:cxn modelId="{60F9BB15-FB79-4A16-8DE5-AD9196422D2D}" type="presOf" srcId="{4D5F88D8-0C89-4B22-94C9-47F8A395CE4D}" destId="{C4B56999-13CB-4C36-BF36-6667483F692E}" srcOrd="0" destOrd="0" presId="urn:microsoft.com/office/officeart/2008/layout/HalfCircleOrganizationChart"/>
    <dgm:cxn modelId="{F2165818-1841-4C3B-A2E0-A9F70CD4C1EE}" type="presOf" srcId="{D83E8A48-EB8D-43A4-A490-6AC968BD9739}" destId="{EE02E437-F986-4826-B672-473F8AE7EA4A}" srcOrd="1" destOrd="0" presId="urn:microsoft.com/office/officeart/2008/layout/HalfCircleOrganizationChart"/>
    <dgm:cxn modelId="{78745E21-484B-460B-8BEB-82351BBEC161}" srcId="{4C3EAF5D-2771-4C9B-8A27-49F8B9718F6E}" destId="{83BD2479-8793-400C-9473-8D8F1BA9B173}" srcOrd="0" destOrd="0" parTransId="{A2F10829-8437-4FD4-A4E5-AABC542A3D45}" sibTransId="{AACC5228-EF47-4104-B696-6EEB2245958D}"/>
    <dgm:cxn modelId="{0F2E1022-D57B-4197-BEB2-E2BC44A48867}" type="presOf" srcId="{E0A7FBF4-07FB-4964-BB09-EB4AA8479D93}" destId="{A1666D0C-4896-4769-B660-B2F543DBA75D}" srcOrd="1" destOrd="0" presId="urn:microsoft.com/office/officeart/2008/layout/HalfCircleOrganizationChart"/>
    <dgm:cxn modelId="{8CBC002C-889D-444A-A020-96B455EFA874}" type="presOf" srcId="{3C2EB302-B303-4F02-BE3A-5028FF64E22D}" destId="{F7075184-2325-4EAB-A1D8-69DE802B5584}" srcOrd="0" destOrd="0" presId="urn:microsoft.com/office/officeart/2008/layout/HalfCircleOrganizationChart"/>
    <dgm:cxn modelId="{42BCDC2D-8445-44D4-A6FF-A9F6E305DDC0}" srcId="{4C3EAF5D-2771-4C9B-8A27-49F8B9718F6E}" destId="{5622BDFC-BBD8-457E-A7E5-ECF4F0EA4D79}" srcOrd="1" destOrd="0" parTransId="{9A22CBD4-E709-40FE-898C-B3FF7D0D99D2}" sibTransId="{598435B2-96C5-4245-A8FC-18B0814BBE56}"/>
    <dgm:cxn modelId="{5EF3BE36-C6EB-40E2-ABCA-13933A4231FF}" type="presOf" srcId="{4C3EAF5D-2771-4C9B-8A27-49F8B9718F6E}" destId="{95BC1BB1-9B52-4EFC-8835-9FFF933ED529}" srcOrd="1" destOrd="0" presId="urn:microsoft.com/office/officeart/2008/layout/HalfCircleOrganizationChart"/>
    <dgm:cxn modelId="{D0BC385E-31AB-4D98-B2AA-696B9D6940A2}" srcId="{4C3EAF5D-2771-4C9B-8A27-49F8B9718F6E}" destId="{E0A7FBF4-07FB-4964-BB09-EB4AA8479D93}" srcOrd="2" destOrd="0" parTransId="{4D5F88D8-0C89-4B22-94C9-47F8A395CE4D}" sibTransId="{80DBF2C2-8626-428E-97FD-1E595A3F5104}"/>
    <dgm:cxn modelId="{A1E7C15E-EDF0-44C9-8911-EEF8C49AAD77}" type="presOf" srcId="{5622BDFC-BBD8-457E-A7E5-ECF4F0EA4D79}" destId="{1036BA63-B246-4B33-8A91-E99124395549}" srcOrd="0" destOrd="0" presId="urn:microsoft.com/office/officeart/2008/layout/HalfCircleOrganizationChart"/>
    <dgm:cxn modelId="{CAC07662-5090-417C-82FF-F74CC6D07314}" type="presOf" srcId="{83BD2479-8793-400C-9473-8D8F1BA9B173}" destId="{58945AA9-EF26-4DBF-9A6F-8A580D7FAA74}" srcOrd="1" destOrd="0" presId="urn:microsoft.com/office/officeart/2008/layout/HalfCircleOrganizationChart"/>
    <dgm:cxn modelId="{9B1E724E-B71F-41FD-8158-1A0C7B40CF16}" type="presOf" srcId="{3C2EB302-B303-4F02-BE3A-5028FF64E22D}" destId="{4AD61AB8-E0FF-45B6-A9B3-E071502F6427}" srcOrd="1" destOrd="0" presId="urn:microsoft.com/office/officeart/2008/layout/HalfCircleOrganizationChart"/>
    <dgm:cxn modelId="{844D4371-AE61-46A5-A4A1-71CCE64A6B1D}" type="presOf" srcId="{4C3EAF5D-2771-4C9B-8A27-49F8B9718F6E}" destId="{48FD12C5-E6CC-4B02-91A4-3AEC309914E2}" srcOrd="0" destOrd="0" presId="urn:microsoft.com/office/officeart/2008/layout/HalfCircleOrganizationChart"/>
    <dgm:cxn modelId="{62B81D53-C5D4-4B57-AE8A-78A09B85D8F4}" type="presOf" srcId="{5622BDFC-BBD8-457E-A7E5-ECF4F0EA4D79}" destId="{C01BC05F-870E-466D-B2A6-E321A5AB0E0F}" srcOrd="1" destOrd="0" presId="urn:microsoft.com/office/officeart/2008/layout/HalfCircleOrganizationChart"/>
    <dgm:cxn modelId="{18CB1D97-325A-4590-A029-7F726A89A289}" srcId="{4C3EAF5D-2771-4C9B-8A27-49F8B9718F6E}" destId="{3C2EB302-B303-4F02-BE3A-5028FF64E22D}" srcOrd="3" destOrd="0" parTransId="{95E02750-595A-42E3-B934-CD7E272D451C}" sibTransId="{F266A014-9F59-41E3-B5E8-A2E8DF1DB9FC}"/>
    <dgm:cxn modelId="{1A184998-5D05-40DB-A79C-049B32F34D96}" type="presOf" srcId="{A2F10829-8437-4FD4-A4E5-AABC542A3D45}" destId="{6DF19CDE-1E68-45B5-A096-3F326DC46060}" srcOrd="0" destOrd="0" presId="urn:microsoft.com/office/officeart/2008/layout/HalfCircleOrganizationChart"/>
    <dgm:cxn modelId="{F6E639C0-21E0-4B0D-99F6-2F20E2D476B2}" type="presOf" srcId="{83BD2479-8793-400C-9473-8D8F1BA9B173}" destId="{9AD865A6-5542-49B8-B8BC-9ADBC35BE866}" srcOrd="0" destOrd="0" presId="urn:microsoft.com/office/officeart/2008/layout/HalfCircleOrganizationChart"/>
    <dgm:cxn modelId="{966CF1C8-DA50-4F6C-9D8D-21B2DB1C889A}" srcId="{4C3EAF5D-2771-4C9B-8A27-49F8B9718F6E}" destId="{D83E8A48-EB8D-43A4-A490-6AC968BD9739}" srcOrd="4" destOrd="0" parTransId="{F9160A95-00D9-464F-AB43-6E3AD2586009}" sibTransId="{A147B496-CC3C-4BDE-BF76-870D71192DD7}"/>
    <dgm:cxn modelId="{8AE051CA-92EE-40DA-8A0C-C16B48D9641D}" type="presOf" srcId="{05FE0D08-8715-455C-8555-DE2087F8C4B6}" destId="{821ECCB2-8EDA-4661-B8FB-25E964DDEF8A}" srcOrd="0" destOrd="0" presId="urn:microsoft.com/office/officeart/2008/layout/HalfCircleOrganizationChart"/>
    <dgm:cxn modelId="{A252B6CF-F736-4405-96DA-2A2C84E3F5D2}" type="presOf" srcId="{E0A7FBF4-07FB-4964-BB09-EB4AA8479D93}" destId="{D99324D8-C0EE-4AB0-ACF5-59699353C44F}" srcOrd="0" destOrd="0" presId="urn:microsoft.com/office/officeart/2008/layout/HalfCircleOrganizationChart"/>
    <dgm:cxn modelId="{654FA4E2-6E8D-4188-9E9E-167543962214}" type="presOf" srcId="{9A22CBD4-E709-40FE-898C-B3FF7D0D99D2}" destId="{E144F43D-DB5D-47CA-9DDB-FDB1C046C0BD}" srcOrd="0" destOrd="0" presId="urn:microsoft.com/office/officeart/2008/layout/HalfCircleOrganizationChart"/>
    <dgm:cxn modelId="{08E9FEE8-557C-4028-BC26-B9B82B6D81D3}" srcId="{05FE0D08-8715-455C-8555-DE2087F8C4B6}" destId="{4C3EAF5D-2771-4C9B-8A27-49F8B9718F6E}" srcOrd="0" destOrd="0" parTransId="{B2B1902F-0C0E-4334-A19B-31FB429FFAD7}" sibTransId="{3BACAB6A-2FC8-46A2-8591-A02E46A6B5C1}"/>
    <dgm:cxn modelId="{A14067ED-CA49-4DB0-A352-304497AB7864}" type="presOf" srcId="{D83E8A48-EB8D-43A4-A490-6AC968BD9739}" destId="{21A1D2CE-EA0C-4FCD-B5BF-F08774EB56C9}" srcOrd="0" destOrd="0" presId="urn:microsoft.com/office/officeart/2008/layout/HalfCircleOrganizationChart"/>
    <dgm:cxn modelId="{2A894F3D-71A2-4D2C-9D36-B4DC4ECB06A7}" type="presParOf" srcId="{821ECCB2-8EDA-4661-B8FB-25E964DDEF8A}" destId="{AF3DAD02-0805-444B-857A-CA89002C6F0B}" srcOrd="0" destOrd="0" presId="urn:microsoft.com/office/officeart/2008/layout/HalfCircleOrganizationChart"/>
    <dgm:cxn modelId="{8012226B-9FE9-4F8E-9C5B-EA8A2F803FEE}" type="presParOf" srcId="{AF3DAD02-0805-444B-857A-CA89002C6F0B}" destId="{DB7CECEB-1877-4108-8F71-296FE8E455AC}" srcOrd="0" destOrd="0" presId="urn:microsoft.com/office/officeart/2008/layout/HalfCircleOrganizationChart"/>
    <dgm:cxn modelId="{3FC47326-8350-4D2E-B7AD-DFB63929DBF6}" type="presParOf" srcId="{DB7CECEB-1877-4108-8F71-296FE8E455AC}" destId="{48FD12C5-E6CC-4B02-91A4-3AEC309914E2}" srcOrd="0" destOrd="0" presId="urn:microsoft.com/office/officeart/2008/layout/HalfCircleOrganizationChart"/>
    <dgm:cxn modelId="{CF058943-86C3-4699-A7B2-E58D2B3E196B}" type="presParOf" srcId="{DB7CECEB-1877-4108-8F71-296FE8E455AC}" destId="{0644AEEA-85DA-4C4B-A103-2D5A8BF0197A}" srcOrd="1" destOrd="0" presId="urn:microsoft.com/office/officeart/2008/layout/HalfCircleOrganizationChart"/>
    <dgm:cxn modelId="{4C8B75F0-8EA2-4C30-B433-3281FF08F861}" type="presParOf" srcId="{DB7CECEB-1877-4108-8F71-296FE8E455AC}" destId="{F46A76EE-1573-497F-A86A-65209C785A7F}" srcOrd="2" destOrd="0" presId="urn:microsoft.com/office/officeart/2008/layout/HalfCircleOrganizationChart"/>
    <dgm:cxn modelId="{A73020BC-FBD8-4112-BF94-BC1CDAAC8F94}" type="presParOf" srcId="{DB7CECEB-1877-4108-8F71-296FE8E455AC}" destId="{95BC1BB1-9B52-4EFC-8835-9FFF933ED529}" srcOrd="3" destOrd="0" presId="urn:microsoft.com/office/officeart/2008/layout/HalfCircleOrganizationChart"/>
    <dgm:cxn modelId="{CBA8B0D8-8B27-41E2-AA41-B231E2754A4A}" type="presParOf" srcId="{AF3DAD02-0805-444B-857A-CA89002C6F0B}" destId="{E481C80D-F56D-41FA-80F6-EF0FB0111C84}" srcOrd="1" destOrd="0" presId="urn:microsoft.com/office/officeart/2008/layout/HalfCircleOrganizationChart"/>
    <dgm:cxn modelId="{C7B8D951-3097-4D8D-8638-E0F4B103E5B0}" type="presParOf" srcId="{E481C80D-F56D-41FA-80F6-EF0FB0111C84}" destId="{C4B56999-13CB-4C36-BF36-6667483F692E}" srcOrd="0" destOrd="0" presId="urn:microsoft.com/office/officeart/2008/layout/HalfCircleOrganizationChart"/>
    <dgm:cxn modelId="{0EEDFDD4-8EE6-4AB1-9D28-4F469255E192}" type="presParOf" srcId="{E481C80D-F56D-41FA-80F6-EF0FB0111C84}" destId="{265E9187-2002-44FF-A479-8B9C6C6BC978}" srcOrd="1" destOrd="0" presId="urn:microsoft.com/office/officeart/2008/layout/HalfCircleOrganizationChart"/>
    <dgm:cxn modelId="{6F9EB4B9-4642-48F4-BDE9-122F9BB92F7B}" type="presParOf" srcId="{265E9187-2002-44FF-A479-8B9C6C6BC978}" destId="{DA952A37-4C59-43D3-8142-646207343759}" srcOrd="0" destOrd="0" presId="urn:microsoft.com/office/officeart/2008/layout/HalfCircleOrganizationChart"/>
    <dgm:cxn modelId="{9B7573AA-EDF9-4B5B-A2B1-0EB0991776D1}" type="presParOf" srcId="{DA952A37-4C59-43D3-8142-646207343759}" destId="{D99324D8-C0EE-4AB0-ACF5-59699353C44F}" srcOrd="0" destOrd="0" presId="urn:microsoft.com/office/officeart/2008/layout/HalfCircleOrganizationChart"/>
    <dgm:cxn modelId="{5E8815FB-EB93-447C-8902-FC8EEC6ED63B}" type="presParOf" srcId="{DA952A37-4C59-43D3-8142-646207343759}" destId="{56DABB25-937A-4B14-B50A-55138AA8B608}" srcOrd="1" destOrd="0" presId="urn:microsoft.com/office/officeart/2008/layout/HalfCircleOrganizationChart"/>
    <dgm:cxn modelId="{384042A8-A2C0-40D0-9CAD-169C0C53D080}" type="presParOf" srcId="{DA952A37-4C59-43D3-8142-646207343759}" destId="{D318B974-7531-4F49-AA41-52F017BE63DC}" srcOrd="2" destOrd="0" presId="urn:microsoft.com/office/officeart/2008/layout/HalfCircleOrganizationChart"/>
    <dgm:cxn modelId="{9B51666A-FF39-4FB9-9912-A6B7BBAB055D}" type="presParOf" srcId="{DA952A37-4C59-43D3-8142-646207343759}" destId="{A1666D0C-4896-4769-B660-B2F543DBA75D}" srcOrd="3" destOrd="0" presId="urn:microsoft.com/office/officeart/2008/layout/HalfCircleOrganizationChart"/>
    <dgm:cxn modelId="{B0852ED0-B2FE-4DEB-B8B1-9AB9941F9ADD}" type="presParOf" srcId="{265E9187-2002-44FF-A479-8B9C6C6BC978}" destId="{7B54BC0B-E857-4374-8FCD-D5626424E2AD}" srcOrd="1" destOrd="0" presId="urn:microsoft.com/office/officeart/2008/layout/HalfCircleOrganizationChart"/>
    <dgm:cxn modelId="{EEF84435-56DC-4217-8C5D-3E941E596A78}" type="presParOf" srcId="{265E9187-2002-44FF-A479-8B9C6C6BC978}" destId="{041687D6-81C4-486A-BD35-A1CC581C499F}" srcOrd="2" destOrd="0" presId="urn:microsoft.com/office/officeart/2008/layout/HalfCircleOrganizationChart"/>
    <dgm:cxn modelId="{A147CECD-A31A-451B-B09A-692AAA99E493}" type="presParOf" srcId="{E481C80D-F56D-41FA-80F6-EF0FB0111C84}" destId="{F8D4F178-6AD1-41D7-82A8-176CF0F55193}" srcOrd="2" destOrd="0" presId="urn:microsoft.com/office/officeart/2008/layout/HalfCircleOrganizationChart"/>
    <dgm:cxn modelId="{E2387BFC-217C-4C63-8971-547000FB9C54}" type="presParOf" srcId="{E481C80D-F56D-41FA-80F6-EF0FB0111C84}" destId="{F31524BE-2D9B-4E34-8FE4-0601C3F0CCB4}" srcOrd="3" destOrd="0" presId="urn:microsoft.com/office/officeart/2008/layout/HalfCircleOrganizationChart"/>
    <dgm:cxn modelId="{66DF55F3-056E-41EA-B53A-2652D8A71DF5}" type="presParOf" srcId="{F31524BE-2D9B-4E34-8FE4-0601C3F0CCB4}" destId="{779657DE-4F3F-4F17-A30C-F05639421B6A}" srcOrd="0" destOrd="0" presId="urn:microsoft.com/office/officeart/2008/layout/HalfCircleOrganizationChart"/>
    <dgm:cxn modelId="{CEC6B1E6-A9DA-4FB0-8F3A-5570E95626D3}" type="presParOf" srcId="{779657DE-4F3F-4F17-A30C-F05639421B6A}" destId="{F7075184-2325-4EAB-A1D8-69DE802B5584}" srcOrd="0" destOrd="0" presId="urn:microsoft.com/office/officeart/2008/layout/HalfCircleOrganizationChart"/>
    <dgm:cxn modelId="{11200B60-3FB8-4C02-B4AC-868A55EB3A03}" type="presParOf" srcId="{779657DE-4F3F-4F17-A30C-F05639421B6A}" destId="{7613F5C6-1E40-4CEF-B5B3-7F7DCE3DF72C}" srcOrd="1" destOrd="0" presId="urn:microsoft.com/office/officeart/2008/layout/HalfCircleOrganizationChart"/>
    <dgm:cxn modelId="{BDFA12EC-1157-4C11-927E-D8CF8D5ECF98}" type="presParOf" srcId="{779657DE-4F3F-4F17-A30C-F05639421B6A}" destId="{13B7B024-0100-4638-B30D-01261426712B}" srcOrd="2" destOrd="0" presId="urn:microsoft.com/office/officeart/2008/layout/HalfCircleOrganizationChart"/>
    <dgm:cxn modelId="{70152DA7-28F7-4984-BD05-93032C9FADAE}" type="presParOf" srcId="{779657DE-4F3F-4F17-A30C-F05639421B6A}" destId="{4AD61AB8-E0FF-45B6-A9B3-E071502F6427}" srcOrd="3" destOrd="0" presId="urn:microsoft.com/office/officeart/2008/layout/HalfCircleOrganizationChart"/>
    <dgm:cxn modelId="{3A7CCF31-A9AA-4BB1-A629-2DBFE999ED6A}" type="presParOf" srcId="{F31524BE-2D9B-4E34-8FE4-0601C3F0CCB4}" destId="{FD2E81D9-CFC4-40F9-80D7-669AB3373A7A}" srcOrd="1" destOrd="0" presId="urn:microsoft.com/office/officeart/2008/layout/HalfCircleOrganizationChart"/>
    <dgm:cxn modelId="{3A760EBA-973F-4FFB-8CB8-675B30CE7992}" type="presParOf" srcId="{F31524BE-2D9B-4E34-8FE4-0601C3F0CCB4}" destId="{C6B0BC9D-33A8-4CF2-AE7E-09768D22985D}" srcOrd="2" destOrd="0" presId="urn:microsoft.com/office/officeart/2008/layout/HalfCircleOrganizationChart"/>
    <dgm:cxn modelId="{AD6086D0-71FC-42BF-B382-B55BEFCA263A}" type="presParOf" srcId="{E481C80D-F56D-41FA-80F6-EF0FB0111C84}" destId="{F09DCBF3-45CF-4D60-9F1A-3F7770AD26A9}" srcOrd="4" destOrd="0" presId="urn:microsoft.com/office/officeart/2008/layout/HalfCircleOrganizationChart"/>
    <dgm:cxn modelId="{CFF95446-D403-4256-8BCE-A15FCD48B93F}" type="presParOf" srcId="{E481C80D-F56D-41FA-80F6-EF0FB0111C84}" destId="{115D78DF-421A-4D9E-8C13-8039B68A6EF5}" srcOrd="5" destOrd="0" presId="urn:microsoft.com/office/officeart/2008/layout/HalfCircleOrganizationChart"/>
    <dgm:cxn modelId="{3AC8BE51-A073-433C-9768-46EAF45AE974}" type="presParOf" srcId="{115D78DF-421A-4D9E-8C13-8039B68A6EF5}" destId="{84C65671-E30A-4E24-A463-00720500B030}" srcOrd="0" destOrd="0" presId="urn:microsoft.com/office/officeart/2008/layout/HalfCircleOrganizationChart"/>
    <dgm:cxn modelId="{48FDC185-CF0F-4DA9-A8EB-AF06170BB7A7}" type="presParOf" srcId="{84C65671-E30A-4E24-A463-00720500B030}" destId="{21A1D2CE-EA0C-4FCD-B5BF-F08774EB56C9}" srcOrd="0" destOrd="0" presId="urn:microsoft.com/office/officeart/2008/layout/HalfCircleOrganizationChart"/>
    <dgm:cxn modelId="{D68CF8BD-4FBA-47F7-99CE-03027666D559}" type="presParOf" srcId="{84C65671-E30A-4E24-A463-00720500B030}" destId="{9819C788-492E-4811-85BB-562C8BC3709A}" srcOrd="1" destOrd="0" presId="urn:microsoft.com/office/officeart/2008/layout/HalfCircleOrganizationChart"/>
    <dgm:cxn modelId="{7A636CA5-3133-4430-A754-B94D1BE672C7}" type="presParOf" srcId="{84C65671-E30A-4E24-A463-00720500B030}" destId="{238DF58E-6D67-45C4-8523-23973C45DC44}" srcOrd="2" destOrd="0" presId="urn:microsoft.com/office/officeart/2008/layout/HalfCircleOrganizationChart"/>
    <dgm:cxn modelId="{0556CF29-355F-434F-803F-C155CDF2B6A5}" type="presParOf" srcId="{84C65671-E30A-4E24-A463-00720500B030}" destId="{EE02E437-F986-4826-B672-473F8AE7EA4A}" srcOrd="3" destOrd="0" presId="urn:microsoft.com/office/officeart/2008/layout/HalfCircleOrganizationChart"/>
    <dgm:cxn modelId="{1A976821-A9A6-4ACB-9D79-1201C8D743EF}" type="presParOf" srcId="{115D78DF-421A-4D9E-8C13-8039B68A6EF5}" destId="{A9F13894-981E-451B-9004-9863F9464132}" srcOrd="1" destOrd="0" presId="urn:microsoft.com/office/officeart/2008/layout/HalfCircleOrganizationChart"/>
    <dgm:cxn modelId="{A8D981E4-5CED-4999-9723-40284134977B}" type="presParOf" srcId="{115D78DF-421A-4D9E-8C13-8039B68A6EF5}" destId="{988BDDA9-2150-4F26-9E69-09739E4E27F4}" srcOrd="2" destOrd="0" presId="urn:microsoft.com/office/officeart/2008/layout/HalfCircleOrganizationChart"/>
    <dgm:cxn modelId="{5105623A-2D04-4076-B161-9E2679CDBF0C}" type="presParOf" srcId="{AF3DAD02-0805-444B-857A-CA89002C6F0B}" destId="{13FEAA85-C695-490B-95B7-EC5E404ADEA1}" srcOrd="2" destOrd="0" presId="urn:microsoft.com/office/officeart/2008/layout/HalfCircleOrganizationChart"/>
    <dgm:cxn modelId="{4F0FB43F-9DFF-4CED-BE63-320CF7370D16}" type="presParOf" srcId="{13FEAA85-C695-490B-95B7-EC5E404ADEA1}" destId="{6DF19CDE-1E68-45B5-A096-3F326DC46060}" srcOrd="0" destOrd="0" presId="urn:microsoft.com/office/officeart/2008/layout/HalfCircleOrganizationChart"/>
    <dgm:cxn modelId="{06C24425-A9BE-4C62-8F24-80C7873A24F5}" type="presParOf" srcId="{13FEAA85-C695-490B-95B7-EC5E404ADEA1}" destId="{18F3E1D0-CD59-4F6E-8267-7082B5D98DBA}" srcOrd="1" destOrd="0" presId="urn:microsoft.com/office/officeart/2008/layout/HalfCircleOrganizationChart"/>
    <dgm:cxn modelId="{BF2B5FC8-6ABA-437D-BEAC-843AFE32EBA5}" type="presParOf" srcId="{18F3E1D0-CD59-4F6E-8267-7082B5D98DBA}" destId="{D725B8AD-6409-48FA-88CF-5F537D74F648}" srcOrd="0" destOrd="0" presId="urn:microsoft.com/office/officeart/2008/layout/HalfCircleOrganizationChart"/>
    <dgm:cxn modelId="{EAAC9696-F220-4B86-98C1-BC3F22BD5833}" type="presParOf" srcId="{D725B8AD-6409-48FA-88CF-5F537D74F648}" destId="{9AD865A6-5542-49B8-B8BC-9ADBC35BE866}" srcOrd="0" destOrd="0" presId="urn:microsoft.com/office/officeart/2008/layout/HalfCircleOrganizationChart"/>
    <dgm:cxn modelId="{AE656FF8-010E-466D-AAA4-4CA9886CD0D2}" type="presParOf" srcId="{D725B8AD-6409-48FA-88CF-5F537D74F648}" destId="{980C7385-CFEE-4494-979A-07ED065EEA71}" srcOrd="1" destOrd="0" presId="urn:microsoft.com/office/officeart/2008/layout/HalfCircleOrganizationChart"/>
    <dgm:cxn modelId="{E67A86F4-117B-44CE-ABAA-090736497189}" type="presParOf" srcId="{D725B8AD-6409-48FA-88CF-5F537D74F648}" destId="{1C74AD69-ADE2-4FFE-8961-BF59CC246CA4}" srcOrd="2" destOrd="0" presId="urn:microsoft.com/office/officeart/2008/layout/HalfCircleOrganizationChart"/>
    <dgm:cxn modelId="{246EA303-FDFE-41A0-867B-04EE94AA62CC}" type="presParOf" srcId="{D725B8AD-6409-48FA-88CF-5F537D74F648}" destId="{58945AA9-EF26-4DBF-9A6F-8A580D7FAA74}" srcOrd="3" destOrd="0" presId="urn:microsoft.com/office/officeart/2008/layout/HalfCircleOrganizationChart"/>
    <dgm:cxn modelId="{DABF0F89-BA56-4E71-9EBE-02E363B31EAD}" type="presParOf" srcId="{18F3E1D0-CD59-4F6E-8267-7082B5D98DBA}" destId="{730DB1B6-CCE7-4E11-8CB3-B58D62ADFAE9}" srcOrd="1" destOrd="0" presId="urn:microsoft.com/office/officeart/2008/layout/HalfCircleOrganizationChart"/>
    <dgm:cxn modelId="{5A632DB3-2382-457F-A842-BBF19BE4A507}" type="presParOf" srcId="{18F3E1D0-CD59-4F6E-8267-7082B5D98DBA}" destId="{1A7C53D4-C3F3-4753-B79E-99C18E8EF099}" srcOrd="2" destOrd="0" presId="urn:microsoft.com/office/officeart/2008/layout/HalfCircleOrganizationChart"/>
    <dgm:cxn modelId="{1603F734-E5AF-442A-B979-709BC328B649}" type="presParOf" srcId="{13FEAA85-C695-490B-95B7-EC5E404ADEA1}" destId="{E144F43D-DB5D-47CA-9DDB-FDB1C046C0BD}" srcOrd="2" destOrd="0" presId="urn:microsoft.com/office/officeart/2008/layout/HalfCircleOrganizationChart"/>
    <dgm:cxn modelId="{549C17BE-00A2-4412-9CD0-2575B027A7F2}" type="presParOf" srcId="{13FEAA85-C695-490B-95B7-EC5E404ADEA1}" destId="{18467DB7-FBA6-4CEB-9AF5-17FC49BEC1F0}" srcOrd="3" destOrd="0" presId="urn:microsoft.com/office/officeart/2008/layout/HalfCircleOrganizationChart"/>
    <dgm:cxn modelId="{6CA42DDE-0641-4F3D-B777-A19D7CD2B527}" type="presParOf" srcId="{18467DB7-FBA6-4CEB-9AF5-17FC49BEC1F0}" destId="{9FA62F9D-5238-4C08-94CD-83B6E92B1A4C}" srcOrd="0" destOrd="0" presId="urn:microsoft.com/office/officeart/2008/layout/HalfCircleOrganizationChart"/>
    <dgm:cxn modelId="{A37FCEA5-141B-412E-A6F8-FDA3859A2E79}" type="presParOf" srcId="{9FA62F9D-5238-4C08-94CD-83B6E92B1A4C}" destId="{1036BA63-B246-4B33-8A91-E99124395549}" srcOrd="0" destOrd="0" presId="urn:microsoft.com/office/officeart/2008/layout/HalfCircleOrganizationChart"/>
    <dgm:cxn modelId="{01D5FD36-E91B-4A27-8B06-375D3296B8D7}" type="presParOf" srcId="{9FA62F9D-5238-4C08-94CD-83B6E92B1A4C}" destId="{6905757D-C956-47EA-BB7F-F0652253968A}" srcOrd="1" destOrd="0" presId="urn:microsoft.com/office/officeart/2008/layout/HalfCircleOrganizationChart"/>
    <dgm:cxn modelId="{F9696410-8FF6-43B4-AB89-6EECD306D4B0}" type="presParOf" srcId="{9FA62F9D-5238-4C08-94CD-83B6E92B1A4C}" destId="{04951201-D4E2-4AA3-A5E6-36A2285A1217}" srcOrd="2" destOrd="0" presId="urn:microsoft.com/office/officeart/2008/layout/HalfCircleOrganizationChart"/>
    <dgm:cxn modelId="{873BD456-B988-4EF4-BFD1-553E52115F8B}" type="presParOf" srcId="{9FA62F9D-5238-4C08-94CD-83B6E92B1A4C}" destId="{C01BC05F-870E-466D-B2A6-E321A5AB0E0F}" srcOrd="3" destOrd="0" presId="urn:microsoft.com/office/officeart/2008/layout/HalfCircleOrganizationChart"/>
    <dgm:cxn modelId="{77B8BBA9-5536-4D8E-95D8-A65013EF953B}" type="presParOf" srcId="{18467DB7-FBA6-4CEB-9AF5-17FC49BEC1F0}" destId="{03E95267-6B09-48DC-8938-5C31D2E5E3E3}" srcOrd="1" destOrd="0" presId="urn:microsoft.com/office/officeart/2008/layout/HalfCircleOrganizationChart"/>
    <dgm:cxn modelId="{7C4DA10E-023E-4F9F-84B8-1B4CAC02341D}" type="presParOf" srcId="{18467DB7-FBA6-4CEB-9AF5-17FC49BEC1F0}" destId="{B1FF259D-A193-476F-9E26-C460A015F5D2}"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44F43D-DB5D-47CA-9DDB-FDB1C046C0BD}">
      <dsp:nvSpPr>
        <dsp:cNvPr id="0" name=""/>
        <dsp:cNvSpPr/>
      </dsp:nvSpPr>
      <dsp:spPr>
        <a:xfrm>
          <a:off x="4064000" y="1616240"/>
          <a:ext cx="986159" cy="712886"/>
        </a:xfrm>
        <a:custGeom>
          <a:avLst/>
          <a:gdLst/>
          <a:ahLst/>
          <a:cxnLst/>
          <a:rect l="0" t="0" r="0" b="0"/>
          <a:pathLst>
            <a:path>
              <a:moveTo>
                <a:pt x="0" y="0"/>
              </a:moveTo>
              <a:lnTo>
                <a:pt x="0" y="712886"/>
              </a:lnTo>
              <a:lnTo>
                <a:pt x="986159" y="71288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DF19CDE-1E68-45B5-A096-3F326DC46060}">
      <dsp:nvSpPr>
        <dsp:cNvPr id="0" name=""/>
        <dsp:cNvSpPr/>
      </dsp:nvSpPr>
      <dsp:spPr>
        <a:xfrm>
          <a:off x="3077840" y="1616240"/>
          <a:ext cx="986159" cy="712886"/>
        </a:xfrm>
        <a:custGeom>
          <a:avLst/>
          <a:gdLst/>
          <a:ahLst/>
          <a:cxnLst/>
          <a:rect l="0" t="0" r="0" b="0"/>
          <a:pathLst>
            <a:path>
              <a:moveTo>
                <a:pt x="986159" y="0"/>
              </a:moveTo>
              <a:lnTo>
                <a:pt x="986159" y="712886"/>
              </a:lnTo>
              <a:lnTo>
                <a:pt x="0" y="71288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09DCBF3-45CF-4D60-9F1A-3F7770AD26A9}">
      <dsp:nvSpPr>
        <dsp:cNvPr id="0" name=""/>
        <dsp:cNvSpPr/>
      </dsp:nvSpPr>
      <dsp:spPr>
        <a:xfrm>
          <a:off x="4064000" y="1616240"/>
          <a:ext cx="2875309" cy="2186185"/>
        </a:xfrm>
        <a:custGeom>
          <a:avLst/>
          <a:gdLst/>
          <a:ahLst/>
          <a:cxnLst/>
          <a:rect l="0" t="0" r="0" b="0"/>
          <a:pathLst>
            <a:path>
              <a:moveTo>
                <a:pt x="0" y="0"/>
              </a:moveTo>
              <a:lnTo>
                <a:pt x="0" y="1936675"/>
              </a:lnTo>
              <a:lnTo>
                <a:pt x="2875309" y="1936675"/>
              </a:lnTo>
              <a:lnTo>
                <a:pt x="2875309" y="218618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8D4F178-6AD1-41D7-82A8-176CF0F55193}">
      <dsp:nvSpPr>
        <dsp:cNvPr id="0" name=""/>
        <dsp:cNvSpPr/>
      </dsp:nvSpPr>
      <dsp:spPr>
        <a:xfrm>
          <a:off x="4018280" y="1616240"/>
          <a:ext cx="91440" cy="2186185"/>
        </a:xfrm>
        <a:custGeom>
          <a:avLst/>
          <a:gdLst/>
          <a:ahLst/>
          <a:cxnLst/>
          <a:rect l="0" t="0" r="0" b="0"/>
          <a:pathLst>
            <a:path>
              <a:moveTo>
                <a:pt x="45720" y="0"/>
              </a:moveTo>
              <a:lnTo>
                <a:pt x="45720" y="218618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4B56999-13CB-4C36-BF36-6667483F692E}">
      <dsp:nvSpPr>
        <dsp:cNvPr id="0" name=""/>
        <dsp:cNvSpPr/>
      </dsp:nvSpPr>
      <dsp:spPr>
        <a:xfrm>
          <a:off x="1188690" y="1616240"/>
          <a:ext cx="2875309" cy="2186185"/>
        </a:xfrm>
        <a:custGeom>
          <a:avLst/>
          <a:gdLst/>
          <a:ahLst/>
          <a:cxnLst/>
          <a:rect l="0" t="0" r="0" b="0"/>
          <a:pathLst>
            <a:path>
              <a:moveTo>
                <a:pt x="2875309" y="0"/>
              </a:moveTo>
              <a:lnTo>
                <a:pt x="2875309" y="1936675"/>
              </a:lnTo>
              <a:lnTo>
                <a:pt x="0" y="1936675"/>
              </a:lnTo>
              <a:lnTo>
                <a:pt x="0" y="218618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644AEEA-85DA-4C4B-A103-2D5A8BF0197A}">
      <dsp:nvSpPr>
        <dsp:cNvPr id="0" name=""/>
        <dsp:cNvSpPr/>
      </dsp:nvSpPr>
      <dsp:spPr>
        <a:xfrm>
          <a:off x="3469927" y="428096"/>
          <a:ext cx="1188144" cy="1188144"/>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46A76EE-1573-497F-A86A-65209C785A7F}">
      <dsp:nvSpPr>
        <dsp:cNvPr id="0" name=""/>
        <dsp:cNvSpPr/>
      </dsp:nvSpPr>
      <dsp:spPr>
        <a:xfrm>
          <a:off x="3469927" y="428096"/>
          <a:ext cx="1188144" cy="1188144"/>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8FD12C5-E6CC-4B02-91A4-3AEC309914E2}">
      <dsp:nvSpPr>
        <dsp:cNvPr id="0" name=""/>
        <dsp:cNvSpPr/>
      </dsp:nvSpPr>
      <dsp:spPr>
        <a:xfrm>
          <a:off x="2875855" y="641962"/>
          <a:ext cx="2376289" cy="76041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GB" sz="2200" b="1" kern="1200" dirty="0">
              <a:latin typeface="Lato Light"/>
              <a:ea typeface="Lato Light"/>
              <a:cs typeface="Lato Light"/>
            </a:rPr>
            <a:t>Governing body, HT and SLT</a:t>
          </a:r>
        </a:p>
      </dsp:txBody>
      <dsp:txXfrm>
        <a:off x="2875855" y="641962"/>
        <a:ext cx="2376289" cy="760412"/>
      </dsp:txXfrm>
    </dsp:sp>
    <dsp:sp modelId="{56DABB25-937A-4B14-B50A-55138AA8B608}">
      <dsp:nvSpPr>
        <dsp:cNvPr id="0" name=""/>
        <dsp:cNvSpPr/>
      </dsp:nvSpPr>
      <dsp:spPr>
        <a:xfrm>
          <a:off x="594617" y="3802426"/>
          <a:ext cx="1188144" cy="1188144"/>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318B974-7531-4F49-AA41-52F017BE63DC}">
      <dsp:nvSpPr>
        <dsp:cNvPr id="0" name=""/>
        <dsp:cNvSpPr/>
      </dsp:nvSpPr>
      <dsp:spPr>
        <a:xfrm>
          <a:off x="594617" y="3802426"/>
          <a:ext cx="1188144" cy="1188144"/>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99324D8-C0EE-4AB0-ACF5-59699353C44F}">
      <dsp:nvSpPr>
        <dsp:cNvPr id="0" name=""/>
        <dsp:cNvSpPr/>
      </dsp:nvSpPr>
      <dsp:spPr>
        <a:xfrm>
          <a:off x="545" y="4016292"/>
          <a:ext cx="2376289" cy="76041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GB" sz="2200" b="1" kern="1200" dirty="0">
              <a:latin typeface="Lato Light"/>
              <a:ea typeface="Lato Light"/>
              <a:cs typeface="Lato Light"/>
            </a:rPr>
            <a:t>Local Community</a:t>
          </a:r>
        </a:p>
      </dsp:txBody>
      <dsp:txXfrm>
        <a:off x="545" y="4016292"/>
        <a:ext cx="2376289" cy="760412"/>
      </dsp:txXfrm>
    </dsp:sp>
    <dsp:sp modelId="{7613F5C6-1E40-4CEF-B5B3-7F7DCE3DF72C}">
      <dsp:nvSpPr>
        <dsp:cNvPr id="0" name=""/>
        <dsp:cNvSpPr/>
      </dsp:nvSpPr>
      <dsp:spPr>
        <a:xfrm>
          <a:off x="3469927" y="3802426"/>
          <a:ext cx="1188144" cy="1188144"/>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3B7B024-0100-4638-B30D-01261426712B}">
      <dsp:nvSpPr>
        <dsp:cNvPr id="0" name=""/>
        <dsp:cNvSpPr/>
      </dsp:nvSpPr>
      <dsp:spPr>
        <a:xfrm>
          <a:off x="3469927" y="3802426"/>
          <a:ext cx="1188144" cy="1188144"/>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7075184-2325-4EAB-A1D8-69DE802B5584}">
      <dsp:nvSpPr>
        <dsp:cNvPr id="0" name=""/>
        <dsp:cNvSpPr/>
      </dsp:nvSpPr>
      <dsp:spPr>
        <a:xfrm>
          <a:off x="2875855" y="4016292"/>
          <a:ext cx="2376289" cy="76041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GB" sz="2200" b="1" kern="1200" dirty="0">
              <a:latin typeface="Lato Light"/>
              <a:ea typeface="Lato Light"/>
              <a:cs typeface="Lato Light"/>
            </a:rPr>
            <a:t>All staff</a:t>
          </a:r>
        </a:p>
      </dsp:txBody>
      <dsp:txXfrm>
        <a:off x="2875855" y="4016292"/>
        <a:ext cx="2376289" cy="760412"/>
      </dsp:txXfrm>
    </dsp:sp>
    <dsp:sp modelId="{9819C788-492E-4811-85BB-562C8BC3709A}">
      <dsp:nvSpPr>
        <dsp:cNvPr id="0" name=""/>
        <dsp:cNvSpPr/>
      </dsp:nvSpPr>
      <dsp:spPr>
        <a:xfrm>
          <a:off x="6345237" y="3802426"/>
          <a:ext cx="1188144" cy="1188144"/>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38DF58E-6D67-45C4-8523-23973C45DC44}">
      <dsp:nvSpPr>
        <dsp:cNvPr id="0" name=""/>
        <dsp:cNvSpPr/>
      </dsp:nvSpPr>
      <dsp:spPr>
        <a:xfrm>
          <a:off x="6345237" y="3802426"/>
          <a:ext cx="1188144" cy="1188144"/>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1A1D2CE-EA0C-4FCD-B5BF-F08774EB56C9}">
      <dsp:nvSpPr>
        <dsp:cNvPr id="0" name=""/>
        <dsp:cNvSpPr/>
      </dsp:nvSpPr>
      <dsp:spPr>
        <a:xfrm>
          <a:off x="5751165" y="4016292"/>
          <a:ext cx="2376289" cy="76041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GB" sz="2200" b="1" kern="1200" dirty="0">
              <a:latin typeface="Lato Light"/>
              <a:ea typeface="Lato Light"/>
              <a:cs typeface="Lato Light"/>
            </a:rPr>
            <a:t>Alumni</a:t>
          </a:r>
        </a:p>
      </dsp:txBody>
      <dsp:txXfrm>
        <a:off x="5751165" y="4016292"/>
        <a:ext cx="2376289" cy="760412"/>
      </dsp:txXfrm>
    </dsp:sp>
    <dsp:sp modelId="{980C7385-CFEE-4494-979A-07ED065EEA71}">
      <dsp:nvSpPr>
        <dsp:cNvPr id="0" name=""/>
        <dsp:cNvSpPr/>
      </dsp:nvSpPr>
      <dsp:spPr>
        <a:xfrm>
          <a:off x="2032272" y="2115261"/>
          <a:ext cx="1188144" cy="1188144"/>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C74AD69-ADE2-4FFE-8961-BF59CC246CA4}">
      <dsp:nvSpPr>
        <dsp:cNvPr id="0" name=""/>
        <dsp:cNvSpPr/>
      </dsp:nvSpPr>
      <dsp:spPr>
        <a:xfrm>
          <a:off x="2032272" y="2115261"/>
          <a:ext cx="1188144" cy="1188144"/>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D865A6-5542-49B8-B8BC-9ADBC35BE866}">
      <dsp:nvSpPr>
        <dsp:cNvPr id="0" name=""/>
        <dsp:cNvSpPr/>
      </dsp:nvSpPr>
      <dsp:spPr>
        <a:xfrm>
          <a:off x="1438200" y="2329127"/>
          <a:ext cx="2376289" cy="76041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GB" sz="2200" b="1" kern="1200" dirty="0">
              <a:latin typeface="Lato Light"/>
              <a:ea typeface="Lato Light"/>
              <a:cs typeface="Lato Light"/>
            </a:rPr>
            <a:t>Mrs Wood</a:t>
          </a:r>
        </a:p>
        <a:p>
          <a:pPr marL="0" lvl="0" indent="0" algn="ctr" defTabSz="977900">
            <a:lnSpc>
              <a:spcPct val="90000"/>
            </a:lnSpc>
            <a:spcBef>
              <a:spcPct val="0"/>
            </a:spcBef>
            <a:spcAft>
              <a:spcPct val="35000"/>
            </a:spcAft>
            <a:buNone/>
          </a:pPr>
          <a:r>
            <a:rPr lang="en-GB" sz="2200" b="1" kern="1200" dirty="0">
              <a:latin typeface="Lato Light"/>
              <a:ea typeface="Lato Light"/>
              <a:cs typeface="Lato Light"/>
            </a:rPr>
            <a:t>(Career Leader)</a:t>
          </a:r>
        </a:p>
      </dsp:txBody>
      <dsp:txXfrm>
        <a:off x="1438200" y="2329127"/>
        <a:ext cx="2376289" cy="760412"/>
      </dsp:txXfrm>
    </dsp:sp>
    <dsp:sp modelId="{6905757D-C956-47EA-BB7F-F0652253968A}">
      <dsp:nvSpPr>
        <dsp:cNvPr id="0" name=""/>
        <dsp:cNvSpPr/>
      </dsp:nvSpPr>
      <dsp:spPr>
        <a:xfrm>
          <a:off x="4907582" y="2115261"/>
          <a:ext cx="1188144" cy="1188144"/>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4951201-D4E2-4AA3-A5E6-36A2285A1217}">
      <dsp:nvSpPr>
        <dsp:cNvPr id="0" name=""/>
        <dsp:cNvSpPr/>
      </dsp:nvSpPr>
      <dsp:spPr>
        <a:xfrm>
          <a:off x="4907582" y="2115261"/>
          <a:ext cx="1188144" cy="1188144"/>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036BA63-B246-4B33-8A91-E99124395549}">
      <dsp:nvSpPr>
        <dsp:cNvPr id="0" name=""/>
        <dsp:cNvSpPr/>
      </dsp:nvSpPr>
      <dsp:spPr>
        <a:xfrm>
          <a:off x="4313510" y="2329127"/>
          <a:ext cx="2376289" cy="76041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977900" rtl="0">
            <a:lnSpc>
              <a:spcPct val="90000"/>
            </a:lnSpc>
            <a:spcBef>
              <a:spcPct val="0"/>
            </a:spcBef>
            <a:spcAft>
              <a:spcPct val="35000"/>
            </a:spcAft>
            <a:buNone/>
          </a:pPr>
          <a:r>
            <a:rPr lang="en-GB" sz="2200" b="1" kern="1200" dirty="0">
              <a:latin typeface="Lato Light"/>
              <a:ea typeface="Lato Light"/>
              <a:cs typeface="Lato Light"/>
            </a:rPr>
            <a:t>Mrs Hunter</a:t>
          </a:r>
        </a:p>
        <a:p>
          <a:pPr marL="0" lvl="0" indent="0" algn="ctr" defTabSz="977900">
            <a:lnSpc>
              <a:spcPct val="90000"/>
            </a:lnSpc>
            <a:spcBef>
              <a:spcPct val="0"/>
            </a:spcBef>
            <a:spcAft>
              <a:spcPct val="35000"/>
            </a:spcAft>
            <a:buNone/>
          </a:pPr>
          <a:r>
            <a:rPr lang="en-GB" sz="2200" b="1" kern="1200" dirty="0">
              <a:latin typeface="Lato Light"/>
              <a:ea typeface="Lato Light"/>
              <a:cs typeface="Lato Light"/>
            </a:rPr>
            <a:t>(Career Advisor)</a:t>
          </a:r>
        </a:p>
      </dsp:txBody>
      <dsp:txXfrm>
        <a:off x="4313510" y="2329127"/>
        <a:ext cx="2376289" cy="760412"/>
      </dsp:txXfrm>
    </dsp:sp>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034A43-7F8A-204C-B704-669726F9F7F8}" type="datetimeFigureOut">
              <a:rPr lang="en-US" smtClean="0"/>
              <a:t>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68A063-A60E-8F4E-94F2-01D4D1EC7D16}" type="slidenum">
              <a:rPr lang="en-US" smtClean="0"/>
              <a:t>‹#›</a:t>
            </a:fld>
            <a:endParaRPr lang="en-US"/>
          </a:p>
        </p:txBody>
      </p:sp>
    </p:spTree>
    <p:extLst>
      <p:ext uri="{BB962C8B-B14F-4D97-AF65-F5344CB8AC3E}">
        <p14:creationId xmlns:p14="http://schemas.microsoft.com/office/powerpoint/2010/main" val="4061630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Check and modify activities</a:t>
            </a:r>
          </a:p>
        </p:txBody>
      </p:sp>
      <p:sp>
        <p:nvSpPr>
          <p:cNvPr id="4" name="Slide Number Placeholder 3"/>
          <p:cNvSpPr>
            <a:spLocks noGrp="1"/>
          </p:cNvSpPr>
          <p:nvPr>
            <p:ph type="sldNum" sz="quarter" idx="5"/>
          </p:nvPr>
        </p:nvSpPr>
        <p:spPr/>
        <p:txBody>
          <a:bodyPr/>
          <a:lstStyle/>
          <a:p>
            <a:fld id="{F468A063-A60E-8F4E-94F2-01D4D1EC7D16}" type="slidenum">
              <a:rPr lang="en-US" smtClean="0"/>
              <a:t>11</a:t>
            </a:fld>
            <a:endParaRPr lang="en-US"/>
          </a:p>
        </p:txBody>
      </p:sp>
    </p:spTree>
    <p:extLst>
      <p:ext uri="{BB962C8B-B14F-4D97-AF65-F5344CB8AC3E}">
        <p14:creationId xmlns:p14="http://schemas.microsoft.com/office/powerpoint/2010/main" val="97771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Check and modify activities</a:t>
            </a:r>
          </a:p>
          <a:p>
            <a:endParaRPr lang="en-GB" dirty="0"/>
          </a:p>
        </p:txBody>
      </p:sp>
      <p:sp>
        <p:nvSpPr>
          <p:cNvPr id="4" name="Slide Number Placeholder 3"/>
          <p:cNvSpPr>
            <a:spLocks noGrp="1"/>
          </p:cNvSpPr>
          <p:nvPr>
            <p:ph type="sldNum" sz="quarter" idx="5"/>
          </p:nvPr>
        </p:nvSpPr>
        <p:spPr/>
        <p:txBody>
          <a:bodyPr/>
          <a:lstStyle/>
          <a:p>
            <a:fld id="{F468A063-A60E-8F4E-94F2-01D4D1EC7D16}" type="slidenum">
              <a:rPr lang="en-US" smtClean="0"/>
              <a:t>12</a:t>
            </a:fld>
            <a:endParaRPr lang="en-US"/>
          </a:p>
        </p:txBody>
      </p:sp>
    </p:spTree>
    <p:extLst>
      <p:ext uri="{BB962C8B-B14F-4D97-AF65-F5344CB8AC3E}">
        <p14:creationId xmlns:p14="http://schemas.microsoft.com/office/powerpoint/2010/main" val="155700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Check and modify activities</a:t>
            </a:r>
          </a:p>
          <a:p>
            <a:endParaRPr lang="en-GB" dirty="0"/>
          </a:p>
        </p:txBody>
      </p:sp>
      <p:sp>
        <p:nvSpPr>
          <p:cNvPr id="4" name="Slide Number Placeholder 3"/>
          <p:cNvSpPr>
            <a:spLocks noGrp="1"/>
          </p:cNvSpPr>
          <p:nvPr>
            <p:ph type="sldNum" sz="quarter" idx="5"/>
          </p:nvPr>
        </p:nvSpPr>
        <p:spPr/>
        <p:txBody>
          <a:bodyPr/>
          <a:lstStyle/>
          <a:p>
            <a:fld id="{F468A063-A60E-8F4E-94F2-01D4D1EC7D16}" type="slidenum">
              <a:rPr lang="en-US" smtClean="0"/>
              <a:t>13</a:t>
            </a:fld>
            <a:endParaRPr lang="en-US"/>
          </a:p>
        </p:txBody>
      </p:sp>
    </p:spTree>
    <p:extLst>
      <p:ext uri="{BB962C8B-B14F-4D97-AF65-F5344CB8AC3E}">
        <p14:creationId xmlns:p14="http://schemas.microsoft.com/office/powerpoint/2010/main" val="1577682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Check and modify activities</a:t>
            </a:r>
          </a:p>
          <a:p>
            <a:endParaRPr lang="en-GB" dirty="0"/>
          </a:p>
        </p:txBody>
      </p:sp>
      <p:sp>
        <p:nvSpPr>
          <p:cNvPr id="4" name="Slide Number Placeholder 3"/>
          <p:cNvSpPr>
            <a:spLocks noGrp="1"/>
          </p:cNvSpPr>
          <p:nvPr>
            <p:ph type="sldNum" sz="quarter" idx="5"/>
          </p:nvPr>
        </p:nvSpPr>
        <p:spPr/>
        <p:txBody>
          <a:bodyPr/>
          <a:lstStyle/>
          <a:p>
            <a:fld id="{F468A063-A60E-8F4E-94F2-01D4D1EC7D16}" type="slidenum">
              <a:rPr lang="en-US" smtClean="0"/>
              <a:t>14</a:t>
            </a:fld>
            <a:endParaRPr lang="en-US"/>
          </a:p>
        </p:txBody>
      </p:sp>
    </p:spTree>
    <p:extLst>
      <p:ext uri="{BB962C8B-B14F-4D97-AF65-F5344CB8AC3E}">
        <p14:creationId xmlns:p14="http://schemas.microsoft.com/office/powerpoint/2010/main" val="1740814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Check and modify activities</a:t>
            </a:r>
          </a:p>
          <a:p>
            <a:endParaRPr lang="en-GB" dirty="0"/>
          </a:p>
        </p:txBody>
      </p:sp>
      <p:sp>
        <p:nvSpPr>
          <p:cNvPr id="4" name="Slide Number Placeholder 3"/>
          <p:cNvSpPr>
            <a:spLocks noGrp="1"/>
          </p:cNvSpPr>
          <p:nvPr>
            <p:ph type="sldNum" sz="quarter" idx="5"/>
          </p:nvPr>
        </p:nvSpPr>
        <p:spPr/>
        <p:txBody>
          <a:bodyPr/>
          <a:lstStyle/>
          <a:p>
            <a:fld id="{F468A063-A60E-8F4E-94F2-01D4D1EC7D16}" type="slidenum">
              <a:rPr lang="en-US" smtClean="0"/>
              <a:t>15</a:t>
            </a:fld>
            <a:endParaRPr lang="en-US"/>
          </a:p>
        </p:txBody>
      </p:sp>
    </p:spTree>
    <p:extLst>
      <p:ext uri="{BB962C8B-B14F-4D97-AF65-F5344CB8AC3E}">
        <p14:creationId xmlns:p14="http://schemas.microsoft.com/office/powerpoint/2010/main" val="19984623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1807B882-4A67-3044-AA56-036F4BA42464}"/>
              </a:ext>
            </a:extLst>
          </p:cNvPr>
          <p:cNvSpPr>
            <a:spLocks noGrp="1"/>
          </p:cNvSpPr>
          <p:nvPr>
            <p:ph type="ctrTitle"/>
          </p:nvPr>
        </p:nvSpPr>
        <p:spPr>
          <a:xfrm>
            <a:off x="1498600" y="1333499"/>
            <a:ext cx="9169400" cy="2379663"/>
          </a:xfrm>
        </p:spPr>
        <p:txBody>
          <a:bodyPr anchor="b">
            <a:normAutofit/>
          </a:bodyPr>
          <a:lstStyle>
            <a:lvl1pPr algn="ctr" defTabSz="914400" rtl="0" eaLnBrk="1" latinLnBrk="0" hangingPunct="1">
              <a:lnSpc>
                <a:spcPct val="150000"/>
              </a:lnSpc>
              <a:spcBef>
                <a:spcPct val="0"/>
              </a:spcBef>
              <a:spcAft>
                <a:spcPts val="1800"/>
              </a:spcAft>
              <a:buNone/>
              <a:defRPr lang="en-US" sz="3600" kern="1200" dirty="0">
                <a:solidFill>
                  <a:srgbClr val="002060"/>
                </a:solidFill>
                <a:latin typeface="Lato Light" panose="020F0302020204030203" pitchFamily="34" charset="77"/>
                <a:ea typeface="Lato Light" panose="020F0502020204030203" pitchFamily="34" charset="0"/>
                <a:cs typeface="Lato Light" panose="020F0502020204030203" pitchFamily="34" charset="0"/>
              </a:defRPr>
            </a:lvl1pPr>
          </a:lstStyle>
          <a:p>
            <a:endParaRPr lang="en-US" dirty="0"/>
          </a:p>
        </p:txBody>
      </p:sp>
      <p:sp>
        <p:nvSpPr>
          <p:cNvPr id="3" name="Subtitle 2">
            <a:extLst>
              <a:ext uri="{FF2B5EF4-FFF2-40B4-BE49-F238E27FC236}">
                <a16:creationId xmlns:a16="http://schemas.microsoft.com/office/drawing/2014/main" id="{4E08CF3D-D3BC-A84C-821F-E72FA0E2D90E}"/>
              </a:ext>
            </a:extLst>
          </p:cNvPr>
          <p:cNvSpPr>
            <a:spLocks noGrp="1"/>
          </p:cNvSpPr>
          <p:nvPr>
            <p:ph type="subTitle" idx="1"/>
          </p:nvPr>
        </p:nvSpPr>
        <p:spPr>
          <a:xfrm>
            <a:off x="1524000" y="3805238"/>
            <a:ext cx="9144000" cy="1655762"/>
          </a:xfrm>
        </p:spPr>
        <p:txBody>
          <a:bodyPr/>
          <a:lstStyle>
            <a:lvl1pPr marL="0" indent="0" algn="ctr">
              <a:buNone/>
              <a:defRPr sz="2400">
                <a:latin typeface="Lato" panose="020F0502020204030203" pitchFamily="34" charset="0"/>
                <a:ea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b="1" dirty="0">
              <a:solidFill>
                <a:schemeClr val="bg1">
                  <a:lumMod val="50000"/>
                </a:schemeClr>
              </a:solidFill>
              <a:latin typeface="Lato Black" panose="020F0502020204030203" pitchFamily="34" charset="77"/>
            </a:endParaRPr>
          </a:p>
        </p:txBody>
      </p:sp>
      <p:sp>
        <p:nvSpPr>
          <p:cNvPr id="4" name="Date Placeholder 3">
            <a:extLst>
              <a:ext uri="{FF2B5EF4-FFF2-40B4-BE49-F238E27FC236}">
                <a16:creationId xmlns:a16="http://schemas.microsoft.com/office/drawing/2014/main" id="{8CB92515-7A03-E145-ADE9-3DC943610374}"/>
              </a:ext>
            </a:extLst>
          </p:cNvPr>
          <p:cNvSpPr>
            <a:spLocks noGrp="1"/>
          </p:cNvSpPr>
          <p:nvPr>
            <p:ph type="dt" sz="half" idx="10"/>
          </p:nvPr>
        </p:nvSpPr>
        <p:spPr/>
        <p:txBody>
          <a:bodyPr/>
          <a:lstStyle/>
          <a:p>
            <a:fld id="{AEE8FD4D-9F82-6749-9A25-4CD19732EA6A}" type="datetimeFigureOut">
              <a:rPr lang="en-US" smtClean="0"/>
              <a:t>2/2/2024</a:t>
            </a:fld>
            <a:endParaRPr lang="en-US"/>
          </a:p>
        </p:txBody>
      </p:sp>
      <p:sp>
        <p:nvSpPr>
          <p:cNvPr id="5" name="Footer Placeholder 4">
            <a:extLst>
              <a:ext uri="{FF2B5EF4-FFF2-40B4-BE49-F238E27FC236}">
                <a16:creationId xmlns:a16="http://schemas.microsoft.com/office/drawing/2014/main" id="{FD77DF78-6007-F84F-B0E5-D2DC1ED038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47C82F-F10F-AF45-8186-5FB9B9F05751}"/>
              </a:ext>
            </a:extLst>
          </p:cNvPr>
          <p:cNvSpPr>
            <a:spLocks noGrp="1"/>
          </p:cNvSpPr>
          <p:nvPr>
            <p:ph type="sldNum" sz="quarter" idx="12"/>
          </p:nvPr>
        </p:nvSpPr>
        <p:spPr/>
        <p:txBody>
          <a:bodyPr/>
          <a:lstStyle/>
          <a:p>
            <a:fld id="{401C8DBE-01D9-4D46-87FA-846E1C3AC9D2}" type="slidenum">
              <a:rPr lang="en-US" smtClean="0"/>
              <a:t>‹#›</a:t>
            </a:fld>
            <a:endParaRPr lang="en-US"/>
          </a:p>
        </p:txBody>
      </p:sp>
    </p:spTree>
    <p:extLst>
      <p:ext uri="{BB962C8B-B14F-4D97-AF65-F5344CB8AC3E}">
        <p14:creationId xmlns:p14="http://schemas.microsoft.com/office/powerpoint/2010/main" val="1685222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FA79E91-EFC5-D646-98A4-C20113AF397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376EF25-D0C0-1045-B212-884FB08E7A31}"/>
              </a:ext>
            </a:extLst>
          </p:cNvPr>
          <p:cNvSpPr>
            <a:spLocks noGrp="1"/>
          </p:cNvSpPr>
          <p:nvPr>
            <p:ph type="title" hasCustomPrompt="1"/>
          </p:nvPr>
        </p:nvSpPr>
        <p:spPr/>
        <p:txBody>
          <a:bodyPr>
            <a:normAutofit/>
          </a:bodyPr>
          <a:lstStyle>
            <a:lvl1pPr algn="l" defTabSz="914400" rtl="0" eaLnBrk="1" latinLnBrk="0" hangingPunct="1">
              <a:lnSpc>
                <a:spcPct val="90000"/>
              </a:lnSpc>
              <a:spcBef>
                <a:spcPct val="0"/>
              </a:spcBef>
              <a:buNone/>
              <a:defRPr lang="en-US" sz="4400" kern="1200" dirty="0">
                <a:solidFill>
                  <a:srgbClr val="002060"/>
                </a:solidFill>
                <a:latin typeface="Lato Light" panose="020F0302020204030203" pitchFamily="34" charset="77"/>
                <a:ea typeface="Lato Light" panose="020F0502020204030203" pitchFamily="34" charset="0"/>
                <a:cs typeface="Lato Light" panose="020F0502020204030203"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955CF81E-CA49-434A-A1D3-0D8CDD1AA676}"/>
              </a:ext>
            </a:extLst>
          </p:cNvPr>
          <p:cNvSpPr>
            <a:spLocks noGrp="1"/>
          </p:cNvSpPr>
          <p:nvPr>
            <p:ph idx="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vl2pPr>
              <a:defRPr>
                <a:latin typeface="Lato" panose="020F0502020204030203" pitchFamily="34" charset="0"/>
                <a:ea typeface="Lato" panose="020F0502020204030203" pitchFamily="34" charset="0"/>
                <a:cs typeface="Lato" panose="020F0502020204030203" pitchFamily="34" charset="0"/>
              </a:defRPr>
            </a:lvl2pPr>
            <a:lvl3pPr>
              <a:defRPr>
                <a:latin typeface="Lato" panose="020F0502020204030203" pitchFamily="34" charset="0"/>
                <a:ea typeface="Lato" panose="020F0502020204030203" pitchFamily="34" charset="0"/>
                <a:cs typeface="Lato" panose="020F0502020204030203" pitchFamily="34" charset="0"/>
              </a:defRPr>
            </a:lvl3pPr>
            <a:lvl4pPr>
              <a:defRPr>
                <a:latin typeface="Lato" panose="020F0502020204030203" pitchFamily="34" charset="0"/>
                <a:ea typeface="Lato" panose="020F0502020204030203" pitchFamily="34" charset="0"/>
                <a:cs typeface="Lato" panose="020F0502020204030203" pitchFamily="34" charset="0"/>
              </a:defRPr>
            </a:lvl4pPr>
            <a:lvl5pPr>
              <a:defRPr>
                <a:latin typeface="Lato" panose="020F0502020204030203" pitchFamily="34" charset="0"/>
                <a:ea typeface="Lato" panose="020F0502020204030203" pitchFamily="34" charset="0"/>
                <a:cs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13DE57-D5C0-BB4E-B4F4-F161F81C87C7}"/>
              </a:ext>
            </a:extLst>
          </p:cNvPr>
          <p:cNvSpPr>
            <a:spLocks noGrp="1"/>
          </p:cNvSpPr>
          <p:nvPr>
            <p:ph type="dt" sz="half" idx="10"/>
          </p:nvPr>
        </p:nvSpPr>
        <p:spPr/>
        <p:txBody>
          <a:bodyPr/>
          <a:lstStyle/>
          <a:p>
            <a:fld id="{AEE8FD4D-9F82-6749-9A25-4CD19732EA6A}" type="datetimeFigureOut">
              <a:rPr lang="en-US" smtClean="0"/>
              <a:t>2/2/2024</a:t>
            </a:fld>
            <a:endParaRPr lang="en-US"/>
          </a:p>
        </p:txBody>
      </p:sp>
      <p:sp>
        <p:nvSpPr>
          <p:cNvPr id="5" name="Footer Placeholder 4">
            <a:extLst>
              <a:ext uri="{FF2B5EF4-FFF2-40B4-BE49-F238E27FC236}">
                <a16:creationId xmlns:a16="http://schemas.microsoft.com/office/drawing/2014/main" id="{737A8FA8-B62C-094A-AFE4-CC88CAE120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906834-92AC-4443-A548-A1871F45BF17}"/>
              </a:ext>
            </a:extLst>
          </p:cNvPr>
          <p:cNvSpPr>
            <a:spLocks noGrp="1"/>
          </p:cNvSpPr>
          <p:nvPr>
            <p:ph type="sldNum" sz="quarter" idx="12"/>
          </p:nvPr>
        </p:nvSpPr>
        <p:spPr/>
        <p:txBody>
          <a:bodyPr/>
          <a:lstStyle/>
          <a:p>
            <a:fld id="{401C8DBE-01D9-4D46-87FA-846E1C3AC9D2}" type="slidenum">
              <a:rPr lang="en-US" smtClean="0"/>
              <a:t>‹#›</a:t>
            </a:fld>
            <a:endParaRPr lang="en-US"/>
          </a:p>
        </p:txBody>
      </p:sp>
    </p:spTree>
    <p:extLst>
      <p:ext uri="{BB962C8B-B14F-4D97-AF65-F5344CB8AC3E}">
        <p14:creationId xmlns:p14="http://schemas.microsoft.com/office/powerpoint/2010/main" val="3949001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FA79E91-EFC5-D646-98A4-C20113AF397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087E4DE-88EF-F44A-93CE-B2B1979AED4B}"/>
              </a:ext>
            </a:extLst>
          </p:cNvPr>
          <p:cNvSpPr>
            <a:spLocks noGrp="1"/>
          </p:cNvSpPr>
          <p:nvPr>
            <p:ph type="title" hasCustomPrompt="1"/>
          </p:nvPr>
        </p:nvSpPr>
        <p:spPr/>
        <p:txBody>
          <a:bodyPr>
            <a:normAutofit/>
          </a:bodyPr>
          <a:lstStyle>
            <a:lvl1pPr algn="l" defTabSz="914400" rtl="0" eaLnBrk="1" latinLnBrk="0" hangingPunct="1">
              <a:lnSpc>
                <a:spcPct val="90000"/>
              </a:lnSpc>
              <a:spcBef>
                <a:spcPct val="0"/>
              </a:spcBef>
              <a:buNone/>
              <a:defRPr lang="en-US" sz="4400" kern="1200" dirty="0">
                <a:solidFill>
                  <a:srgbClr val="002060"/>
                </a:solidFill>
                <a:latin typeface="Lato Light" panose="020F0302020204030203" pitchFamily="34" charset="77"/>
                <a:ea typeface="Lato Light" panose="020F0502020204030203" pitchFamily="34" charset="0"/>
                <a:cs typeface="Lato Light" panose="020F0502020204030203"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D9FDA641-A436-E445-ADF6-D028E2530DE2}"/>
              </a:ext>
            </a:extLst>
          </p:cNvPr>
          <p:cNvSpPr>
            <a:spLocks noGrp="1"/>
          </p:cNvSpPr>
          <p:nvPr>
            <p:ph sz="half" idx="1"/>
          </p:nvPr>
        </p:nvSpPr>
        <p:spPr>
          <a:xfrm>
            <a:off x="838200" y="1825625"/>
            <a:ext cx="5181600" cy="4351338"/>
          </a:xfrm>
        </p:spPr>
        <p:txBody>
          <a:bodyPr/>
          <a:lstStyle>
            <a:lvl1pPr marL="0" indent="0" algn="l" defTabSz="914400" rtl="0" eaLnBrk="1" latinLnBrk="0" hangingPunct="1">
              <a:lnSpc>
                <a:spcPct val="90000"/>
              </a:lnSpc>
              <a:spcBef>
                <a:spcPts val="1000"/>
              </a:spcBef>
              <a:spcAft>
                <a:spcPts val="600"/>
              </a:spcAft>
              <a:buFont typeface="Arial" panose="020B0604020202020204" pitchFamily="34" charset="0"/>
              <a:buNone/>
              <a:defRPr lang="en-US" sz="2800" kern="1200" dirty="0">
                <a:solidFill>
                  <a:schemeClr val="tx1"/>
                </a:solidFill>
                <a:latin typeface="Lato" panose="020F0502020204030203" pitchFamily="34" charset="77"/>
                <a:ea typeface="Lato" panose="020F0502020204030203" pitchFamily="34" charset="0"/>
                <a:cs typeface="Lato" panose="020F0502020204030203" pitchFamily="34" charset="0"/>
              </a:defRPr>
            </a:lvl1pPr>
            <a:lvl2pPr marL="0" indent="0" algn="l" defTabSz="914400" rtl="0" eaLnBrk="1" latinLnBrk="0" hangingPunct="1">
              <a:lnSpc>
                <a:spcPct val="90000"/>
              </a:lnSpc>
              <a:spcBef>
                <a:spcPts val="1000"/>
              </a:spcBef>
              <a:spcAft>
                <a:spcPts val="600"/>
              </a:spcAft>
              <a:buFont typeface="Arial" panose="020B0604020202020204" pitchFamily="34" charset="0"/>
              <a:buNone/>
              <a:defRPr lang="en-US" sz="2800" b="1" kern="1200" dirty="0">
                <a:solidFill>
                  <a:srgbClr val="0070C0"/>
                </a:solidFill>
                <a:latin typeface="Lato Black" panose="020F0502020204030203" pitchFamily="34" charset="77"/>
                <a:ea typeface="Lato" panose="020F0502020204030203" pitchFamily="34" charset="0"/>
                <a:cs typeface="Lato" panose="020F0502020204030203" pitchFamily="34" charset="0"/>
              </a:defRPr>
            </a:lvl2pPr>
            <a:lvl3pPr marL="0" indent="0" algn="l" defTabSz="914400" rtl="0" eaLnBrk="1" latinLnBrk="0" hangingPunct="1">
              <a:lnSpc>
                <a:spcPct val="90000"/>
              </a:lnSpc>
              <a:spcBef>
                <a:spcPts val="1000"/>
              </a:spcBef>
              <a:spcAft>
                <a:spcPts val="600"/>
              </a:spcAft>
              <a:buFont typeface="Arial" panose="020B0604020202020204" pitchFamily="34" charset="0"/>
              <a:buNone/>
              <a:defRPr lang="en-US" sz="2800" b="1" kern="1200" dirty="0">
                <a:solidFill>
                  <a:srgbClr val="0070C0"/>
                </a:solidFill>
                <a:latin typeface="Lato Black" panose="020F0502020204030203" pitchFamily="34" charset="77"/>
                <a:ea typeface="Lato" panose="020F0502020204030203" pitchFamily="34" charset="0"/>
                <a:cs typeface="Lato" panose="020F0502020204030203" pitchFamily="34" charset="0"/>
              </a:defRPr>
            </a:lvl3pPr>
            <a:lvl4pPr marL="0" indent="0" algn="l" defTabSz="914400" rtl="0" eaLnBrk="1" latinLnBrk="0" hangingPunct="1">
              <a:lnSpc>
                <a:spcPct val="90000"/>
              </a:lnSpc>
              <a:spcBef>
                <a:spcPts val="1000"/>
              </a:spcBef>
              <a:spcAft>
                <a:spcPts val="600"/>
              </a:spcAft>
              <a:buFont typeface="Arial" panose="020B0604020202020204" pitchFamily="34" charset="0"/>
              <a:buNone/>
              <a:defRPr lang="en-US" sz="2800" b="1" kern="1200" dirty="0">
                <a:solidFill>
                  <a:srgbClr val="0070C0"/>
                </a:solidFill>
                <a:latin typeface="Lato Black" panose="020F0502020204030203" pitchFamily="34" charset="77"/>
                <a:ea typeface="Lato" panose="020F0502020204030203" pitchFamily="34" charset="0"/>
                <a:cs typeface="Lato" panose="020F0502020204030203" pitchFamily="34" charset="0"/>
              </a:defRPr>
            </a:lvl4pPr>
            <a:lvl5pPr marL="0" indent="0" algn="l" defTabSz="914400" rtl="0" eaLnBrk="1" latinLnBrk="0" hangingPunct="1">
              <a:lnSpc>
                <a:spcPct val="90000"/>
              </a:lnSpc>
              <a:spcBef>
                <a:spcPts val="1000"/>
              </a:spcBef>
              <a:spcAft>
                <a:spcPts val="600"/>
              </a:spcAft>
              <a:buFont typeface="Arial" panose="020B0604020202020204" pitchFamily="34" charset="0"/>
              <a:buNone/>
              <a:defRPr lang="en-US" sz="2800" b="1" kern="1200" dirty="0">
                <a:solidFill>
                  <a:srgbClr val="0070C0"/>
                </a:solidFill>
                <a:latin typeface="Lato Black" panose="020F0502020204030203" pitchFamily="34" charset="77"/>
                <a:ea typeface="Lato" panose="020F0502020204030203" pitchFamily="34" charset="0"/>
                <a:cs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AAF7CA8-FD0E-EE49-8B50-B380A3C63D6E}"/>
              </a:ext>
            </a:extLst>
          </p:cNvPr>
          <p:cNvSpPr>
            <a:spLocks noGrp="1"/>
          </p:cNvSpPr>
          <p:nvPr>
            <p:ph sz="half" idx="2"/>
          </p:nvPr>
        </p:nvSpPr>
        <p:spPr>
          <a:xfrm>
            <a:off x="6172200" y="1825625"/>
            <a:ext cx="5181600" cy="4351338"/>
          </a:xfrm>
        </p:spPr>
        <p:txBody>
          <a:bodyPr/>
          <a:lstStyle>
            <a:lvl1pPr>
              <a:defRPr lang="en-US" sz="2800" kern="1200" dirty="0">
                <a:solidFill>
                  <a:schemeClr val="tx1"/>
                </a:solidFill>
                <a:latin typeface="Lato" panose="020F0502020204030203" pitchFamily="34" charset="77"/>
                <a:ea typeface="Lato" panose="020F0502020204030203" pitchFamily="34" charset="0"/>
                <a:cs typeface="Lato" panose="020F0502020204030203" pitchFamily="34" charset="0"/>
              </a:defRPr>
            </a:lvl1pPr>
            <a:lvl2pPr marL="0" indent="0" algn="l" defTabSz="914400" rtl="0" eaLnBrk="1" latinLnBrk="0" hangingPunct="1">
              <a:lnSpc>
                <a:spcPct val="90000"/>
              </a:lnSpc>
              <a:spcBef>
                <a:spcPts val="1000"/>
              </a:spcBef>
              <a:spcAft>
                <a:spcPts val="600"/>
              </a:spcAft>
              <a:buFont typeface="Arial" panose="020B0604020202020204" pitchFamily="34" charset="0"/>
              <a:buNone/>
              <a:defRPr lang="en-US" sz="2800" b="1" kern="1200" dirty="0">
                <a:solidFill>
                  <a:srgbClr val="0070C0"/>
                </a:solidFill>
                <a:latin typeface="Lato Black" panose="020F0502020204030203" pitchFamily="34" charset="77"/>
                <a:ea typeface="Lato" panose="020F0502020204030203" pitchFamily="34" charset="0"/>
                <a:cs typeface="Lato" panose="020F0502020204030203" pitchFamily="34" charset="0"/>
              </a:defRPr>
            </a:lvl2pPr>
            <a:lvl3pPr marL="0" indent="0" algn="l" defTabSz="914400" rtl="0" eaLnBrk="1" latinLnBrk="0" hangingPunct="1">
              <a:lnSpc>
                <a:spcPct val="90000"/>
              </a:lnSpc>
              <a:spcBef>
                <a:spcPts val="1000"/>
              </a:spcBef>
              <a:spcAft>
                <a:spcPts val="600"/>
              </a:spcAft>
              <a:buFont typeface="Arial" panose="020B0604020202020204" pitchFamily="34" charset="0"/>
              <a:buNone/>
              <a:defRPr lang="en-US" sz="2800" b="1" kern="1200" dirty="0">
                <a:solidFill>
                  <a:srgbClr val="0070C0"/>
                </a:solidFill>
                <a:latin typeface="Lato Black" panose="020F0502020204030203" pitchFamily="34" charset="77"/>
                <a:ea typeface="Lato" panose="020F0502020204030203" pitchFamily="34" charset="0"/>
                <a:cs typeface="Lato" panose="020F0502020204030203" pitchFamily="34" charset="0"/>
              </a:defRPr>
            </a:lvl3pPr>
            <a:lvl4pPr marL="0" indent="0" algn="l" defTabSz="914400" rtl="0" eaLnBrk="1" latinLnBrk="0" hangingPunct="1">
              <a:lnSpc>
                <a:spcPct val="90000"/>
              </a:lnSpc>
              <a:spcBef>
                <a:spcPts val="1000"/>
              </a:spcBef>
              <a:spcAft>
                <a:spcPts val="600"/>
              </a:spcAft>
              <a:buFont typeface="Arial" panose="020B0604020202020204" pitchFamily="34" charset="0"/>
              <a:buNone/>
              <a:defRPr lang="en-US" sz="2800" b="1" kern="1200" dirty="0">
                <a:solidFill>
                  <a:srgbClr val="0070C0"/>
                </a:solidFill>
                <a:latin typeface="Lato Black" panose="020F0502020204030203" pitchFamily="34" charset="77"/>
                <a:ea typeface="Lato" panose="020F0502020204030203" pitchFamily="34" charset="0"/>
                <a:cs typeface="Lato" panose="020F0502020204030203" pitchFamily="34" charset="0"/>
              </a:defRPr>
            </a:lvl4pPr>
            <a:lvl5pPr marL="0" indent="0" algn="l" defTabSz="914400" rtl="0" eaLnBrk="1" latinLnBrk="0" hangingPunct="1">
              <a:lnSpc>
                <a:spcPct val="90000"/>
              </a:lnSpc>
              <a:spcBef>
                <a:spcPts val="1000"/>
              </a:spcBef>
              <a:spcAft>
                <a:spcPts val="600"/>
              </a:spcAft>
              <a:buFont typeface="Arial" panose="020B0604020202020204" pitchFamily="34" charset="0"/>
              <a:buNone/>
              <a:defRPr lang="en-US" sz="2800" b="1" kern="1200" dirty="0">
                <a:solidFill>
                  <a:srgbClr val="0070C0"/>
                </a:solidFill>
                <a:latin typeface="Lato Black" panose="020F0502020204030203" pitchFamily="34" charset="77"/>
                <a:ea typeface="Lato" panose="020F0502020204030203" pitchFamily="34" charset="0"/>
                <a:cs typeface="Lato" panose="020F0502020204030203" pitchFamily="34" charset="0"/>
              </a:defRPr>
            </a:lvl5pPr>
          </a:lstStyle>
          <a:p>
            <a:pPr marL="0" lvl="0" indent="0" algn="l" defTabSz="914400" rtl="0" eaLnBrk="1" latinLnBrk="0" hangingPunct="1">
              <a:lnSpc>
                <a:spcPct val="90000"/>
              </a:lnSpc>
              <a:spcBef>
                <a:spcPts val="1000"/>
              </a:spcBef>
              <a:spcAft>
                <a:spcPts val="600"/>
              </a:spcAft>
              <a:buFont typeface="Arial" panose="020B0604020202020204" pitchFamily="34" charset="0"/>
              <a:buNone/>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E64C8BA-B064-324A-B428-CD501567A19F}"/>
              </a:ext>
            </a:extLst>
          </p:cNvPr>
          <p:cNvSpPr>
            <a:spLocks noGrp="1"/>
          </p:cNvSpPr>
          <p:nvPr>
            <p:ph type="dt" sz="half" idx="10"/>
          </p:nvPr>
        </p:nvSpPr>
        <p:spPr/>
        <p:txBody>
          <a:bodyPr/>
          <a:lstStyle/>
          <a:p>
            <a:fld id="{AEE8FD4D-9F82-6749-9A25-4CD19732EA6A}" type="datetimeFigureOut">
              <a:rPr lang="en-US" smtClean="0"/>
              <a:t>2/2/2024</a:t>
            </a:fld>
            <a:endParaRPr lang="en-US"/>
          </a:p>
        </p:txBody>
      </p:sp>
      <p:sp>
        <p:nvSpPr>
          <p:cNvPr id="6" name="Footer Placeholder 5">
            <a:extLst>
              <a:ext uri="{FF2B5EF4-FFF2-40B4-BE49-F238E27FC236}">
                <a16:creationId xmlns:a16="http://schemas.microsoft.com/office/drawing/2014/main" id="{1EBC75AC-9991-264B-94DF-FAB15B68AF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FB4A57-3904-2C45-B34F-8478431B9941}"/>
              </a:ext>
            </a:extLst>
          </p:cNvPr>
          <p:cNvSpPr>
            <a:spLocks noGrp="1"/>
          </p:cNvSpPr>
          <p:nvPr>
            <p:ph type="sldNum" sz="quarter" idx="12"/>
          </p:nvPr>
        </p:nvSpPr>
        <p:spPr/>
        <p:txBody>
          <a:bodyPr/>
          <a:lstStyle/>
          <a:p>
            <a:fld id="{401C8DBE-01D9-4D46-87FA-846E1C3AC9D2}" type="slidenum">
              <a:rPr lang="en-US" smtClean="0"/>
              <a:t>‹#›</a:t>
            </a:fld>
            <a:endParaRPr lang="en-US"/>
          </a:p>
        </p:txBody>
      </p:sp>
    </p:spTree>
    <p:extLst>
      <p:ext uri="{BB962C8B-B14F-4D97-AF65-F5344CB8AC3E}">
        <p14:creationId xmlns:p14="http://schemas.microsoft.com/office/powerpoint/2010/main" val="3615482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A5031-9404-0046-AE5C-285E1FF71918}"/>
              </a:ext>
            </a:extLst>
          </p:cNvPr>
          <p:cNvSpPr>
            <a:spLocks noGrp="1"/>
          </p:cNvSpPr>
          <p:nvPr>
            <p:ph type="title" hasCustomPrompt="1"/>
          </p:nvPr>
        </p:nvSpPr>
        <p:spPr>
          <a:xfrm>
            <a:off x="839788" y="365125"/>
            <a:ext cx="10515600" cy="1325563"/>
          </a:xfrm>
        </p:spPr>
        <p:txBody>
          <a:bodyPr/>
          <a:lstStyle>
            <a:lvl1pPr>
              <a:defRPr>
                <a:solidFill>
                  <a:srgbClr val="002060"/>
                </a:solidFill>
                <a:latin typeface="Lato Light" panose="020F0502020204030203" pitchFamily="34" charset="0"/>
                <a:ea typeface="Lato Light" panose="020F0502020204030203" pitchFamily="34" charset="0"/>
                <a:cs typeface="Lato Light" panose="020F0502020204030203"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ABEC7270-9533-3B4C-A50C-DD4008E15067}"/>
              </a:ext>
            </a:extLst>
          </p:cNvPr>
          <p:cNvSpPr>
            <a:spLocks noGrp="1"/>
          </p:cNvSpPr>
          <p:nvPr>
            <p:ph type="body" idx="1"/>
          </p:nvPr>
        </p:nvSpPr>
        <p:spPr>
          <a:xfrm>
            <a:off x="839788" y="1681163"/>
            <a:ext cx="5157787" cy="823912"/>
          </a:xfrm>
        </p:spPr>
        <p:txBody>
          <a:bodyPr anchor="b"/>
          <a:lstStyle>
            <a:lvl1pPr marL="0" indent="0">
              <a:buNone/>
              <a:defRPr sz="2400" b="1">
                <a:solidFill>
                  <a:schemeClr val="bg2">
                    <a:lumMod val="75000"/>
                  </a:schemeClr>
                </a:solidFill>
                <a:latin typeface="Lato Black" panose="020F0502020204030203" pitchFamily="34" charset="0"/>
                <a:ea typeface="Lato Black" panose="020F0502020204030203" pitchFamily="34" charset="0"/>
                <a:cs typeface="Lato Black" panose="020F050202020403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30247E00-81E9-9A47-A285-18C500D5A1F5}"/>
              </a:ext>
            </a:extLst>
          </p:cNvPr>
          <p:cNvSpPr>
            <a:spLocks noGrp="1"/>
          </p:cNvSpPr>
          <p:nvPr>
            <p:ph sz="half" idx="2"/>
          </p:nvPr>
        </p:nvSpPr>
        <p:spPr>
          <a:xfrm>
            <a:off x="839788" y="2505075"/>
            <a:ext cx="5157787" cy="3684588"/>
          </a:xfrm>
        </p:spPr>
        <p:txBody>
          <a:bodyPr/>
          <a:lstStyle>
            <a:lvl1pPr>
              <a:defRPr lang="en-US" sz="2800" kern="1200" dirty="0">
                <a:solidFill>
                  <a:schemeClr val="tx1"/>
                </a:solidFill>
                <a:latin typeface="Lato" panose="020F0502020204030203" pitchFamily="34" charset="77"/>
                <a:ea typeface="Lato" panose="020F0502020204030203" pitchFamily="34" charset="0"/>
                <a:cs typeface="Lato" panose="020F0502020204030203" pitchFamily="34" charset="0"/>
              </a:defRPr>
            </a:lvl1pPr>
            <a:lvl2pPr marL="0" indent="0" algn="l" defTabSz="914400" rtl="0" eaLnBrk="1" latinLnBrk="0" hangingPunct="1">
              <a:lnSpc>
                <a:spcPct val="90000"/>
              </a:lnSpc>
              <a:spcBef>
                <a:spcPts val="1000"/>
              </a:spcBef>
              <a:spcAft>
                <a:spcPts val="600"/>
              </a:spcAft>
              <a:buFont typeface="Arial" panose="020B0604020202020204" pitchFamily="34" charset="0"/>
              <a:buNone/>
              <a:defRPr lang="en-US" sz="2800" b="1" kern="1200" dirty="0">
                <a:solidFill>
                  <a:srgbClr val="0070C0"/>
                </a:solidFill>
                <a:latin typeface="Lato Black" panose="020F0502020204030203" pitchFamily="34" charset="77"/>
                <a:ea typeface="Lato" panose="020F0502020204030203" pitchFamily="34" charset="0"/>
                <a:cs typeface="Lato" panose="020F0502020204030203" pitchFamily="34" charset="0"/>
              </a:defRPr>
            </a:lvl2pPr>
            <a:lvl3pPr marL="0" indent="0" algn="l" defTabSz="914400" rtl="0" eaLnBrk="1" latinLnBrk="0" hangingPunct="1">
              <a:lnSpc>
                <a:spcPct val="90000"/>
              </a:lnSpc>
              <a:spcBef>
                <a:spcPts val="1000"/>
              </a:spcBef>
              <a:spcAft>
                <a:spcPts val="600"/>
              </a:spcAft>
              <a:buFont typeface="Arial" panose="020B0604020202020204" pitchFamily="34" charset="0"/>
              <a:buNone/>
              <a:defRPr lang="en-US" sz="2800" b="1" kern="1200" dirty="0">
                <a:solidFill>
                  <a:srgbClr val="0070C0"/>
                </a:solidFill>
                <a:latin typeface="Lato Black" panose="020F0502020204030203" pitchFamily="34" charset="77"/>
                <a:ea typeface="Lato" panose="020F0502020204030203" pitchFamily="34" charset="0"/>
                <a:cs typeface="Lato" panose="020F0502020204030203" pitchFamily="34" charset="0"/>
              </a:defRPr>
            </a:lvl3pPr>
            <a:lvl4pPr marL="0" indent="0" algn="l" defTabSz="914400" rtl="0" eaLnBrk="1" latinLnBrk="0" hangingPunct="1">
              <a:lnSpc>
                <a:spcPct val="90000"/>
              </a:lnSpc>
              <a:spcBef>
                <a:spcPts val="1000"/>
              </a:spcBef>
              <a:spcAft>
                <a:spcPts val="600"/>
              </a:spcAft>
              <a:buFont typeface="Arial" panose="020B0604020202020204" pitchFamily="34" charset="0"/>
              <a:buNone/>
              <a:defRPr lang="en-US" sz="2800" b="1" kern="1200" dirty="0">
                <a:solidFill>
                  <a:srgbClr val="0070C0"/>
                </a:solidFill>
                <a:latin typeface="Lato Black" panose="020F0502020204030203" pitchFamily="34" charset="77"/>
                <a:ea typeface="Lato" panose="020F0502020204030203" pitchFamily="34" charset="0"/>
                <a:cs typeface="Lato" panose="020F0502020204030203" pitchFamily="34" charset="0"/>
              </a:defRPr>
            </a:lvl4pPr>
            <a:lvl5pPr marL="0" indent="0" algn="l" defTabSz="914400" rtl="0" eaLnBrk="1" latinLnBrk="0" hangingPunct="1">
              <a:lnSpc>
                <a:spcPct val="90000"/>
              </a:lnSpc>
              <a:spcBef>
                <a:spcPts val="1000"/>
              </a:spcBef>
              <a:spcAft>
                <a:spcPts val="600"/>
              </a:spcAft>
              <a:buFont typeface="Arial" panose="020B0604020202020204" pitchFamily="34" charset="0"/>
              <a:buNone/>
              <a:defRPr lang="en-US" sz="2800" b="1" kern="1200" dirty="0">
                <a:solidFill>
                  <a:srgbClr val="0070C0"/>
                </a:solidFill>
                <a:latin typeface="Lato Black" panose="020F0502020204030203" pitchFamily="34" charset="77"/>
                <a:ea typeface="Lato" panose="020F0502020204030203" pitchFamily="34" charset="0"/>
                <a:cs typeface="Lato" panose="020F0502020204030203" pitchFamily="34" charset="0"/>
              </a:defRPr>
            </a:lvl5pPr>
          </a:lstStyle>
          <a:p>
            <a:pPr marL="0" lvl="0" indent="0" algn="l" defTabSz="914400" rtl="0" eaLnBrk="1" latinLnBrk="0" hangingPunct="1">
              <a:lnSpc>
                <a:spcPct val="90000"/>
              </a:lnSpc>
              <a:spcBef>
                <a:spcPts val="1000"/>
              </a:spcBef>
              <a:spcAft>
                <a:spcPts val="600"/>
              </a:spcAft>
              <a:buFont typeface="Arial" panose="020B0604020202020204" pitchFamily="34" charset="0"/>
              <a:buNone/>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5B6C8929-5DDB-904D-AA7A-EA4C213633F2}"/>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bg2">
                    <a:lumMod val="75000"/>
                  </a:schemeClr>
                </a:solidFill>
                <a:latin typeface="Lato Black" panose="020F0502020204030203" pitchFamily="34" charset="0"/>
                <a:ea typeface="Lato Black" panose="020F0502020204030203" pitchFamily="34" charset="0"/>
                <a:cs typeface="Lato Black" panose="020F050202020403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3CF15E-03BB-7A4F-B759-D771ED61724B}"/>
              </a:ext>
            </a:extLst>
          </p:cNvPr>
          <p:cNvSpPr>
            <a:spLocks noGrp="1"/>
          </p:cNvSpPr>
          <p:nvPr>
            <p:ph sz="quarter" idx="4"/>
          </p:nvPr>
        </p:nvSpPr>
        <p:spPr>
          <a:xfrm>
            <a:off x="6172200" y="2505075"/>
            <a:ext cx="5183188" cy="3684588"/>
          </a:xfrm>
        </p:spPr>
        <p:txBody>
          <a:bodyPr/>
          <a:lstStyle>
            <a:lvl1pPr>
              <a:defRPr lang="en-US" sz="2800" kern="1200" dirty="0">
                <a:solidFill>
                  <a:schemeClr val="tx1"/>
                </a:solidFill>
                <a:latin typeface="Lato" panose="020F0502020204030203" pitchFamily="34" charset="77"/>
                <a:ea typeface="Lato" panose="020F0502020204030203" pitchFamily="34" charset="0"/>
                <a:cs typeface="Lato" panose="020F0502020204030203" pitchFamily="34" charset="0"/>
              </a:defRPr>
            </a:lvl1pPr>
            <a:lvl2pPr marL="0" indent="0" algn="l" defTabSz="914400" rtl="0" eaLnBrk="1" latinLnBrk="0" hangingPunct="1">
              <a:lnSpc>
                <a:spcPct val="90000"/>
              </a:lnSpc>
              <a:spcBef>
                <a:spcPts val="1000"/>
              </a:spcBef>
              <a:buFont typeface="Arial" panose="020B0604020202020204" pitchFamily="34" charset="0"/>
              <a:buNone/>
              <a:defRPr lang="en-US" sz="3200" i="1" kern="1200" spc="-150" dirty="0">
                <a:solidFill>
                  <a:schemeClr val="bg1">
                    <a:lumMod val="50000"/>
                  </a:schemeClr>
                </a:solidFill>
                <a:latin typeface="Amiri Slanted" pitchFamily="2" charset="-78"/>
                <a:ea typeface="Lato" panose="020F0502020204030203" pitchFamily="34" charset="0"/>
                <a:cs typeface="Amiri Slanted" pitchFamily="2" charset="-78"/>
              </a:defRPr>
            </a:lvl2pPr>
            <a:lvl3pPr marL="0" indent="0" algn="l" defTabSz="914400" rtl="0" eaLnBrk="1" latinLnBrk="0" hangingPunct="1">
              <a:lnSpc>
                <a:spcPct val="90000"/>
              </a:lnSpc>
              <a:spcBef>
                <a:spcPts val="1000"/>
              </a:spcBef>
              <a:buFont typeface="Arial" panose="020B0604020202020204" pitchFamily="34" charset="0"/>
              <a:buNone/>
              <a:defRPr lang="en-US" sz="3200" i="1" kern="1200" spc="-150" dirty="0">
                <a:solidFill>
                  <a:schemeClr val="bg1">
                    <a:lumMod val="50000"/>
                  </a:schemeClr>
                </a:solidFill>
                <a:latin typeface="Amiri Slanted" pitchFamily="2" charset="-78"/>
                <a:ea typeface="Lato" panose="020F0502020204030203" pitchFamily="34" charset="0"/>
                <a:cs typeface="Amiri Slanted" pitchFamily="2" charset="-78"/>
              </a:defRPr>
            </a:lvl3pPr>
            <a:lvl4pPr marL="0" indent="0" algn="l" defTabSz="914400" rtl="0" eaLnBrk="1" latinLnBrk="0" hangingPunct="1">
              <a:lnSpc>
                <a:spcPct val="90000"/>
              </a:lnSpc>
              <a:spcBef>
                <a:spcPts val="1000"/>
              </a:spcBef>
              <a:buFont typeface="Arial" panose="020B0604020202020204" pitchFamily="34" charset="0"/>
              <a:buNone/>
              <a:defRPr lang="en-US" sz="3200" i="1" kern="1200" spc="-150" dirty="0">
                <a:solidFill>
                  <a:schemeClr val="bg1">
                    <a:lumMod val="50000"/>
                  </a:schemeClr>
                </a:solidFill>
                <a:latin typeface="Amiri Slanted" pitchFamily="2" charset="-78"/>
                <a:ea typeface="Lato" panose="020F0502020204030203" pitchFamily="34" charset="0"/>
                <a:cs typeface="Amiri Slanted" pitchFamily="2" charset="-78"/>
              </a:defRPr>
            </a:lvl4pPr>
            <a:lvl5pPr marL="0" indent="0" algn="l" defTabSz="914400" rtl="0" eaLnBrk="1" latinLnBrk="0" hangingPunct="1">
              <a:lnSpc>
                <a:spcPct val="90000"/>
              </a:lnSpc>
              <a:spcBef>
                <a:spcPts val="1000"/>
              </a:spcBef>
              <a:buFont typeface="Arial" panose="020B0604020202020204" pitchFamily="34" charset="0"/>
              <a:buNone/>
              <a:defRPr lang="en-US" sz="3200" i="1" kern="1200" spc="-150" dirty="0">
                <a:solidFill>
                  <a:schemeClr val="bg1">
                    <a:lumMod val="50000"/>
                  </a:schemeClr>
                </a:solidFill>
                <a:latin typeface="Amiri Slanted" pitchFamily="2" charset="-78"/>
                <a:ea typeface="Lato" panose="020F0502020204030203" pitchFamily="34" charset="0"/>
                <a:cs typeface="Amiri Slanted" pitchFamily="2" charset="-78"/>
              </a:defRPr>
            </a:lvl5pPr>
          </a:lstStyle>
          <a:p>
            <a:pPr marL="0" lvl="0" indent="0" algn="l" defTabSz="914400" rtl="0" eaLnBrk="1" latinLnBrk="0" hangingPunct="1">
              <a:lnSpc>
                <a:spcPct val="90000"/>
              </a:lnSpc>
              <a:spcBef>
                <a:spcPts val="1000"/>
              </a:spcBef>
              <a:spcAft>
                <a:spcPts val="600"/>
              </a:spcAft>
              <a:buFont typeface="Arial" panose="020B0604020202020204" pitchFamily="34" charset="0"/>
              <a:buNone/>
            </a:pPr>
            <a:r>
              <a:rPr lang="en-US" dirty="0"/>
              <a:t>Click to edit Master text styles</a:t>
            </a:r>
          </a:p>
          <a:p>
            <a:pPr lvl="1"/>
            <a:r>
              <a:rPr lang="en-US" dirty="0"/>
              <a:t>‘Second level’</a:t>
            </a:r>
          </a:p>
        </p:txBody>
      </p:sp>
      <p:sp>
        <p:nvSpPr>
          <p:cNvPr id="7" name="Date Placeholder 6">
            <a:extLst>
              <a:ext uri="{FF2B5EF4-FFF2-40B4-BE49-F238E27FC236}">
                <a16:creationId xmlns:a16="http://schemas.microsoft.com/office/drawing/2014/main" id="{A3812043-C768-5642-B132-F3971D4AD54B}"/>
              </a:ext>
            </a:extLst>
          </p:cNvPr>
          <p:cNvSpPr>
            <a:spLocks noGrp="1"/>
          </p:cNvSpPr>
          <p:nvPr>
            <p:ph type="dt" sz="half" idx="10"/>
          </p:nvPr>
        </p:nvSpPr>
        <p:spPr/>
        <p:txBody>
          <a:bodyPr/>
          <a:lstStyle/>
          <a:p>
            <a:fld id="{AEE8FD4D-9F82-6749-9A25-4CD19732EA6A}" type="datetimeFigureOut">
              <a:rPr lang="en-US" smtClean="0"/>
              <a:t>2/2/2024</a:t>
            </a:fld>
            <a:endParaRPr lang="en-US"/>
          </a:p>
        </p:txBody>
      </p:sp>
      <p:sp>
        <p:nvSpPr>
          <p:cNvPr id="8" name="Footer Placeholder 7">
            <a:extLst>
              <a:ext uri="{FF2B5EF4-FFF2-40B4-BE49-F238E27FC236}">
                <a16:creationId xmlns:a16="http://schemas.microsoft.com/office/drawing/2014/main" id="{256F3B2F-E3BD-7141-9726-A9E842AE66B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E424AD4-BE01-AB4D-AB60-C342AA331B4F}"/>
              </a:ext>
            </a:extLst>
          </p:cNvPr>
          <p:cNvSpPr>
            <a:spLocks noGrp="1"/>
          </p:cNvSpPr>
          <p:nvPr>
            <p:ph type="sldNum" sz="quarter" idx="12"/>
          </p:nvPr>
        </p:nvSpPr>
        <p:spPr/>
        <p:txBody>
          <a:bodyPr/>
          <a:lstStyle/>
          <a:p>
            <a:fld id="{401C8DBE-01D9-4D46-87FA-846E1C3AC9D2}" type="slidenum">
              <a:rPr lang="en-US" smtClean="0"/>
              <a:t>‹#›</a:t>
            </a:fld>
            <a:endParaRPr lang="en-US"/>
          </a:p>
        </p:txBody>
      </p:sp>
    </p:spTree>
    <p:extLst>
      <p:ext uri="{BB962C8B-B14F-4D97-AF65-F5344CB8AC3E}">
        <p14:creationId xmlns:p14="http://schemas.microsoft.com/office/powerpoint/2010/main" val="890394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93_Custom Layout">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21516" y="1"/>
            <a:ext cx="4505217" cy="4505217"/>
          </a:xfrm>
          <a:custGeom>
            <a:avLst/>
            <a:gdLst>
              <a:gd name="connsiteX0" fmla="*/ 2252609 w 4505217"/>
              <a:gd name="connsiteY0" fmla="*/ 0 h 4505217"/>
              <a:gd name="connsiteX1" fmla="*/ 4505217 w 4505217"/>
              <a:gd name="connsiteY1" fmla="*/ 2252609 h 4505217"/>
              <a:gd name="connsiteX2" fmla="*/ 2252609 w 4505217"/>
              <a:gd name="connsiteY2" fmla="*/ 4505217 h 4505217"/>
              <a:gd name="connsiteX3" fmla="*/ 0 w 4505217"/>
              <a:gd name="connsiteY3" fmla="*/ 2252609 h 4505217"/>
            </a:gdLst>
            <a:ahLst/>
            <a:cxnLst>
              <a:cxn ang="0">
                <a:pos x="connsiteX0" y="connsiteY0"/>
              </a:cxn>
              <a:cxn ang="0">
                <a:pos x="connsiteX1" y="connsiteY1"/>
              </a:cxn>
              <a:cxn ang="0">
                <a:pos x="connsiteX2" y="connsiteY2"/>
              </a:cxn>
              <a:cxn ang="0">
                <a:pos x="connsiteX3" y="connsiteY3"/>
              </a:cxn>
            </a:cxnLst>
            <a:rect l="l" t="t" r="r" b="b"/>
            <a:pathLst>
              <a:path w="4505217" h="4505217">
                <a:moveTo>
                  <a:pt x="2252609" y="0"/>
                </a:moveTo>
                <a:lnTo>
                  <a:pt x="4505217" y="2252609"/>
                </a:lnTo>
                <a:lnTo>
                  <a:pt x="2252609" y="4505217"/>
                </a:lnTo>
                <a:lnTo>
                  <a:pt x="0" y="2252609"/>
                </a:lnTo>
                <a:close/>
              </a:path>
            </a:pathLst>
          </a:custGeom>
          <a:ln>
            <a:noFill/>
          </a:ln>
        </p:spPr>
        <p:txBody>
          <a:bodyPr wrap="square">
            <a:noAutofit/>
          </a:bodyPr>
          <a:lstStyle>
            <a:lvl1pPr>
              <a:defRPr sz="1500">
                <a:solidFill>
                  <a:srgbClr val="00B0F0"/>
                </a:solidFill>
              </a:defRPr>
            </a:lvl1pPr>
          </a:lstStyle>
          <a:p>
            <a:r>
              <a:rPr lang="en-US"/>
              <a:t>Click icon to add picture</a:t>
            </a:r>
            <a:endParaRPr lang="id-ID"/>
          </a:p>
        </p:txBody>
      </p:sp>
      <p:sp>
        <p:nvSpPr>
          <p:cNvPr id="14" name="Picture Placeholder 13"/>
          <p:cNvSpPr>
            <a:spLocks noGrp="1"/>
          </p:cNvSpPr>
          <p:nvPr>
            <p:ph type="pic" sz="quarter" idx="11"/>
          </p:nvPr>
        </p:nvSpPr>
        <p:spPr>
          <a:xfrm>
            <a:off x="2331268" y="2331268"/>
            <a:ext cx="4505217" cy="4505217"/>
          </a:xfrm>
          <a:custGeom>
            <a:avLst/>
            <a:gdLst>
              <a:gd name="connsiteX0" fmla="*/ 2252609 w 4505217"/>
              <a:gd name="connsiteY0" fmla="*/ 0 h 4505217"/>
              <a:gd name="connsiteX1" fmla="*/ 4505217 w 4505217"/>
              <a:gd name="connsiteY1" fmla="*/ 2252609 h 4505217"/>
              <a:gd name="connsiteX2" fmla="*/ 2252609 w 4505217"/>
              <a:gd name="connsiteY2" fmla="*/ 4505217 h 4505217"/>
              <a:gd name="connsiteX3" fmla="*/ 0 w 4505217"/>
              <a:gd name="connsiteY3" fmla="*/ 2252609 h 4505217"/>
            </a:gdLst>
            <a:ahLst/>
            <a:cxnLst>
              <a:cxn ang="0">
                <a:pos x="connsiteX0" y="connsiteY0"/>
              </a:cxn>
              <a:cxn ang="0">
                <a:pos x="connsiteX1" y="connsiteY1"/>
              </a:cxn>
              <a:cxn ang="0">
                <a:pos x="connsiteX2" y="connsiteY2"/>
              </a:cxn>
              <a:cxn ang="0">
                <a:pos x="connsiteX3" y="connsiteY3"/>
              </a:cxn>
            </a:cxnLst>
            <a:rect l="l" t="t" r="r" b="b"/>
            <a:pathLst>
              <a:path w="4505217" h="4505217">
                <a:moveTo>
                  <a:pt x="2252609" y="0"/>
                </a:moveTo>
                <a:lnTo>
                  <a:pt x="4505217" y="2252609"/>
                </a:lnTo>
                <a:lnTo>
                  <a:pt x="2252609" y="4505217"/>
                </a:lnTo>
                <a:lnTo>
                  <a:pt x="0" y="2252609"/>
                </a:lnTo>
                <a:close/>
              </a:path>
            </a:pathLst>
          </a:custGeom>
          <a:ln>
            <a:noFill/>
          </a:ln>
        </p:spPr>
        <p:txBody>
          <a:bodyPr wrap="square">
            <a:noAutofit/>
          </a:bodyPr>
          <a:lstStyle>
            <a:lvl1pPr>
              <a:defRPr sz="1500">
                <a:solidFill>
                  <a:srgbClr val="00B0F0"/>
                </a:solidFill>
              </a:defRPr>
            </a:lvl1pPr>
          </a:lstStyle>
          <a:p>
            <a:r>
              <a:rPr lang="en-US"/>
              <a:t>Click icon to add picture</a:t>
            </a:r>
            <a:endParaRPr lang="id-ID"/>
          </a:p>
        </p:txBody>
      </p:sp>
      <p:sp>
        <p:nvSpPr>
          <p:cNvPr id="15" name="Picture Placeholder 14"/>
          <p:cNvSpPr>
            <a:spLocks noGrp="1"/>
          </p:cNvSpPr>
          <p:nvPr>
            <p:ph type="pic" sz="quarter" idx="12"/>
          </p:nvPr>
        </p:nvSpPr>
        <p:spPr>
          <a:xfrm>
            <a:off x="0" y="4641921"/>
            <a:ext cx="4408401" cy="2216080"/>
          </a:xfrm>
          <a:custGeom>
            <a:avLst/>
            <a:gdLst>
              <a:gd name="connsiteX0" fmla="*/ 2204201 w 4408401"/>
              <a:gd name="connsiteY0" fmla="*/ 0 h 2216080"/>
              <a:gd name="connsiteX1" fmla="*/ 4408401 w 4408401"/>
              <a:gd name="connsiteY1" fmla="*/ 2216080 h 2216080"/>
              <a:gd name="connsiteX2" fmla="*/ 0 w 4408401"/>
              <a:gd name="connsiteY2" fmla="*/ 2216080 h 2216080"/>
            </a:gdLst>
            <a:ahLst/>
            <a:cxnLst>
              <a:cxn ang="0">
                <a:pos x="connsiteX0" y="connsiteY0"/>
              </a:cxn>
              <a:cxn ang="0">
                <a:pos x="connsiteX1" y="connsiteY1"/>
              </a:cxn>
              <a:cxn ang="0">
                <a:pos x="connsiteX2" y="connsiteY2"/>
              </a:cxn>
            </a:cxnLst>
            <a:rect l="l" t="t" r="r" b="b"/>
            <a:pathLst>
              <a:path w="4408401" h="2216080">
                <a:moveTo>
                  <a:pt x="2204201" y="0"/>
                </a:moveTo>
                <a:lnTo>
                  <a:pt x="4408401" y="2216080"/>
                </a:lnTo>
                <a:lnTo>
                  <a:pt x="0" y="2216080"/>
                </a:lnTo>
                <a:close/>
              </a:path>
            </a:pathLst>
          </a:custGeom>
          <a:ln>
            <a:noFill/>
          </a:ln>
        </p:spPr>
        <p:txBody>
          <a:bodyPr wrap="square">
            <a:noAutofit/>
          </a:bodyPr>
          <a:lstStyle>
            <a:lvl1pPr>
              <a:defRPr sz="1500">
                <a:solidFill>
                  <a:srgbClr val="00B0F0"/>
                </a:solidFill>
              </a:defRPr>
            </a:lvl1pPr>
          </a:lstStyle>
          <a:p>
            <a:r>
              <a:rPr lang="en-US"/>
              <a:t>Click icon to add picture</a:t>
            </a:r>
            <a:endParaRPr lang="id-ID"/>
          </a:p>
        </p:txBody>
      </p:sp>
      <p:sp>
        <p:nvSpPr>
          <p:cNvPr id="16" name="Picture Placeholder 15"/>
          <p:cNvSpPr>
            <a:spLocks noGrp="1"/>
          </p:cNvSpPr>
          <p:nvPr>
            <p:ph type="pic" sz="quarter" idx="13"/>
          </p:nvPr>
        </p:nvSpPr>
        <p:spPr>
          <a:xfrm>
            <a:off x="-11879" y="2440864"/>
            <a:ext cx="2115021" cy="4207365"/>
          </a:xfrm>
          <a:custGeom>
            <a:avLst/>
            <a:gdLst>
              <a:gd name="connsiteX0" fmla="*/ 0 w 2115021"/>
              <a:gd name="connsiteY0" fmla="*/ 0 h 4207365"/>
              <a:gd name="connsiteX1" fmla="*/ 2115021 w 2115021"/>
              <a:gd name="connsiteY1" fmla="*/ 2103683 h 4207365"/>
              <a:gd name="connsiteX2" fmla="*/ 0 w 2115021"/>
              <a:gd name="connsiteY2" fmla="*/ 4207365 h 4207365"/>
            </a:gdLst>
            <a:ahLst/>
            <a:cxnLst>
              <a:cxn ang="0">
                <a:pos x="connsiteX0" y="connsiteY0"/>
              </a:cxn>
              <a:cxn ang="0">
                <a:pos x="connsiteX1" y="connsiteY1"/>
              </a:cxn>
              <a:cxn ang="0">
                <a:pos x="connsiteX2" y="connsiteY2"/>
              </a:cxn>
            </a:cxnLst>
            <a:rect l="l" t="t" r="r" b="b"/>
            <a:pathLst>
              <a:path w="2115021" h="4207365">
                <a:moveTo>
                  <a:pt x="0" y="0"/>
                </a:moveTo>
                <a:lnTo>
                  <a:pt x="2115021" y="2103683"/>
                </a:lnTo>
                <a:lnTo>
                  <a:pt x="0" y="4207365"/>
                </a:lnTo>
                <a:close/>
              </a:path>
            </a:pathLst>
          </a:custGeom>
          <a:ln>
            <a:noFill/>
          </a:ln>
        </p:spPr>
        <p:txBody>
          <a:bodyPr wrap="square">
            <a:noAutofit/>
          </a:bodyPr>
          <a:lstStyle>
            <a:lvl1pPr>
              <a:defRPr sz="1500">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3966629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Normal Center 4 images">
    <p:spTree>
      <p:nvGrpSpPr>
        <p:cNvPr id="1" name=""/>
        <p:cNvGrpSpPr/>
        <p:nvPr/>
      </p:nvGrpSpPr>
      <p:grpSpPr>
        <a:xfrm>
          <a:off x="0" y="0"/>
          <a:ext cx="0" cy="0"/>
          <a:chOff x="0" y="0"/>
          <a:chExt cx="0" cy="0"/>
        </a:xfrm>
      </p:grpSpPr>
      <p:sp>
        <p:nvSpPr>
          <p:cNvPr id="15" name="Picture Placeholder 2"/>
          <p:cNvSpPr>
            <a:spLocks noGrp="1"/>
          </p:cNvSpPr>
          <p:nvPr>
            <p:ph type="pic" sz="quarter" idx="19"/>
          </p:nvPr>
        </p:nvSpPr>
        <p:spPr>
          <a:xfrm>
            <a:off x="735499" y="2093705"/>
            <a:ext cx="2537788" cy="1325356"/>
          </a:xfrm>
          <a:prstGeom prst="rect">
            <a:avLst/>
          </a:prstGeom>
        </p:spPr>
        <p:txBody>
          <a:bodyPr/>
          <a:lstStyle/>
          <a:p>
            <a:endParaRPr lang="id-ID"/>
          </a:p>
        </p:txBody>
      </p:sp>
      <p:sp>
        <p:nvSpPr>
          <p:cNvPr id="16" name="Picture Placeholder 2"/>
          <p:cNvSpPr>
            <a:spLocks noGrp="1"/>
          </p:cNvSpPr>
          <p:nvPr>
            <p:ph type="pic" sz="quarter" idx="20"/>
          </p:nvPr>
        </p:nvSpPr>
        <p:spPr>
          <a:xfrm>
            <a:off x="3485325" y="2093705"/>
            <a:ext cx="2537788" cy="1325356"/>
          </a:xfrm>
          <a:prstGeom prst="rect">
            <a:avLst/>
          </a:prstGeom>
        </p:spPr>
        <p:txBody>
          <a:bodyPr/>
          <a:lstStyle/>
          <a:p>
            <a:endParaRPr lang="id-ID"/>
          </a:p>
        </p:txBody>
      </p:sp>
      <p:sp>
        <p:nvSpPr>
          <p:cNvPr id="17" name="Picture Placeholder 2"/>
          <p:cNvSpPr>
            <a:spLocks noGrp="1"/>
          </p:cNvSpPr>
          <p:nvPr>
            <p:ph type="pic" sz="quarter" idx="21"/>
          </p:nvPr>
        </p:nvSpPr>
        <p:spPr>
          <a:xfrm>
            <a:off x="6235151" y="2093705"/>
            <a:ext cx="2537788" cy="1325356"/>
          </a:xfrm>
          <a:prstGeom prst="rect">
            <a:avLst/>
          </a:prstGeom>
        </p:spPr>
        <p:txBody>
          <a:bodyPr/>
          <a:lstStyle/>
          <a:p>
            <a:endParaRPr lang="id-ID"/>
          </a:p>
        </p:txBody>
      </p:sp>
      <p:sp>
        <p:nvSpPr>
          <p:cNvPr id="18" name="Picture Placeholder 2"/>
          <p:cNvSpPr>
            <a:spLocks noGrp="1"/>
          </p:cNvSpPr>
          <p:nvPr>
            <p:ph type="pic" sz="quarter" idx="22"/>
          </p:nvPr>
        </p:nvSpPr>
        <p:spPr>
          <a:xfrm>
            <a:off x="8984977" y="2093705"/>
            <a:ext cx="2537788" cy="1325356"/>
          </a:xfrm>
          <a:prstGeom prst="rect">
            <a:avLst/>
          </a:prstGeom>
        </p:spPr>
        <p:txBody>
          <a:bodyPr/>
          <a:lstStyle/>
          <a:p>
            <a:endParaRPr lang="id-ID"/>
          </a:p>
        </p:txBody>
      </p:sp>
      <p:sp>
        <p:nvSpPr>
          <p:cNvPr id="8" name="Title 1"/>
          <p:cNvSpPr>
            <a:spLocks noGrp="1"/>
          </p:cNvSpPr>
          <p:nvPr>
            <p:ph type="title"/>
          </p:nvPr>
        </p:nvSpPr>
        <p:spPr>
          <a:xfrm>
            <a:off x="470455" y="458073"/>
            <a:ext cx="11357112" cy="562527"/>
          </a:xfrm>
        </p:spPr>
        <p:txBody>
          <a:bodyPr>
            <a:noAutofit/>
          </a:bodyPr>
          <a:lstStyle>
            <a:lvl1pPr algn="ctr">
              <a:defRPr sz="4400">
                <a:solidFill>
                  <a:schemeClr val="tx1"/>
                </a:solidFill>
                <a:latin typeface="+mj-lt"/>
              </a:defRPr>
            </a:lvl1pPr>
          </a:lstStyle>
          <a:p>
            <a:r>
              <a:rPr lang="en-US"/>
              <a:t>Click to edit Master title style</a:t>
            </a:r>
            <a:endParaRPr lang="id-ID"/>
          </a:p>
        </p:txBody>
      </p:sp>
      <p:sp>
        <p:nvSpPr>
          <p:cNvPr id="9" name="Text Placeholder 7"/>
          <p:cNvSpPr>
            <a:spLocks noGrp="1"/>
          </p:cNvSpPr>
          <p:nvPr>
            <p:ph type="body" sz="quarter" idx="10"/>
          </p:nvPr>
        </p:nvSpPr>
        <p:spPr>
          <a:xfrm>
            <a:off x="470455" y="981950"/>
            <a:ext cx="11357112" cy="436908"/>
          </a:xfrm>
        </p:spPr>
        <p:txBody>
          <a:bodyPr>
            <a:normAutofit/>
          </a:bodyPr>
          <a:lstStyle>
            <a:lvl1pPr marL="0" indent="0" algn="ctr">
              <a:buNone/>
              <a:defRPr sz="180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15717047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83392F-930D-5646-98A9-1E1BFAB035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898B93D-F986-644C-BA9B-F3D8AD411C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65F423-EF53-D443-AAA1-F7C1D2A3A4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E8FD4D-9F82-6749-9A25-4CD19732EA6A}" type="datetimeFigureOut">
              <a:rPr lang="en-US" smtClean="0"/>
              <a:t>2/2/2024</a:t>
            </a:fld>
            <a:endParaRPr lang="en-US"/>
          </a:p>
        </p:txBody>
      </p:sp>
      <p:sp>
        <p:nvSpPr>
          <p:cNvPr id="5" name="Footer Placeholder 4">
            <a:extLst>
              <a:ext uri="{FF2B5EF4-FFF2-40B4-BE49-F238E27FC236}">
                <a16:creationId xmlns:a16="http://schemas.microsoft.com/office/drawing/2014/main" id="{4DF8BE02-344D-C44D-85D7-6706EC7AC7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27C5B3E-495E-E24E-94E1-192A7BEE5D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1C8DBE-01D9-4D46-87FA-846E1C3AC9D2}" type="slidenum">
              <a:rPr lang="en-US" smtClean="0"/>
              <a:t>‹#›</a:t>
            </a:fld>
            <a:endParaRPr lang="en-US"/>
          </a:p>
        </p:txBody>
      </p:sp>
    </p:spTree>
    <p:extLst>
      <p:ext uri="{BB962C8B-B14F-4D97-AF65-F5344CB8AC3E}">
        <p14:creationId xmlns:p14="http://schemas.microsoft.com/office/powerpoint/2010/main" val="41080390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6"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gatsby.org.uk/education/focus-areas/good-career-guidanc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35299-12F6-9240-9729-A587F1A6C2A9}"/>
              </a:ext>
            </a:extLst>
          </p:cNvPr>
          <p:cNvSpPr>
            <a:spLocks noGrp="1"/>
          </p:cNvSpPr>
          <p:nvPr>
            <p:ph type="ctrTitle"/>
          </p:nvPr>
        </p:nvSpPr>
        <p:spPr>
          <a:xfrm>
            <a:off x="1524000" y="2827421"/>
            <a:ext cx="9144000" cy="884557"/>
          </a:xfrm>
        </p:spPr>
        <p:txBody>
          <a:bodyPr>
            <a:normAutofit fontScale="90000"/>
          </a:bodyPr>
          <a:lstStyle/>
          <a:p>
            <a:pPr>
              <a:lnSpc>
                <a:spcPct val="150000"/>
              </a:lnSpc>
              <a:spcAft>
                <a:spcPts val="1800"/>
              </a:spcAft>
            </a:pPr>
            <a:r>
              <a:rPr lang="en-US" sz="4000" b="1">
                <a:latin typeface="Lato"/>
                <a:ea typeface="Lato"/>
                <a:cs typeface="Lato"/>
              </a:rPr>
              <a:t>Career Strategy </a:t>
            </a:r>
            <a:endParaRPr lang="en-US" sz="4000" b="1">
              <a:solidFill>
                <a:srgbClr val="002060"/>
              </a:solidFill>
              <a:latin typeface="Lato" panose="020F0502020204030203" pitchFamily="34" charset="0"/>
              <a:ea typeface="Lato" panose="020F0502020204030203" pitchFamily="34" charset="0"/>
              <a:cs typeface="Lato" panose="020F0502020204030203" pitchFamily="34" charset="0"/>
            </a:endParaRPr>
          </a:p>
        </p:txBody>
      </p:sp>
      <p:sp>
        <p:nvSpPr>
          <p:cNvPr id="3" name="Subtitle 2">
            <a:extLst>
              <a:ext uri="{FF2B5EF4-FFF2-40B4-BE49-F238E27FC236}">
                <a16:creationId xmlns:a16="http://schemas.microsoft.com/office/drawing/2014/main" id="{9D5845D4-AC0E-9341-8909-3A8A1009944E}"/>
              </a:ext>
            </a:extLst>
          </p:cNvPr>
          <p:cNvSpPr>
            <a:spLocks noGrp="1"/>
          </p:cNvSpPr>
          <p:nvPr>
            <p:ph type="subTitle" idx="1"/>
          </p:nvPr>
        </p:nvSpPr>
        <p:spPr>
          <a:xfrm>
            <a:off x="3031958" y="4247147"/>
            <a:ext cx="6244389" cy="1487828"/>
          </a:xfrm>
        </p:spPr>
        <p:txBody>
          <a:bodyPr vert="horz" lIns="91440" tIns="45720" rIns="91440" bIns="45720" rtlCol="0" anchor="t">
            <a:noAutofit/>
          </a:bodyPr>
          <a:lstStyle/>
          <a:p>
            <a:r>
              <a:rPr lang="en-GB" sz="1600" b="1" dirty="0">
                <a:latin typeface="Lato Light"/>
                <a:ea typeface="Lato"/>
                <a:cs typeface="Lato"/>
              </a:rPr>
              <a:t>The Up Holland Career Programme aims to:</a:t>
            </a:r>
          </a:p>
          <a:p>
            <a:r>
              <a:rPr lang="en-GB" sz="1600" dirty="0">
                <a:latin typeface="Lato Light"/>
                <a:ea typeface="Lato"/>
                <a:cs typeface="Lato"/>
              </a:rPr>
              <a:t>Encourage students to be ambitious, broaden their horizons and explore their own career aspirations throughout their life at school.</a:t>
            </a:r>
          </a:p>
          <a:p>
            <a:r>
              <a:rPr lang="en-GB" sz="1600" dirty="0">
                <a:latin typeface="Lato Light"/>
                <a:ea typeface="Lato"/>
                <a:cs typeface="Lato"/>
              </a:rPr>
              <a:t>Ensure students are ready to take their next step in their learning or career.</a:t>
            </a:r>
            <a:endParaRPr lang="en-US" sz="1600" b="1">
              <a:solidFill>
                <a:schemeClr val="bg1">
                  <a:lumMod val="50000"/>
                </a:schemeClr>
              </a:solidFill>
              <a:latin typeface="Lato Light"/>
              <a:ea typeface="Lato"/>
              <a:cs typeface="Lato"/>
            </a:endParaRPr>
          </a:p>
        </p:txBody>
      </p:sp>
    </p:spTree>
    <p:extLst>
      <p:ext uri="{BB962C8B-B14F-4D97-AF65-F5344CB8AC3E}">
        <p14:creationId xmlns:p14="http://schemas.microsoft.com/office/powerpoint/2010/main" val="3262671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39B5B-8695-4889-933A-6297E827EEF0}"/>
              </a:ext>
            </a:extLst>
          </p:cNvPr>
          <p:cNvSpPr>
            <a:spLocks noGrp="1"/>
          </p:cNvSpPr>
          <p:nvPr>
            <p:ph type="title"/>
          </p:nvPr>
        </p:nvSpPr>
        <p:spPr/>
        <p:txBody>
          <a:bodyPr>
            <a:normAutofit/>
          </a:bodyPr>
          <a:lstStyle/>
          <a:p>
            <a:r>
              <a:rPr lang="en-GB" sz="3200" b="1" dirty="0">
                <a:latin typeface="Lato" panose="020F0502020204030203" pitchFamily="34" charset="0"/>
                <a:ea typeface="Lato" panose="020F0502020204030203" pitchFamily="34" charset="0"/>
                <a:cs typeface="Lato" panose="020F0502020204030203" pitchFamily="34" charset="0"/>
              </a:rPr>
              <a:t>KS3</a:t>
            </a:r>
          </a:p>
        </p:txBody>
      </p:sp>
      <p:graphicFrame>
        <p:nvGraphicFramePr>
          <p:cNvPr id="4" name="Content Placeholder 3">
            <a:extLst>
              <a:ext uri="{FF2B5EF4-FFF2-40B4-BE49-F238E27FC236}">
                <a16:creationId xmlns:a16="http://schemas.microsoft.com/office/drawing/2014/main" id="{B1041595-CF1A-438D-8094-71DA43953215}"/>
              </a:ext>
            </a:extLst>
          </p:cNvPr>
          <p:cNvGraphicFramePr>
            <a:graphicFrameLocks noGrp="1"/>
          </p:cNvGraphicFramePr>
          <p:nvPr>
            <p:ph idx="1"/>
            <p:extLst>
              <p:ext uri="{D42A27DB-BD31-4B8C-83A1-F6EECF244321}">
                <p14:modId xmlns:p14="http://schemas.microsoft.com/office/powerpoint/2010/main" val="1442224"/>
              </p:ext>
            </p:extLst>
          </p:nvPr>
        </p:nvGraphicFramePr>
        <p:xfrm>
          <a:off x="295729" y="1436480"/>
          <a:ext cx="11600541" cy="5101628"/>
        </p:xfrm>
        <a:graphic>
          <a:graphicData uri="http://schemas.openxmlformats.org/drawingml/2006/table">
            <a:tbl>
              <a:tblPr firstRow="1" bandRow="1">
                <a:tableStyleId>{21E4AEA4-8DFA-4A89-87EB-49C32662AFE0}</a:tableStyleId>
              </a:tblPr>
              <a:tblGrid>
                <a:gridCol w="2031950">
                  <a:extLst>
                    <a:ext uri="{9D8B030D-6E8A-4147-A177-3AD203B41FA5}">
                      <a16:colId xmlns:a16="http://schemas.microsoft.com/office/drawing/2014/main" val="875614718"/>
                    </a:ext>
                  </a:extLst>
                </a:gridCol>
                <a:gridCol w="900401">
                  <a:extLst>
                    <a:ext uri="{9D8B030D-6E8A-4147-A177-3AD203B41FA5}">
                      <a16:colId xmlns:a16="http://schemas.microsoft.com/office/drawing/2014/main" val="3964487371"/>
                    </a:ext>
                  </a:extLst>
                </a:gridCol>
                <a:gridCol w="806126">
                  <a:extLst>
                    <a:ext uri="{9D8B030D-6E8A-4147-A177-3AD203B41FA5}">
                      <a16:colId xmlns:a16="http://schemas.microsoft.com/office/drawing/2014/main" val="3736235863"/>
                    </a:ext>
                  </a:extLst>
                </a:gridCol>
                <a:gridCol w="1971632">
                  <a:extLst>
                    <a:ext uri="{9D8B030D-6E8A-4147-A177-3AD203B41FA5}">
                      <a16:colId xmlns:a16="http://schemas.microsoft.com/office/drawing/2014/main" val="2506610320"/>
                    </a:ext>
                  </a:extLst>
                </a:gridCol>
                <a:gridCol w="1016173">
                  <a:extLst>
                    <a:ext uri="{9D8B030D-6E8A-4147-A177-3AD203B41FA5}">
                      <a16:colId xmlns:a16="http://schemas.microsoft.com/office/drawing/2014/main" val="348497961"/>
                    </a:ext>
                  </a:extLst>
                </a:gridCol>
                <a:gridCol w="745647">
                  <a:extLst>
                    <a:ext uri="{9D8B030D-6E8A-4147-A177-3AD203B41FA5}">
                      <a16:colId xmlns:a16="http://schemas.microsoft.com/office/drawing/2014/main" val="2372080258"/>
                    </a:ext>
                  </a:extLst>
                </a:gridCol>
                <a:gridCol w="2213111">
                  <a:extLst>
                    <a:ext uri="{9D8B030D-6E8A-4147-A177-3AD203B41FA5}">
                      <a16:colId xmlns:a16="http://schemas.microsoft.com/office/drawing/2014/main" val="3094958483"/>
                    </a:ext>
                  </a:extLst>
                </a:gridCol>
                <a:gridCol w="1065475">
                  <a:extLst>
                    <a:ext uri="{9D8B030D-6E8A-4147-A177-3AD203B41FA5}">
                      <a16:colId xmlns:a16="http://schemas.microsoft.com/office/drawing/2014/main" val="1866081997"/>
                    </a:ext>
                  </a:extLst>
                </a:gridCol>
                <a:gridCol w="850026">
                  <a:extLst>
                    <a:ext uri="{9D8B030D-6E8A-4147-A177-3AD203B41FA5}">
                      <a16:colId xmlns:a16="http://schemas.microsoft.com/office/drawing/2014/main" val="3338563370"/>
                    </a:ext>
                  </a:extLst>
                </a:gridCol>
              </a:tblGrid>
              <a:tr h="438188">
                <a:tc gridSpan="3">
                  <a:txBody>
                    <a:bodyPr/>
                    <a:lstStyle/>
                    <a:p>
                      <a:pPr algn="ctr"/>
                      <a:r>
                        <a:rPr lang="en-GB" b="1" dirty="0">
                          <a:latin typeface="+mj-lt"/>
                        </a:rPr>
                        <a:t>Year 7</a:t>
                      </a:r>
                    </a:p>
                  </a:txBody>
                  <a:tcPr>
                    <a:solidFill>
                      <a:schemeClr val="accent1"/>
                    </a:solidFill>
                  </a:tcPr>
                </a:tc>
                <a:tc hMerge="1">
                  <a:txBody>
                    <a:bodyPr/>
                    <a:lstStyle/>
                    <a:p>
                      <a:endParaRPr lang="en-GB"/>
                    </a:p>
                  </a:txBody>
                  <a:tcPr/>
                </a:tc>
                <a:tc hMerge="1">
                  <a:txBody>
                    <a:bodyPr/>
                    <a:lstStyle/>
                    <a:p>
                      <a:endParaRPr lang="en-GB"/>
                    </a:p>
                  </a:txBody>
                  <a:tcPr/>
                </a:tc>
                <a:tc gridSpan="3">
                  <a:txBody>
                    <a:bodyPr/>
                    <a:lstStyle/>
                    <a:p>
                      <a:pPr algn="ctr"/>
                      <a:r>
                        <a:rPr lang="en-GB" dirty="0">
                          <a:latin typeface="+mj-lt"/>
                        </a:rPr>
                        <a:t>Year 8</a:t>
                      </a:r>
                    </a:p>
                  </a:txBody>
                  <a:tcPr>
                    <a:solidFill>
                      <a:schemeClr val="accent1"/>
                    </a:solidFill>
                  </a:tcPr>
                </a:tc>
                <a:tc hMerge="1">
                  <a:txBody>
                    <a:bodyPr/>
                    <a:lstStyle/>
                    <a:p>
                      <a:endParaRPr lang="en-GB"/>
                    </a:p>
                  </a:txBody>
                  <a:tcPr/>
                </a:tc>
                <a:tc hMerge="1">
                  <a:txBody>
                    <a:bodyPr/>
                    <a:lstStyle/>
                    <a:p>
                      <a:endParaRPr lang="en-GB"/>
                    </a:p>
                  </a:txBody>
                  <a:tcPr/>
                </a:tc>
                <a:tc gridSpan="3">
                  <a:txBody>
                    <a:bodyPr/>
                    <a:lstStyle/>
                    <a:p>
                      <a:pPr algn="ctr"/>
                      <a:r>
                        <a:rPr lang="en-GB" dirty="0">
                          <a:latin typeface="+mj-lt"/>
                        </a:rPr>
                        <a:t>Year 9 </a:t>
                      </a:r>
                    </a:p>
                  </a:txBody>
                  <a:tcPr>
                    <a:solidFill>
                      <a:schemeClr val="accent1"/>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681542823"/>
                  </a:ext>
                </a:extLst>
              </a:tr>
              <a:tr h="4240836">
                <a:tc>
                  <a:txBody>
                    <a:bodyPr/>
                    <a:lstStyle/>
                    <a:p>
                      <a:r>
                        <a:rPr lang="en-GB" sz="1500" b="1" dirty="0">
                          <a:latin typeface="Lato Light"/>
                        </a:rPr>
                        <a:t>Activity </a:t>
                      </a:r>
                    </a:p>
                    <a:p>
                      <a:endParaRPr lang="en-GB" sz="1500" dirty="0">
                        <a:latin typeface="Lato Light"/>
                      </a:endParaRPr>
                    </a:p>
                    <a:p>
                      <a:pPr marL="285750" indent="-285750">
                        <a:buFont typeface="Arial" panose="020B0604020202020204" pitchFamily="34" charset="0"/>
                        <a:buChar char="•"/>
                      </a:pPr>
                      <a:r>
                        <a:rPr lang="en-GB" sz="1500" dirty="0">
                          <a:latin typeface="Lato Light"/>
                        </a:rPr>
                        <a:t>Charity Week </a:t>
                      </a:r>
                    </a:p>
                    <a:p>
                      <a:pPr marL="285750" indent="-285750">
                        <a:buFont typeface="Arial" panose="020B0604020202020204" pitchFamily="34" charset="0"/>
                        <a:buChar char="•"/>
                      </a:pPr>
                      <a:r>
                        <a:rPr lang="en-GB" sz="1500" dirty="0">
                          <a:latin typeface="Lato Light"/>
                        </a:rPr>
                        <a:t>Breaking Stereotypes Session</a:t>
                      </a:r>
                    </a:p>
                    <a:p>
                      <a:pPr marL="285750" indent="-285750">
                        <a:buFont typeface="Arial" panose="020B0604020202020204" pitchFamily="34" charset="0"/>
                        <a:buChar char="•"/>
                      </a:pPr>
                      <a:r>
                        <a:rPr lang="en-GB" sz="1500" dirty="0">
                          <a:latin typeface="Lato Light"/>
                        </a:rPr>
                        <a:t>Introduction to University </a:t>
                      </a:r>
                    </a:p>
                    <a:p>
                      <a:pPr marL="285750" indent="-285750">
                        <a:buFont typeface="Arial" panose="020B0604020202020204" pitchFamily="34" charset="0"/>
                        <a:buChar char="•"/>
                      </a:pPr>
                      <a:r>
                        <a:rPr lang="en-GB" sz="1500" dirty="0">
                          <a:latin typeface="Lato Light"/>
                        </a:rPr>
                        <a:t>Introduction to apprenticeships</a:t>
                      </a:r>
                    </a:p>
                    <a:p>
                      <a:endParaRPr lang="en-GB" sz="1500" dirty="0">
                        <a:latin typeface="Lato Light"/>
                      </a:endParaRPr>
                    </a:p>
                    <a:p>
                      <a:r>
                        <a:rPr lang="en-GB" sz="1500" b="1" dirty="0">
                          <a:latin typeface="Lato Light"/>
                        </a:rPr>
                        <a:t>Industry Insights: </a:t>
                      </a:r>
                    </a:p>
                    <a:p>
                      <a:endParaRPr lang="en-GB" sz="1500" b="1" dirty="0">
                        <a:latin typeface="Lato Light"/>
                      </a:endParaRPr>
                    </a:p>
                    <a:p>
                      <a:pPr marL="285750" indent="-285750">
                        <a:buFont typeface="Arial" panose="020B0604020202020204" pitchFamily="34" charset="0"/>
                        <a:buChar char="•"/>
                      </a:pPr>
                      <a:r>
                        <a:rPr lang="en-GB" sz="1500" b="0" dirty="0">
                          <a:latin typeface="Lato Light"/>
                        </a:rPr>
                        <a:t>Enterprise Skills: Keepmoat sustainable housing project</a:t>
                      </a:r>
                    </a:p>
                  </a:txBody>
                  <a:tcPr>
                    <a:solidFill>
                      <a:schemeClr val="accent1">
                        <a:lumMod val="40000"/>
                        <a:lumOff val="60000"/>
                      </a:schemeClr>
                    </a:solidFill>
                  </a:tcPr>
                </a:tc>
                <a:tc>
                  <a:txBody>
                    <a:bodyPr/>
                    <a:lstStyle/>
                    <a:p>
                      <a:pPr marL="0" indent="0">
                        <a:buFont typeface="Arial" panose="020B0604020202020204" pitchFamily="34" charset="0"/>
                        <a:buNone/>
                      </a:pPr>
                      <a:r>
                        <a:rPr lang="en-GB" sz="1500" b="1" dirty="0">
                          <a:latin typeface="Lato Light"/>
                        </a:rPr>
                        <a:t>When?</a:t>
                      </a:r>
                    </a:p>
                    <a:p>
                      <a:pPr marL="0" indent="0">
                        <a:buFont typeface="Arial" panose="020B0604020202020204" pitchFamily="34" charset="0"/>
                        <a:buNone/>
                      </a:pPr>
                      <a:endParaRPr lang="en-GB" sz="1500" b="1" dirty="0">
                        <a:latin typeface="Lato Light"/>
                      </a:endParaRPr>
                    </a:p>
                    <a:p>
                      <a:pPr marL="0" indent="0">
                        <a:buFont typeface="Arial" panose="020B0604020202020204" pitchFamily="34" charset="0"/>
                        <a:buNone/>
                      </a:pPr>
                      <a:endParaRPr lang="en-GB" sz="1500" b="1" dirty="0">
                        <a:latin typeface="Lato Light"/>
                      </a:endParaRPr>
                    </a:p>
                    <a:p>
                      <a:pPr marL="0" indent="0">
                        <a:buFont typeface="Arial" panose="020B0604020202020204" pitchFamily="34" charset="0"/>
                        <a:buNone/>
                      </a:pPr>
                      <a:endParaRPr lang="en-GB" sz="1500" b="1" dirty="0">
                        <a:latin typeface="Lato Light"/>
                      </a:endParaRPr>
                    </a:p>
                    <a:p>
                      <a:pPr marL="0" indent="0">
                        <a:buFont typeface="Arial" panose="020B0604020202020204" pitchFamily="34" charset="0"/>
                        <a:buNone/>
                      </a:pPr>
                      <a:endParaRPr lang="en-GB" sz="1500" b="1" dirty="0">
                        <a:latin typeface="Lato Light"/>
                      </a:endParaRPr>
                    </a:p>
                  </a:txBody>
                  <a:tcPr>
                    <a:solidFill>
                      <a:schemeClr val="accent1">
                        <a:lumMod val="40000"/>
                        <a:lumOff val="60000"/>
                      </a:schemeClr>
                    </a:solidFill>
                  </a:tcPr>
                </a:tc>
                <a:tc>
                  <a:txBody>
                    <a:bodyPr/>
                    <a:lstStyle/>
                    <a:p>
                      <a:r>
                        <a:rPr lang="en-GB" sz="1500" b="1" dirty="0">
                          <a:latin typeface="Lato Light"/>
                        </a:rPr>
                        <a:t>BMs</a:t>
                      </a:r>
                    </a:p>
                    <a:p>
                      <a:endParaRPr lang="en-GB" sz="1500" b="1" dirty="0">
                        <a:latin typeface="Lato Light"/>
                      </a:endParaRPr>
                    </a:p>
                    <a:p>
                      <a:r>
                        <a:rPr lang="en-GB" sz="1500" b="0" dirty="0">
                          <a:latin typeface="Lato Light"/>
                        </a:rPr>
                        <a:t>4, 5</a:t>
                      </a:r>
                    </a:p>
                    <a:p>
                      <a:r>
                        <a:rPr lang="en-GB" sz="1500" b="0" dirty="0">
                          <a:latin typeface="Lato Light"/>
                        </a:rPr>
                        <a:t>3, 4, 5</a:t>
                      </a:r>
                    </a:p>
                    <a:p>
                      <a:endParaRPr lang="en-GB" sz="1500" b="0" dirty="0">
                        <a:latin typeface="Lato Light"/>
                      </a:endParaRPr>
                    </a:p>
                    <a:p>
                      <a:r>
                        <a:rPr lang="en-GB" sz="1500" b="0" dirty="0">
                          <a:latin typeface="Lato Light"/>
                        </a:rPr>
                        <a:t>7 </a:t>
                      </a:r>
                    </a:p>
                    <a:p>
                      <a:endParaRPr lang="en-GB" sz="1500" b="0" dirty="0">
                        <a:latin typeface="Lato Light"/>
                      </a:endParaRPr>
                    </a:p>
                    <a:p>
                      <a:endParaRPr lang="en-GB" sz="1500" b="0" dirty="0">
                        <a:latin typeface="Lato Light"/>
                      </a:endParaRPr>
                    </a:p>
                    <a:p>
                      <a:endParaRPr lang="en-GB" sz="1500" b="0" dirty="0">
                        <a:latin typeface="Lato Light"/>
                      </a:endParaRPr>
                    </a:p>
                    <a:p>
                      <a:endParaRPr lang="en-GB" sz="1500" b="0" dirty="0">
                        <a:latin typeface="Lato Light"/>
                      </a:endParaRPr>
                    </a:p>
                    <a:p>
                      <a:r>
                        <a:rPr lang="en-GB" sz="1500" b="0" dirty="0">
                          <a:latin typeface="Lato Light"/>
                        </a:rPr>
                        <a:t>2, 4, 5</a:t>
                      </a:r>
                    </a:p>
                  </a:txBody>
                  <a:tcPr>
                    <a:solidFill>
                      <a:schemeClr val="accent1">
                        <a:lumMod val="40000"/>
                        <a:lumOff val="60000"/>
                      </a:schemeClr>
                    </a:solidFill>
                  </a:tcPr>
                </a:tc>
                <a:tc>
                  <a:txBody>
                    <a:bodyPr/>
                    <a:lstStyle/>
                    <a:p>
                      <a:r>
                        <a:rPr lang="en-GB" sz="1500" b="1" dirty="0">
                          <a:latin typeface="Lato Light"/>
                        </a:rPr>
                        <a:t>Activity </a:t>
                      </a:r>
                    </a:p>
                    <a:p>
                      <a:endParaRPr lang="en-GB" sz="1500" dirty="0">
                        <a:latin typeface="Lato Light"/>
                      </a:endParaRPr>
                    </a:p>
                    <a:p>
                      <a:pPr marL="285750" indent="-285750">
                        <a:buFont typeface="Arial" panose="020B0604020202020204" pitchFamily="34" charset="0"/>
                        <a:buChar char="•"/>
                      </a:pPr>
                      <a:r>
                        <a:rPr lang="en-US" sz="1500" dirty="0">
                          <a:latin typeface="Lato Light"/>
                        </a:rPr>
                        <a:t>Career questionnaire</a:t>
                      </a:r>
                    </a:p>
                    <a:p>
                      <a:pPr marL="285750" indent="-285750">
                        <a:buFont typeface="Arial" panose="020B0604020202020204" pitchFamily="34" charset="0"/>
                        <a:buChar char="•"/>
                      </a:pPr>
                      <a:r>
                        <a:rPr lang="en-US" sz="1500" dirty="0">
                          <a:latin typeface="Lato Light"/>
                        </a:rPr>
                        <a:t>Career escape room</a:t>
                      </a:r>
                    </a:p>
                    <a:p>
                      <a:pPr marL="285750" indent="-285750">
                        <a:buFont typeface="Arial" panose="020B0604020202020204" pitchFamily="34" charset="0"/>
                        <a:buChar char="•"/>
                      </a:pPr>
                      <a:r>
                        <a:rPr lang="en-US" sz="1500" dirty="0">
                          <a:latin typeface="Lato Light"/>
                        </a:rPr>
                        <a:t>What is a good career</a:t>
                      </a:r>
                    </a:p>
                    <a:p>
                      <a:pPr marL="285750" indent="-285750">
                        <a:buFont typeface="Arial" panose="020B0604020202020204" pitchFamily="34" charset="0"/>
                        <a:buChar char="•"/>
                      </a:pPr>
                      <a:r>
                        <a:rPr lang="en-GB" sz="1500" dirty="0">
                          <a:latin typeface="Lato Light"/>
                        </a:rPr>
                        <a:t>LMI Workshop </a:t>
                      </a:r>
                    </a:p>
                    <a:p>
                      <a:pPr marL="285750" indent="-285750">
                        <a:buFont typeface="Arial" panose="020B0604020202020204" pitchFamily="34" charset="0"/>
                        <a:buChar char="•"/>
                      </a:pPr>
                      <a:r>
                        <a:rPr lang="en-US" sz="1500" dirty="0">
                          <a:latin typeface="Lato Light"/>
                        </a:rPr>
                        <a:t>Training provider and college introduction.</a:t>
                      </a:r>
                      <a:endParaRPr lang="en-GB" sz="1500">
                        <a:latin typeface="Lato Light"/>
                      </a:endParaRPr>
                    </a:p>
                    <a:p>
                      <a:endParaRPr lang="en-GB" sz="1500" dirty="0">
                        <a:latin typeface="Lato Light"/>
                      </a:endParaRPr>
                    </a:p>
                    <a:p>
                      <a:endParaRPr lang="en-GB" sz="1500" b="1" dirty="0">
                        <a:latin typeface="Lato Light"/>
                      </a:endParaRPr>
                    </a:p>
                    <a:p>
                      <a:r>
                        <a:rPr lang="en-GB" sz="1500" b="1" dirty="0">
                          <a:latin typeface="Lato Light"/>
                        </a:rPr>
                        <a:t>Industry Insights: </a:t>
                      </a:r>
                    </a:p>
                    <a:p>
                      <a:endParaRPr lang="en-GB" sz="1500" b="0" dirty="0">
                        <a:highlight>
                          <a:srgbClr val="FFFF00"/>
                        </a:highlight>
                        <a:latin typeface="Lato Light"/>
                      </a:endParaRPr>
                    </a:p>
                    <a:p>
                      <a:r>
                        <a:rPr lang="en-US" sz="1500" b="0" dirty="0">
                          <a:latin typeface="Lato Light"/>
                        </a:rPr>
                        <a:t>NHS project.</a:t>
                      </a:r>
                      <a:endParaRPr lang="en-GB" sz="1500" b="0">
                        <a:latin typeface="Lato Light"/>
                      </a:endParaRPr>
                    </a:p>
                  </a:txBody>
                  <a:tcPr>
                    <a:solidFill>
                      <a:schemeClr val="accent1">
                        <a:lumMod val="40000"/>
                        <a:lumOff val="60000"/>
                      </a:schemeClr>
                    </a:solidFill>
                  </a:tcPr>
                </a:tc>
                <a:tc>
                  <a:txBody>
                    <a:bodyPr/>
                    <a:lstStyle/>
                    <a:p>
                      <a:r>
                        <a:rPr lang="en-GB" sz="1500" b="1" dirty="0">
                          <a:latin typeface="Lato Light"/>
                        </a:rPr>
                        <a:t>When?</a:t>
                      </a:r>
                    </a:p>
                    <a:p>
                      <a:endParaRPr lang="en-GB" sz="1500" b="1" dirty="0">
                        <a:latin typeface="Lato Light"/>
                      </a:endParaRPr>
                    </a:p>
                  </a:txBody>
                  <a:tcPr>
                    <a:solidFill>
                      <a:schemeClr val="accent1">
                        <a:lumMod val="40000"/>
                        <a:lumOff val="60000"/>
                      </a:schemeClr>
                    </a:solidFill>
                  </a:tcPr>
                </a:tc>
                <a:tc>
                  <a:txBody>
                    <a:bodyPr/>
                    <a:lstStyle/>
                    <a:p>
                      <a:r>
                        <a:rPr lang="en-GB" sz="1500" b="1" dirty="0">
                          <a:latin typeface="Lato Light"/>
                        </a:rPr>
                        <a:t>BMs</a:t>
                      </a:r>
                    </a:p>
                    <a:p>
                      <a:endParaRPr lang="en-GB" sz="1500" b="1" dirty="0">
                        <a:latin typeface="Lato Light"/>
                      </a:endParaRPr>
                    </a:p>
                    <a:p>
                      <a:r>
                        <a:rPr lang="en-GB" sz="1500" b="0" dirty="0">
                          <a:latin typeface="Lato Light"/>
                        </a:rPr>
                        <a:t>2, 4, 7</a:t>
                      </a:r>
                    </a:p>
                    <a:p>
                      <a:endParaRPr lang="en-GB" sz="1500" b="0" dirty="0">
                        <a:latin typeface="Lato Light"/>
                      </a:endParaRPr>
                    </a:p>
                    <a:p>
                      <a:r>
                        <a:rPr lang="en-GB" sz="1500" b="0" dirty="0">
                          <a:latin typeface="Lato Light"/>
                        </a:rPr>
                        <a:t>4</a:t>
                      </a:r>
                    </a:p>
                    <a:p>
                      <a:endParaRPr lang="en-GB" sz="1500" b="0" dirty="0">
                        <a:latin typeface="Lato Light"/>
                      </a:endParaRPr>
                    </a:p>
                    <a:p>
                      <a:r>
                        <a:rPr lang="en-GB" sz="1500" b="0" dirty="0">
                          <a:latin typeface="Lato Light"/>
                        </a:rPr>
                        <a:t>3</a:t>
                      </a:r>
                    </a:p>
                    <a:p>
                      <a:endParaRPr lang="en-GB" sz="1500" b="0" dirty="0">
                        <a:latin typeface="Lato Light"/>
                      </a:endParaRPr>
                    </a:p>
                    <a:p>
                      <a:endParaRPr lang="en-GB" sz="1500" b="0" dirty="0">
                        <a:latin typeface="Lato Light"/>
                      </a:endParaRPr>
                    </a:p>
                    <a:p>
                      <a:endParaRPr lang="en-GB" sz="1500" b="0" dirty="0">
                        <a:latin typeface="Lato Light"/>
                      </a:endParaRPr>
                    </a:p>
                    <a:p>
                      <a:endParaRPr lang="en-GB" sz="1500" b="0" dirty="0">
                        <a:latin typeface="Lato Light"/>
                      </a:endParaRPr>
                    </a:p>
                    <a:p>
                      <a:r>
                        <a:rPr lang="en-GB" sz="1500" b="0" dirty="0">
                          <a:latin typeface="Lato Light"/>
                        </a:rPr>
                        <a:t>2, 4, 5</a:t>
                      </a:r>
                    </a:p>
                  </a:txBody>
                  <a:tcPr>
                    <a:solidFill>
                      <a:schemeClr val="accent1">
                        <a:lumMod val="40000"/>
                        <a:lumOff val="60000"/>
                      </a:schemeClr>
                    </a:solidFill>
                  </a:tcPr>
                </a:tc>
                <a:tc>
                  <a:txBody>
                    <a:bodyPr/>
                    <a:lstStyle/>
                    <a:p>
                      <a:r>
                        <a:rPr lang="en-GB" sz="1500" b="1" dirty="0">
                          <a:latin typeface="Lato Light"/>
                        </a:rPr>
                        <a:t>Activity </a:t>
                      </a:r>
                    </a:p>
                    <a:p>
                      <a:endParaRPr lang="en-GB" sz="1500" dirty="0">
                        <a:latin typeface="Lato Light"/>
                      </a:endParaRPr>
                    </a:p>
                    <a:p>
                      <a:pPr marL="285750" indent="-285750">
                        <a:buFont typeface="Arial" panose="020B0604020202020204" pitchFamily="34" charset="0"/>
                        <a:buChar char="•"/>
                      </a:pPr>
                      <a:r>
                        <a:rPr lang="en-GB" sz="1500" dirty="0">
                          <a:latin typeface="Lato Light"/>
                        </a:rPr>
                        <a:t>Options Evening and Options Interviews and KS5 information </a:t>
                      </a:r>
                    </a:p>
                    <a:p>
                      <a:pPr marL="285750" indent="-285750">
                        <a:buFont typeface="Arial" panose="020B0604020202020204" pitchFamily="34" charset="0"/>
                        <a:buChar char="•"/>
                      </a:pPr>
                      <a:r>
                        <a:rPr lang="en-GB" sz="1500" dirty="0">
                          <a:latin typeface="Lato Light"/>
                        </a:rPr>
                        <a:t>KS4 Taster Sessions </a:t>
                      </a:r>
                    </a:p>
                    <a:p>
                      <a:pPr marL="285750" indent="-285750">
                        <a:buFont typeface="Arial" panose="020B0604020202020204" pitchFamily="34" charset="0"/>
                        <a:buChar char="•"/>
                      </a:pPr>
                      <a:r>
                        <a:rPr lang="en-GB" sz="1500" dirty="0">
                          <a:latin typeface="Lato Light"/>
                        </a:rPr>
                        <a:t>ASK apprenticeships Assembly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a:latin typeface="Lato Light"/>
                        </a:rPr>
                        <a:t>Training provider and college assembly.</a:t>
                      </a:r>
                      <a:endParaRPr lang="en-GB" sz="1500">
                        <a:latin typeface="Lato Light"/>
                      </a:endParaRPr>
                    </a:p>
                    <a:p>
                      <a:pPr marL="285750" indent="-285750">
                        <a:buFont typeface="Arial" panose="020B0604020202020204" pitchFamily="34" charset="0"/>
                        <a:buChar char="•"/>
                      </a:pPr>
                      <a:endParaRPr lang="en-GB" sz="1500" dirty="0">
                        <a:latin typeface="Lato Light"/>
                      </a:endParaRPr>
                    </a:p>
                    <a:p>
                      <a:endParaRPr lang="en-GB" sz="1500" dirty="0">
                        <a:latin typeface="Lato Light"/>
                      </a:endParaRPr>
                    </a:p>
                    <a:p>
                      <a:endParaRPr lang="en-GB" sz="1500" dirty="0">
                        <a:latin typeface="Lato Light"/>
                      </a:endParaRPr>
                    </a:p>
                    <a:p>
                      <a:r>
                        <a:rPr lang="en-GB" sz="1500" b="1" dirty="0">
                          <a:latin typeface="Lato Light"/>
                        </a:rPr>
                        <a:t>Industry Insights: </a:t>
                      </a:r>
                    </a:p>
                    <a:p>
                      <a:endParaRPr lang="en-GB" sz="1500" b="1" dirty="0">
                        <a:latin typeface="Lato Light"/>
                      </a:endParaRPr>
                    </a:p>
                    <a:p>
                      <a:pPr marL="285750" indent="-285750">
                        <a:buFont typeface="Arial" panose="020B0604020202020204" pitchFamily="34" charset="0"/>
                        <a:buChar char="•"/>
                      </a:pPr>
                      <a:r>
                        <a:rPr lang="en-GB" sz="1500" b="0" dirty="0">
                          <a:latin typeface="Lato Light"/>
                        </a:rPr>
                        <a:t>Pillars of growth (Future U) </a:t>
                      </a:r>
                    </a:p>
                    <a:p>
                      <a:pPr marL="285750" indent="-285750">
                        <a:buFont typeface="Arial" panose="020B0604020202020204" pitchFamily="34" charset="0"/>
                        <a:buChar char="•"/>
                      </a:pPr>
                      <a:r>
                        <a:rPr lang="en-GB" sz="1500" b="0" dirty="0">
                          <a:latin typeface="Lato Light"/>
                        </a:rPr>
                        <a:t>Pathways mapping (Future U)</a:t>
                      </a:r>
                    </a:p>
                  </a:txBody>
                  <a:tcPr>
                    <a:solidFill>
                      <a:schemeClr val="accent1">
                        <a:lumMod val="40000"/>
                        <a:lumOff val="60000"/>
                      </a:schemeClr>
                    </a:solidFill>
                  </a:tcPr>
                </a:tc>
                <a:tc>
                  <a:txBody>
                    <a:bodyPr/>
                    <a:lstStyle/>
                    <a:p>
                      <a:pPr marL="0" indent="0">
                        <a:buFont typeface="Arial" panose="020B0604020202020204" pitchFamily="34" charset="0"/>
                        <a:buNone/>
                      </a:pPr>
                      <a:r>
                        <a:rPr lang="en-GB" sz="1500" b="1" dirty="0">
                          <a:latin typeface="Lato Light"/>
                        </a:rPr>
                        <a:t>When?</a:t>
                      </a:r>
                    </a:p>
                    <a:p>
                      <a:pPr marL="0" indent="0">
                        <a:buFont typeface="Arial" panose="020B0604020202020204" pitchFamily="34" charset="0"/>
                        <a:buNone/>
                      </a:pPr>
                      <a:endParaRPr lang="en-GB" sz="1500" b="1" dirty="0">
                        <a:latin typeface="Lato Light"/>
                      </a:endParaRPr>
                    </a:p>
                  </a:txBody>
                  <a:tcPr>
                    <a:solidFill>
                      <a:schemeClr val="accent1">
                        <a:lumMod val="40000"/>
                        <a:lumOff val="60000"/>
                      </a:schemeClr>
                    </a:solidFill>
                  </a:tcPr>
                </a:tc>
                <a:tc>
                  <a:txBody>
                    <a:bodyPr/>
                    <a:lstStyle/>
                    <a:p>
                      <a:r>
                        <a:rPr lang="en-GB" sz="1500" b="1" dirty="0">
                          <a:latin typeface="Lato Light"/>
                        </a:rPr>
                        <a:t>BMs</a:t>
                      </a:r>
                    </a:p>
                    <a:p>
                      <a:endParaRPr lang="en-GB" sz="1500" b="1" dirty="0">
                        <a:latin typeface="Lato Light"/>
                      </a:endParaRPr>
                    </a:p>
                    <a:p>
                      <a:r>
                        <a:rPr lang="en-GB" sz="1500" b="0" dirty="0">
                          <a:latin typeface="Lato Light"/>
                        </a:rPr>
                        <a:t>2, 3, 8</a:t>
                      </a:r>
                    </a:p>
                    <a:p>
                      <a:endParaRPr lang="en-GB" sz="1500" b="0" dirty="0">
                        <a:latin typeface="Lato Light"/>
                      </a:endParaRPr>
                    </a:p>
                    <a:p>
                      <a:endParaRPr lang="en-GB" sz="1500" b="0" dirty="0">
                        <a:latin typeface="Lato Light"/>
                      </a:endParaRPr>
                    </a:p>
                    <a:p>
                      <a:r>
                        <a:rPr lang="en-GB" sz="1500" b="0" dirty="0">
                          <a:latin typeface="Lato Light"/>
                        </a:rPr>
                        <a:t>3, 4, 8</a:t>
                      </a:r>
                    </a:p>
                    <a:p>
                      <a:r>
                        <a:rPr lang="en-GB" sz="1500" b="0" dirty="0">
                          <a:latin typeface="Lato Light"/>
                        </a:rPr>
                        <a:t>2, 3, 5</a:t>
                      </a:r>
                    </a:p>
                    <a:p>
                      <a:endParaRPr lang="en-GB" sz="1500" b="0" dirty="0">
                        <a:latin typeface="Lato Light"/>
                      </a:endParaRPr>
                    </a:p>
                    <a:p>
                      <a:endParaRPr lang="en-GB" sz="1500" b="0" dirty="0">
                        <a:latin typeface="Lato Light"/>
                      </a:endParaRPr>
                    </a:p>
                    <a:p>
                      <a:endParaRPr lang="en-GB" sz="1500" b="0" dirty="0">
                        <a:latin typeface="Lato Light"/>
                      </a:endParaRPr>
                    </a:p>
                    <a:p>
                      <a:endParaRPr lang="en-GB" sz="1500" b="0" dirty="0">
                        <a:latin typeface="Lato Light"/>
                      </a:endParaRPr>
                    </a:p>
                    <a:p>
                      <a:endParaRPr lang="en-GB" sz="1500" b="0" dirty="0">
                        <a:latin typeface="Lato Light"/>
                      </a:endParaRPr>
                    </a:p>
                    <a:p>
                      <a:endParaRPr lang="en-GB" sz="1500" b="0" dirty="0">
                        <a:latin typeface="Lato Light"/>
                      </a:endParaRPr>
                    </a:p>
                    <a:p>
                      <a:r>
                        <a:rPr lang="en-GB" sz="1500" b="0" dirty="0">
                          <a:latin typeface="Lato Light"/>
                        </a:rPr>
                        <a:t>2, 5, 7</a:t>
                      </a:r>
                    </a:p>
                    <a:p>
                      <a:endParaRPr lang="en-GB" sz="1500" b="0" dirty="0">
                        <a:latin typeface="Lato Light"/>
                      </a:endParaRPr>
                    </a:p>
                    <a:p>
                      <a:r>
                        <a:rPr lang="en-GB" sz="1500" b="0" dirty="0">
                          <a:latin typeface="Lato Light"/>
                        </a:rPr>
                        <a:t>2, 5, 7</a:t>
                      </a:r>
                    </a:p>
                  </a:txBody>
                  <a:tcPr>
                    <a:solidFill>
                      <a:schemeClr val="accent1">
                        <a:lumMod val="40000"/>
                        <a:lumOff val="60000"/>
                      </a:schemeClr>
                    </a:solidFill>
                  </a:tcPr>
                </a:tc>
                <a:extLst>
                  <a:ext uri="{0D108BD9-81ED-4DB2-BD59-A6C34878D82A}">
                    <a16:rowId xmlns:a16="http://schemas.microsoft.com/office/drawing/2014/main" val="3330983770"/>
                  </a:ext>
                </a:extLst>
              </a:tr>
            </a:tbl>
          </a:graphicData>
        </a:graphic>
      </p:graphicFrame>
    </p:spTree>
    <p:extLst>
      <p:ext uri="{BB962C8B-B14F-4D97-AF65-F5344CB8AC3E}">
        <p14:creationId xmlns:p14="http://schemas.microsoft.com/office/powerpoint/2010/main" val="10374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A227B-DC35-4B49-BF68-18A59200609C}"/>
              </a:ext>
            </a:extLst>
          </p:cNvPr>
          <p:cNvSpPr>
            <a:spLocks noGrp="1"/>
          </p:cNvSpPr>
          <p:nvPr>
            <p:ph type="title"/>
          </p:nvPr>
        </p:nvSpPr>
        <p:spPr/>
        <p:txBody>
          <a:bodyPr>
            <a:normAutofit/>
          </a:bodyPr>
          <a:lstStyle/>
          <a:p>
            <a:r>
              <a:rPr lang="en-US" altLang="en-US" sz="3200" b="1" dirty="0">
                <a:latin typeface="Lato" panose="020F0502020204030203" pitchFamily="34" charset="0"/>
                <a:ea typeface="Lato" panose="020F0502020204030203" pitchFamily="34" charset="0"/>
                <a:cs typeface="Lato" panose="020F0502020204030203" pitchFamily="34" charset="0"/>
              </a:rPr>
              <a:t>Year 7 - students will have the following opportunities:</a:t>
            </a:r>
            <a:endParaRPr lang="en-GB" sz="3200" b="1" dirty="0">
              <a:latin typeface="Lato" panose="020F0502020204030203" pitchFamily="34" charset="0"/>
              <a:ea typeface="Lato" panose="020F0502020204030203" pitchFamily="34" charset="0"/>
              <a:cs typeface="Lato" panose="020F0502020204030203" pitchFamily="34" charset="0"/>
            </a:endParaRPr>
          </a:p>
        </p:txBody>
      </p:sp>
      <p:graphicFrame>
        <p:nvGraphicFramePr>
          <p:cNvPr id="7" name="Content Placeholder 6">
            <a:extLst>
              <a:ext uri="{FF2B5EF4-FFF2-40B4-BE49-F238E27FC236}">
                <a16:creationId xmlns:a16="http://schemas.microsoft.com/office/drawing/2014/main" id="{5736C1AA-93F1-40AE-8502-B5C234AD13A8}"/>
              </a:ext>
            </a:extLst>
          </p:cNvPr>
          <p:cNvGraphicFramePr>
            <a:graphicFrameLocks noGrp="1"/>
          </p:cNvGraphicFramePr>
          <p:nvPr>
            <p:ph idx="1"/>
            <p:extLst>
              <p:ext uri="{D42A27DB-BD31-4B8C-83A1-F6EECF244321}">
                <p14:modId xmlns:p14="http://schemas.microsoft.com/office/powerpoint/2010/main" val="3418513123"/>
              </p:ext>
            </p:extLst>
          </p:nvPr>
        </p:nvGraphicFramePr>
        <p:xfrm>
          <a:off x="838200" y="1825625"/>
          <a:ext cx="10514916" cy="3896741"/>
        </p:xfrm>
        <a:graphic>
          <a:graphicData uri="http://schemas.openxmlformats.org/drawingml/2006/table">
            <a:tbl>
              <a:tblPr firstRow="1" firstCol="1" lastRow="1" lastCol="1" bandRow="1" bandCol="1">
                <a:tableStyleId>{5C22544A-7EE6-4342-B048-85BDC9FD1C3A}</a:tableStyleId>
              </a:tblPr>
              <a:tblGrid>
                <a:gridCol w="1930251">
                  <a:extLst>
                    <a:ext uri="{9D8B030D-6E8A-4147-A177-3AD203B41FA5}">
                      <a16:colId xmlns:a16="http://schemas.microsoft.com/office/drawing/2014/main" val="690521636"/>
                    </a:ext>
                  </a:extLst>
                </a:gridCol>
                <a:gridCol w="1930251">
                  <a:extLst>
                    <a:ext uri="{9D8B030D-6E8A-4147-A177-3AD203B41FA5}">
                      <a16:colId xmlns:a16="http://schemas.microsoft.com/office/drawing/2014/main" val="2888523749"/>
                    </a:ext>
                  </a:extLst>
                </a:gridCol>
                <a:gridCol w="2202195">
                  <a:extLst>
                    <a:ext uri="{9D8B030D-6E8A-4147-A177-3AD203B41FA5}">
                      <a16:colId xmlns:a16="http://schemas.microsoft.com/office/drawing/2014/main" val="3992684816"/>
                    </a:ext>
                  </a:extLst>
                </a:gridCol>
                <a:gridCol w="2234992">
                  <a:extLst>
                    <a:ext uri="{9D8B030D-6E8A-4147-A177-3AD203B41FA5}">
                      <a16:colId xmlns:a16="http://schemas.microsoft.com/office/drawing/2014/main" val="1016060074"/>
                    </a:ext>
                  </a:extLst>
                </a:gridCol>
                <a:gridCol w="2217227">
                  <a:extLst>
                    <a:ext uri="{9D8B030D-6E8A-4147-A177-3AD203B41FA5}">
                      <a16:colId xmlns:a16="http://schemas.microsoft.com/office/drawing/2014/main" val="723876978"/>
                    </a:ext>
                  </a:extLst>
                </a:gridCol>
              </a:tblGrid>
              <a:tr h="2145665">
                <a:tc>
                  <a:txBody>
                    <a:bodyPr/>
                    <a:lstStyle/>
                    <a:p>
                      <a:pPr marL="67945">
                        <a:lnSpc>
                          <a:spcPts val="1200"/>
                        </a:lnSpc>
                        <a:spcAft>
                          <a:spcPts val="0"/>
                        </a:spcAft>
                      </a:pPr>
                      <a:endParaRPr lang="en-US" sz="1400" dirty="0">
                        <a:effectLst/>
                        <a:latin typeface="Lato Light"/>
                      </a:endParaRPr>
                    </a:p>
                    <a:p>
                      <a:pPr marL="67945">
                        <a:lnSpc>
                          <a:spcPts val="1200"/>
                        </a:lnSpc>
                        <a:spcAft>
                          <a:spcPts val="0"/>
                        </a:spcAft>
                      </a:pPr>
                      <a:r>
                        <a:rPr lang="en-US" sz="1400" dirty="0">
                          <a:effectLst/>
                          <a:latin typeface="Lato Light"/>
                        </a:rPr>
                        <a:t>Aims:</a:t>
                      </a:r>
                      <a:endParaRPr lang="en-GB" sz="1400">
                        <a:effectLst/>
                        <a:latin typeface="Lato Light"/>
                      </a:endParaRPr>
                    </a:p>
                    <a:p>
                      <a:pPr marL="67945" marR="83185">
                        <a:spcBef>
                          <a:spcPts val="5"/>
                        </a:spcBef>
                        <a:spcAft>
                          <a:spcPts val="0"/>
                        </a:spcAft>
                      </a:pPr>
                      <a:r>
                        <a:rPr lang="en-US" sz="1400" dirty="0">
                          <a:effectLst/>
                          <a:latin typeface="Lato Light"/>
                        </a:rPr>
                        <a:t>To</a:t>
                      </a:r>
                      <a:r>
                        <a:rPr lang="en-US" sz="1400" spc="-20" dirty="0">
                          <a:effectLst/>
                          <a:latin typeface="Lato Light"/>
                        </a:rPr>
                        <a:t> </a:t>
                      </a:r>
                      <a:r>
                        <a:rPr lang="en-US" sz="1400" dirty="0">
                          <a:effectLst/>
                          <a:latin typeface="Lato Light"/>
                        </a:rPr>
                        <a:t>raise</a:t>
                      </a:r>
                      <a:r>
                        <a:rPr lang="en-US" sz="1400" spc="-10" dirty="0">
                          <a:effectLst/>
                          <a:latin typeface="Lato Light"/>
                        </a:rPr>
                        <a:t> </a:t>
                      </a:r>
                      <a:r>
                        <a:rPr lang="en-US" sz="1400" dirty="0">
                          <a:effectLst/>
                          <a:latin typeface="Lato Light"/>
                        </a:rPr>
                        <a:t>awareness</a:t>
                      </a:r>
                      <a:r>
                        <a:rPr lang="en-US" sz="1400" spc="-20" dirty="0">
                          <a:effectLst/>
                          <a:latin typeface="Lato Light"/>
                        </a:rPr>
                        <a:t> </a:t>
                      </a:r>
                      <a:r>
                        <a:rPr lang="en-US" sz="1400" dirty="0">
                          <a:effectLst/>
                          <a:latin typeface="Lato Light"/>
                        </a:rPr>
                        <a:t>of</a:t>
                      </a:r>
                      <a:r>
                        <a:rPr lang="en-US" sz="1400" spc="-20" dirty="0">
                          <a:effectLst/>
                          <a:latin typeface="Lato Light"/>
                        </a:rPr>
                        <a:t> </a:t>
                      </a:r>
                      <a:r>
                        <a:rPr lang="en-US" sz="1400" dirty="0">
                          <a:effectLst/>
                          <a:latin typeface="Lato Light"/>
                        </a:rPr>
                        <a:t>a</a:t>
                      </a:r>
                      <a:r>
                        <a:rPr lang="en-US" sz="1400" spc="-15" dirty="0">
                          <a:effectLst/>
                          <a:latin typeface="Lato Light"/>
                        </a:rPr>
                        <a:t> </a:t>
                      </a:r>
                      <a:r>
                        <a:rPr lang="en-US" sz="1400" dirty="0">
                          <a:effectLst/>
                          <a:latin typeface="Lato Light"/>
                        </a:rPr>
                        <a:t>wide</a:t>
                      </a:r>
                      <a:r>
                        <a:rPr lang="en-US" sz="1400" spc="-295" dirty="0">
                          <a:effectLst/>
                          <a:latin typeface="Lato Light"/>
                        </a:rPr>
                        <a:t> </a:t>
                      </a:r>
                      <a:r>
                        <a:rPr lang="en-US" sz="1400" dirty="0">
                          <a:effectLst/>
                          <a:latin typeface="Lato Light"/>
                        </a:rPr>
                        <a:t>range of careers and</a:t>
                      </a:r>
                      <a:r>
                        <a:rPr lang="en-US" sz="1400" spc="5" dirty="0">
                          <a:effectLst/>
                          <a:latin typeface="Lato Light"/>
                        </a:rPr>
                        <a:t> </a:t>
                      </a:r>
                      <a:r>
                        <a:rPr lang="en-US" sz="1400" dirty="0">
                          <a:effectLst/>
                          <a:latin typeface="Lato Light"/>
                        </a:rPr>
                        <a:t>pathways.</a:t>
                      </a:r>
                      <a:endParaRPr lang="en-GB" sz="1400">
                        <a:effectLst/>
                        <a:latin typeface="Lato Light"/>
                      </a:endParaRPr>
                    </a:p>
                    <a:p>
                      <a:pPr marL="67945">
                        <a:spcBef>
                          <a:spcPts val="55"/>
                        </a:spcBef>
                        <a:spcAft>
                          <a:spcPts val="0"/>
                        </a:spcAft>
                      </a:pPr>
                      <a:endParaRPr lang="en-GB" sz="1400">
                        <a:effectLst/>
                        <a:latin typeface="Lato Light"/>
                      </a:endParaRPr>
                    </a:p>
                    <a:p>
                      <a:pPr marL="67945" marR="245745">
                        <a:spcAft>
                          <a:spcPts val="0"/>
                        </a:spcAft>
                      </a:pPr>
                      <a:r>
                        <a:rPr lang="en-US" sz="1400" dirty="0">
                          <a:effectLst/>
                          <a:latin typeface="Lato Light"/>
                        </a:rPr>
                        <a:t>To</a:t>
                      </a:r>
                      <a:r>
                        <a:rPr lang="en-US" sz="1400" spc="-30" dirty="0">
                          <a:effectLst/>
                          <a:latin typeface="Lato Light"/>
                        </a:rPr>
                        <a:t> </a:t>
                      </a:r>
                      <a:r>
                        <a:rPr lang="en-US" sz="1400" dirty="0">
                          <a:effectLst/>
                          <a:latin typeface="Lato Light"/>
                        </a:rPr>
                        <a:t>identify</a:t>
                      </a:r>
                      <a:r>
                        <a:rPr lang="en-US" sz="1400" spc="-25" dirty="0">
                          <a:effectLst/>
                          <a:latin typeface="Lato Light"/>
                        </a:rPr>
                        <a:t> </a:t>
                      </a:r>
                      <a:r>
                        <a:rPr lang="en-US" sz="1400" dirty="0">
                          <a:effectLst/>
                          <a:latin typeface="Lato Light"/>
                        </a:rPr>
                        <a:t>personal</a:t>
                      </a:r>
                      <a:r>
                        <a:rPr lang="en-US" sz="1400" spc="-25" dirty="0">
                          <a:effectLst/>
                          <a:latin typeface="Lato Light"/>
                        </a:rPr>
                        <a:t> </a:t>
                      </a:r>
                      <a:r>
                        <a:rPr lang="en-US" sz="1400" dirty="0">
                          <a:effectLst/>
                          <a:latin typeface="Lato Light"/>
                        </a:rPr>
                        <a:t>traits,</a:t>
                      </a:r>
                      <a:r>
                        <a:rPr lang="en-US" sz="1400" spc="-295" dirty="0">
                          <a:effectLst/>
                          <a:latin typeface="Lato Light"/>
                        </a:rPr>
                        <a:t>        </a:t>
                      </a:r>
                      <a:r>
                        <a:rPr lang="en-US" sz="1400" dirty="0">
                          <a:effectLst/>
                          <a:latin typeface="Lato Light"/>
                        </a:rPr>
                        <a:t>strengths</a:t>
                      </a:r>
                      <a:r>
                        <a:rPr lang="en-US" sz="1400" spc="-10" dirty="0">
                          <a:effectLst/>
                          <a:latin typeface="Lato Light"/>
                        </a:rPr>
                        <a:t> </a:t>
                      </a:r>
                      <a:r>
                        <a:rPr lang="en-US" sz="1400" dirty="0">
                          <a:effectLst/>
                          <a:latin typeface="Lato Light"/>
                        </a:rPr>
                        <a:t>and skills.</a:t>
                      </a:r>
                      <a:endParaRPr lang="en-GB" sz="1400">
                        <a:effectLst/>
                        <a:latin typeface="Lato Light"/>
                      </a:endParaRPr>
                    </a:p>
                    <a:p>
                      <a:pPr marL="67945">
                        <a:spcBef>
                          <a:spcPts val="5"/>
                        </a:spcBef>
                        <a:spcAft>
                          <a:spcPts val="0"/>
                        </a:spcAft>
                      </a:pPr>
                      <a:endParaRPr lang="en-GB" sz="1400">
                        <a:effectLst/>
                        <a:latin typeface="Lato Light"/>
                      </a:endParaRPr>
                    </a:p>
                    <a:p>
                      <a:pPr marL="67945" marR="208915">
                        <a:spcAft>
                          <a:spcPts val="0"/>
                        </a:spcAft>
                      </a:pPr>
                      <a:r>
                        <a:rPr lang="en-US" sz="1400" dirty="0">
                          <a:effectLst/>
                          <a:latin typeface="Lato Light"/>
                        </a:rPr>
                        <a:t>To</a:t>
                      </a:r>
                      <a:r>
                        <a:rPr lang="en-US" sz="1400" spc="-25" dirty="0">
                          <a:effectLst/>
                          <a:latin typeface="Lato Light"/>
                        </a:rPr>
                        <a:t> </a:t>
                      </a:r>
                      <a:r>
                        <a:rPr lang="en-US" sz="1400" dirty="0">
                          <a:effectLst/>
                          <a:latin typeface="Lato Light"/>
                        </a:rPr>
                        <a:t>develop</a:t>
                      </a:r>
                      <a:r>
                        <a:rPr lang="en-US" sz="1400" spc="-25" dirty="0">
                          <a:effectLst/>
                          <a:latin typeface="Lato Light"/>
                        </a:rPr>
                        <a:t> </a:t>
                      </a:r>
                      <a:r>
                        <a:rPr lang="en-US" sz="1400" dirty="0">
                          <a:effectLst/>
                          <a:latin typeface="Lato Light"/>
                        </a:rPr>
                        <a:t>confidence</a:t>
                      </a:r>
                      <a:r>
                        <a:rPr lang="en-US" sz="1400" spc="-20" dirty="0">
                          <a:effectLst/>
                          <a:latin typeface="Lato Light"/>
                        </a:rPr>
                        <a:t> </a:t>
                      </a:r>
                      <a:r>
                        <a:rPr lang="en-US" sz="1400" dirty="0">
                          <a:effectLst/>
                          <a:latin typeface="Lato Light"/>
                        </a:rPr>
                        <a:t>and</a:t>
                      </a:r>
                      <a:r>
                        <a:rPr lang="en-US" sz="1400" spc="-300" dirty="0">
                          <a:effectLst/>
                          <a:latin typeface="Lato Light"/>
                        </a:rPr>
                        <a:t> </a:t>
                      </a:r>
                      <a:r>
                        <a:rPr lang="en-US" sz="1400" dirty="0">
                          <a:effectLst/>
                          <a:latin typeface="Lato Light"/>
                        </a:rPr>
                        <a:t>have expectations of</a:t>
                      </a:r>
                      <a:r>
                        <a:rPr lang="en-US" sz="1400" spc="5" dirty="0">
                          <a:effectLst/>
                          <a:latin typeface="Lato Light"/>
                        </a:rPr>
                        <a:t> </a:t>
                      </a:r>
                      <a:r>
                        <a:rPr lang="en-US" sz="1400" dirty="0">
                          <a:effectLst/>
                          <a:latin typeface="Lato Light"/>
                        </a:rPr>
                        <a:t>themselves and for their</a:t>
                      </a:r>
                      <a:r>
                        <a:rPr lang="en-US" sz="1400" spc="5" dirty="0">
                          <a:effectLst/>
                          <a:latin typeface="Lato Light"/>
                        </a:rPr>
                        <a:t> </a:t>
                      </a:r>
                      <a:r>
                        <a:rPr lang="en-US" sz="1400" dirty="0">
                          <a:effectLst/>
                          <a:latin typeface="Lato Light"/>
                        </a:rPr>
                        <a:t>futures.</a:t>
                      </a:r>
                      <a:endParaRPr lang="en-GB" sz="1400">
                        <a:effectLst/>
                        <a:latin typeface="Lato Light"/>
                        <a:ea typeface="Tahoma"/>
                        <a:cs typeface="Times New Roman"/>
                      </a:endParaRPr>
                    </a:p>
                  </a:txBody>
                  <a:tcPr marL="0" marR="0" marT="0" marB="0"/>
                </a:tc>
                <a:tc>
                  <a:txBody>
                    <a:bodyPr/>
                    <a:lstStyle/>
                    <a:p>
                      <a:pPr marL="68580" marR="174625">
                        <a:spcAft>
                          <a:spcPts val="0"/>
                        </a:spcAft>
                      </a:pPr>
                      <a:endParaRPr lang="en-US" sz="1400" dirty="0">
                        <a:effectLst/>
                        <a:latin typeface="Lato Light"/>
                      </a:endParaRPr>
                    </a:p>
                    <a:p>
                      <a:pPr marL="68580" marR="174625">
                        <a:spcAft>
                          <a:spcPts val="0"/>
                        </a:spcAft>
                      </a:pPr>
                      <a:r>
                        <a:rPr lang="en-US" sz="1400" dirty="0">
                          <a:effectLst/>
                          <a:latin typeface="Lato Light"/>
                        </a:rPr>
                        <a:t>Learning Outcomes:</a:t>
                      </a:r>
                      <a:r>
                        <a:rPr lang="en-US" sz="1400" spc="5" dirty="0">
                          <a:effectLst/>
                          <a:latin typeface="Lato Light"/>
                        </a:rPr>
                        <a:t> </a:t>
                      </a:r>
                      <a:r>
                        <a:rPr lang="en-US" sz="1400" dirty="0">
                          <a:effectLst/>
                          <a:latin typeface="Lato Light"/>
                        </a:rPr>
                        <a:t>Students</a:t>
                      </a:r>
                      <a:r>
                        <a:rPr lang="en-US" sz="1400" spc="-10" dirty="0">
                          <a:effectLst/>
                          <a:latin typeface="Lato Light"/>
                        </a:rPr>
                        <a:t> </a:t>
                      </a:r>
                      <a:r>
                        <a:rPr lang="en-US" sz="1400" dirty="0">
                          <a:effectLst/>
                          <a:latin typeface="Lato Light"/>
                        </a:rPr>
                        <a:t>can</a:t>
                      </a:r>
                      <a:r>
                        <a:rPr lang="en-US" sz="1400" spc="-15" dirty="0">
                          <a:effectLst/>
                          <a:latin typeface="Lato Light"/>
                        </a:rPr>
                        <a:t> </a:t>
                      </a:r>
                      <a:r>
                        <a:rPr lang="en-US" sz="1400" dirty="0">
                          <a:effectLst/>
                          <a:latin typeface="Lato Light"/>
                        </a:rPr>
                        <a:t>list</a:t>
                      </a:r>
                      <a:r>
                        <a:rPr lang="en-US" sz="1400" spc="-15" dirty="0">
                          <a:effectLst/>
                          <a:latin typeface="Lato Light"/>
                        </a:rPr>
                        <a:t> </a:t>
                      </a:r>
                      <a:r>
                        <a:rPr lang="en-US" sz="1400" dirty="0">
                          <a:effectLst/>
                          <a:latin typeface="Lato Light"/>
                        </a:rPr>
                        <a:t>a</a:t>
                      </a:r>
                      <a:r>
                        <a:rPr lang="en-US" sz="1400" spc="-10" dirty="0">
                          <a:effectLst/>
                          <a:latin typeface="Lato Light"/>
                        </a:rPr>
                        <a:t> </a:t>
                      </a:r>
                      <a:r>
                        <a:rPr lang="en-US" sz="1400" dirty="0">
                          <a:effectLst/>
                          <a:latin typeface="Lato Light"/>
                        </a:rPr>
                        <a:t>range</a:t>
                      </a:r>
                      <a:r>
                        <a:rPr lang="en-US" sz="1400" spc="-10" dirty="0">
                          <a:effectLst/>
                          <a:latin typeface="Lato Light"/>
                        </a:rPr>
                        <a:t> </a:t>
                      </a:r>
                      <a:r>
                        <a:rPr lang="en-US" sz="1400" dirty="0">
                          <a:effectLst/>
                          <a:latin typeface="Lato Light"/>
                        </a:rPr>
                        <a:t>of</a:t>
                      </a:r>
                      <a:r>
                        <a:rPr lang="en-US" sz="1400" spc="-300" dirty="0">
                          <a:effectLst/>
                          <a:latin typeface="Lato Light"/>
                        </a:rPr>
                        <a:t> </a:t>
                      </a:r>
                      <a:r>
                        <a:rPr lang="en-US" sz="1400" dirty="0">
                          <a:effectLst/>
                          <a:latin typeface="Lato Light"/>
                        </a:rPr>
                        <a:t>careers</a:t>
                      </a:r>
                      <a:r>
                        <a:rPr lang="en-US" sz="1400" spc="-15" dirty="0">
                          <a:effectLst/>
                          <a:latin typeface="Lato Light"/>
                        </a:rPr>
                        <a:t> </a:t>
                      </a:r>
                      <a:r>
                        <a:rPr lang="en-US" sz="1400" dirty="0">
                          <a:effectLst/>
                          <a:latin typeface="Lato Light"/>
                        </a:rPr>
                        <a:t>and</a:t>
                      </a:r>
                      <a:r>
                        <a:rPr lang="en-US" sz="1400" spc="-10" dirty="0">
                          <a:effectLst/>
                          <a:latin typeface="Lato Light"/>
                        </a:rPr>
                        <a:t> </a:t>
                      </a:r>
                      <a:r>
                        <a:rPr lang="en-US" sz="1400" dirty="0">
                          <a:effectLst/>
                          <a:latin typeface="Lato Light"/>
                        </a:rPr>
                        <a:t>pathways.</a:t>
                      </a:r>
                      <a:endParaRPr lang="en-GB" sz="1400">
                        <a:effectLst/>
                        <a:latin typeface="Lato Light"/>
                      </a:endParaRPr>
                    </a:p>
                    <a:p>
                      <a:pPr marL="67945">
                        <a:spcAft>
                          <a:spcPts val="0"/>
                        </a:spcAft>
                      </a:pPr>
                      <a:endParaRPr lang="en-GB" sz="1400">
                        <a:effectLst/>
                        <a:latin typeface="Lato Light"/>
                      </a:endParaRPr>
                    </a:p>
                    <a:p>
                      <a:pPr marL="68580" marR="60325">
                        <a:spcAft>
                          <a:spcPts val="0"/>
                        </a:spcAft>
                      </a:pPr>
                      <a:r>
                        <a:rPr lang="en-US" sz="1400" dirty="0">
                          <a:effectLst/>
                          <a:latin typeface="Lato Light"/>
                        </a:rPr>
                        <a:t>Students begin to identify</a:t>
                      </a:r>
                      <a:r>
                        <a:rPr lang="en-US" sz="1400" spc="5" dirty="0">
                          <a:effectLst/>
                          <a:latin typeface="Lato Light"/>
                        </a:rPr>
                        <a:t> </a:t>
                      </a:r>
                      <a:r>
                        <a:rPr lang="en-US" sz="1400" dirty="0">
                          <a:effectLst/>
                          <a:latin typeface="Lato Light"/>
                        </a:rPr>
                        <a:t>their</a:t>
                      </a:r>
                      <a:r>
                        <a:rPr lang="en-US" sz="1400" spc="-25" dirty="0">
                          <a:effectLst/>
                          <a:latin typeface="Lato Light"/>
                        </a:rPr>
                        <a:t> </a:t>
                      </a:r>
                      <a:r>
                        <a:rPr lang="en-US" sz="1400" dirty="0">
                          <a:effectLst/>
                          <a:latin typeface="Lato Light"/>
                        </a:rPr>
                        <a:t>personal</a:t>
                      </a:r>
                      <a:r>
                        <a:rPr lang="en-US" sz="1400" spc="-25" dirty="0">
                          <a:effectLst/>
                          <a:latin typeface="Lato Light"/>
                        </a:rPr>
                        <a:t> </a:t>
                      </a:r>
                      <a:r>
                        <a:rPr lang="en-US" sz="1400" dirty="0">
                          <a:effectLst/>
                          <a:latin typeface="Lato Light"/>
                        </a:rPr>
                        <a:t>likes,</a:t>
                      </a:r>
                      <a:r>
                        <a:rPr lang="en-US" sz="1400" spc="-25" dirty="0">
                          <a:effectLst/>
                          <a:latin typeface="Lato Light"/>
                        </a:rPr>
                        <a:t> </a:t>
                      </a:r>
                      <a:r>
                        <a:rPr lang="en-US" sz="1400" dirty="0">
                          <a:effectLst/>
                          <a:latin typeface="Lato Light"/>
                        </a:rPr>
                        <a:t>strengths</a:t>
                      </a:r>
                      <a:r>
                        <a:rPr lang="en-US" sz="1400" spc="-300" dirty="0">
                          <a:effectLst/>
                          <a:latin typeface="Lato Light"/>
                        </a:rPr>
                        <a:t> </a:t>
                      </a:r>
                      <a:r>
                        <a:rPr lang="en-US" sz="1400" dirty="0">
                          <a:effectLst/>
                          <a:latin typeface="Lato Light"/>
                        </a:rPr>
                        <a:t>and</a:t>
                      </a:r>
                      <a:r>
                        <a:rPr lang="en-US" sz="1400" spc="-10" dirty="0">
                          <a:effectLst/>
                          <a:latin typeface="Lato Light"/>
                        </a:rPr>
                        <a:t> </a:t>
                      </a:r>
                      <a:r>
                        <a:rPr lang="en-US" sz="1400" dirty="0">
                          <a:effectLst/>
                          <a:latin typeface="Lato Light"/>
                        </a:rPr>
                        <a:t>skills.</a:t>
                      </a:r>
                      <a:endParaRPr lang="en-GB" sz="1400">
                        <a:effectLst/>
                        <a:latin typeface="Lato Light"/>
                      </a:endParaRPr>
                    </a:p>
                    <a:p>
                      <a:pPr marL="67945">
                        <a:spcAft>
                          <a:spcPts val="0"/>
                        </a:spcAft>
                      </a:pPr>
                      <a:endParaRPr lang="en-GB" sz="1400">
                        <a:effectLst/>
                        <a:latin typeface="Lato Light"/>
                      </a:endParaRPr>
                    </a:p>
                    <a:p>
                      <a:pPr marL="68580" marR="81280">
                        <a:spcBef>
                          <a:spcPts val="970"/>
                        </a:spcBef>
                        <a:spcAft>
                          <a:spcPts val="0"/>
                        </a:spcAft>
                      </a:pPr>
                      <a:r>
                        <a:rPr lang="en-US" sz="1400" dirty="0">
                          <a:effectLst/>
                          <a:latin typeface="Lato Light"/>
                        </a:rPr>
                        <a:t>Students can explain what is </a:t>
                      </a:r>
                      <a:r>
                        <a:rPr lang="en-US" sz="1400" spc="-300" dirty="0">
                          <a:effectLst/>
                          <a:latin typeface="Lato Light"/>
                        </a:rPr>
                        <a:t> </a:t>
                      </a:r>
                      <a:r>
                        <a:rPr lang="en-US" sz="1400" dirty="0">
                          <a:effectLst/>
                          <a:latin typeface="Lato Light"/>
                        </a:rPr>
                        <a:t>meant by Labour Market</a:t>
                      </a:r>
                      <a:r>
                        <a:rPr lang="en-US" sz="1400" spc="5" dirty="0">
                          <a:effectLst/>
                          <a:latin typeface="Lato Light"/>
                        </a:rPr>
                        <a:t> </a:t>
                      </a:r>
                      <a:r>
                        <a:rPr lang="en-US" sz="1400" dirty="0">
                          <a:effectLst/>
                          <a:latin typeface="Lato Light"/>
                        </a:rPr>
                        <a:t>Information</a:t>
                      </a:r>
                      <a:r>
                        <a:rPr lang="en-US" sz="1400" spc="35" dirty="0">
                          <a:effectLst/>
                          <a:latin typeface="Lato Light"/>
                        </a:rPr>
                        <a:t> </a:t>
                      </a:r>
                      <a:r>
                        <a:rPr lang="en-US" sz="1400" dirty="0">
                          <a:effectLst/>
                          <a:latin typeface="Lato Light"/>
                        </a:rPr>
                        <a:t>(LMI),</a:t>
                      </a:r>
                      <a:r>
                        <a:rPr lang="en-US" sz="1400" spc="40" dirty="0">
                          <a:effectLst/>
                          <a:latin typeface="Lato Light"/>
                        </a:rPr>
                        <a:t> </a:t>
                      </a:r>
                      <a:r>
                        <a:rPr lang="en-US" sz="1400" dirty="0">
                          <a:effectLst/>
                          <a:latin typeface="Lato Light"/>
                        </a:rPr>
                        <a:t>how</a:t>
                      </a:r>
                      <a:r>
                        <a:rPr lang="en-US" sz="1400" spc="40" dirty="0">
                          <a:effectLst/>
                          <a:latin typeface="Lato Light"/>
                        </a:rPr>
                        <a:t> </a:t>
                      </a:r>
                      <a:r>
                        <a:rPr lang="en-US" sz="1400" dirty="0">
                          <a:effectLst/>
                          <a:latin typeface="Lato Light"/>
                        </a:rPr>
                        <a:t>it</a:t>
                      </a:r>
                      <a:r>
                        <a:rPr lang="en-US" sz="1400" spc="5" dirty="0">
                          <a:effectLst/>
                          <a:latin typeface="Lato Light"/>
                        </a:rPr>
                        <a:t> </a:t>
                      </a:r>
                      <a:r>
                        <a:rPr lang="en-US" sz="1400" dirty="0">
                          <a:effectLst/>
                          <a:latin typeface="Lato Light"/>
                        </a:rPr>
                        <a:t>can</a:t>
                      </a:r>
                      <a:r>
                        <a:rPr lang="en-US" sz="1400" spc="-15" dirty="0">
                          <a:effectLst/>
                          <a:latin typeface="Lato Light"/>
                        </a:rPr>
                        <a:t> </a:t>
                      </a:r>
                      <a:r>
                        <a:rPr lang="en-US" sz="1400" dirty="0">
                          <a:effectLst/>
                          <a:latin typeface="Lato Light"/>
                        </a:rPr>
                        <a:t>be</a:t>
                      </a:r>
                      <a:r>
                        <a:rPr lang="en-US" sz="1400" spc="-10" dirty="0">
                          <a:effectLst/>
                          <a:latin typeface="Lato Light"/>
                        </a:rPr>
                        <a:t> </a:t>
                      </a:r>
                      <a:r>
                        <a:rPr lang="en-US" sz="1400" dirty="0">
                          <a:effectLst/>
                          <a:latin typeface="Lato Light"/>
                        </a:rPr>
                        <a:t>useful</a:t>
                      </a:r>
                      <a:r>
                        <a:rPr lang="en-US" sz="1400" spc="-10" dirty="0">
                          <a:effectLst/>
                          <a:latin typeface="Lato Light"/>
                        </a:rPr>
                        <a:t> </a:t>
                      </a:r>
                      <a:r>
                        <a:rPr lang="en-US" sz="1400" dirty="0">
                          <a:effectLst/>
                          <a:latin typeface="Lato Light"/>
                        </a:rPr>
                        <a:t>and</a:t>
                      </a:r>
                      <a:r>
                        <a:rPr lang="en-US" sz="1400" spc="-10" dirty="0">
                          <a:effectLst/>
                          <a:latin typeface="Lato Light"/>
                        </a:rPr>
                        <a:t> </a:t>
                      </a:r>
                      <a:r>
                        <a:rPr lang="en-US" sz="1400" dirty="0">
                          <a:effectLst/>
                          <a:latin typeface="Lato Light"/>
                        </a:rPr>
                        <a:t>are</a:t>
                      </a:r>
                      <a:r>
                        <a:rPr lang="en-US" sz="1400" spc="-10" dirty="0">
                          <a:effectLst/>
                          <a:latin typeface="Lato Light"/>
                        </a:rPr>
                        <a:t> </a:t>
                      </a:r>
                      <a:r>
                        <a:rPr lang="en-US" sz="1400" dirty="0">
                          <a:effectLst/>
                          <a:latin typeface="Lato Light"/>
                        </a:rPr>
                        <a:t>able</a:t>
                      </a:r>
                      <a:r>
                        <a:rPr lang="en-US" sz="1400" spc="-10" dirty="0">
                          <a:effectLst/>
                          <a:latin typeface="Lato Light"/>
                        </a:rPr>
                        <a:t> </a:t>
                      </a:r>
                      <a:r>
                        <a:rPr lang="en-US" sz="1400" dirty="0">
                          <a:effectLst/>
                          <a:latin typeface="Lato Light"/>
                        </a:rPr>
                        <a:t>to</a:t>
                      </a:r>
                      <a:endParaRPr lang="en-GB" sz="1400">
                        <a:effectLst/>
                        <a:latin typeface="Lato Light"/>
                      </a:endParaRPr>
                    </a:p>
                    <a:p>
                      <a:pPr marL="68580">
                        <a:lnSpc>
                          <a:spcPts val="1100"/>
                        </a:lnSpc>
                        <a:spcAft>
                          <a:spcPts val="0"/>
                        </a:spcAft>
                      </a:pPr>
                      <a:r>
                        <a:rPr lang="en-US" sz="1400" dirty="0">
                          <a:effectLst/>
                          <a:latin typeface="Lato Light"/>
                        </a:rPr>
                        <a:t>interpret</a:t>
                      </a:r>
                      <a:r>
                        <a:rPr lang="en-US" sz="1400" spc="-20" dirty="0">
                          <a:effectLst/>
                          <a:latin typeface="Lato Light"/>
                        </a:rPr>
                        <a:t> </a:t>
                      </a:r>
                      <a:r>
                        <a:rPr lang="en-US" sz="1400" dirty="0">
                          <a:effectLst/>
                          <a:latin typeface="Lato Light"/>
                        </a:rPr>
                        <a:t>basic</a:t>
                      </a:r>
                      <a:r>
                        <a:rPr lang="en-US" sz="1400" spc="-25" dirty="0">
                          <a:effectLst/>
                          <a:latin typeface="Lato Light"/>
                        </a:rPr>
                        <a:t> </a:t>
                      </a:r>
                      <a:r>
                        <a:rPr lang="en-US" sz="1400" dirty="0">
                          <a:effectLst/>
                          <a:latin typeface="Lato Light"/>
                        </a:rPr>
                        <a:t>LMI</a:t>
                      </a:r>
                      <a:endParaRPr lang="en-GB" sz="1400">
                        <a:effectLst/>
                        <a:latin typeface="Lato Light"/>
                        <a:ea typeface="Tahoma"/>
                        <a:cs typeface="Times New Roman"/>
                      </a:endParaRPr>
                    </a:p>
                  </a:txBody>
                  <a:tcPr marL="0" marR="0" marT="0" marB="0"/>
                </a:tc>
                <a:tc>
                  <a:txBody>
                    <a:bodyPr/>
                    <a:lstStyle/>
                    <a:p>
                      <a:pPr marL="68580">
                        <a:lnSpc>
                          <a:spcPts val="1200"/>
                        </a:lnSpc>
                        <a:spcAft>
                          <a:spcPts val="0"/>
                        </a:spcAft>
                      </a:pPr>
                      <a:endParaRPr lang="en-US" sz="1400" dirty="0">
                        <a:effectLst/>
                        <a:latin typeface="Lato Light"/>
                      </a:endParaRPr>
                    </a:p>
                    <a:p>
                      <a:pPr marL="68580">
                        <a:lnSpc>
                          <a:spcPts val="1200"/>
                        </a:lnSpc>
                        <a:spcAft>
                          <a:spcPts val="0"/>
                        </a:spcAft>
                      </a:pPr>
                      <a:r>
                        <a:rPr lang="en-US" sz="1400" dirty="0">
                          <a:effectLst/>
                          <a:latin typeface="Lato Light"/>
                        </a:rPr>
                        <a:t>Term1:</a:t>
                      </a:r>
                      <a:endParaRPr lang="en-GB" sz="1400">
                        <a:effectLst/>
                        <a:latin typeface="Lato Light"/>
                      </a:endParaRPr>
                    </a:p>
                    <a:p>
                      <a:pPr marL="68580" marR="273685">
                        <a:spcBef>
                          <a:spcPts val="5"/>
                        </a:spcBef>
                        <a:spcAft>
                          <a:spcPts val="0"/>
                        </a:spcAft>
                      </a:pPr>
                      <a:r>
                        <a:rPr lang="en-US" sz="1400" dirty="0">
                          <a:effectLst/>
                          <a:latin typeface="Lato Light"/>
                        </a:rPr>
                        <a:t>PSHE</a:t>
                      </a:r>
                      <a:r>
                        <a:rPr lang="en-US" sz="1400" spc="-25" dirty="0">
                          <a:effectLst/>
                          <a:latin typeface="Lato Light"/>
                        </a:rPr>
                        <a:t> </a:t>
                      </a:r>
                      <a:r>
                        <a:rPr lang="en-US" sz="1400" dirty="0">
                          <a:effectLst/>
                          <a:latin typeface="Lato Light"/>
                        </a:rPr>
                        <a:t>Career</a:t>
                      </a:r>
                      <a:r>
                        <a:rPr lang="en-US" sz="1400" spc="-30" dirty="0">
                          <a:effectLst/>
                          <a:latin typeface="Lato Light"/>
                        </a:rPr>
                        <a:t> </a:t>
                      </a:r>
                      <a:r>
                        <a:rPr lang="en-US" sz="1400" dirty="0">
                          <a:effectLst/>
                          <a:latin typeface="Lato Light"/>
                        </a:rPr>
                        <a:t>related</a:t>
                      </a:r>
                      <a:r>
                        <a:rPr lang="en-US" sz="1400" spc="-25" dirty="0">
                          <a:effectLst/>
                          <a:latin typeface="Lato Light"/>
                        </a:rPr>
                        <a:t> </a:t>
                      </a:r>
                      <a:r>
                        <a:rPr lang="en-US" sz="1400" dirty="0">
                          <a:effectLst/>
                          <a:latin typeface="Lato Light"/>
                        </a:rPr>
                        <a:t>activities,</a:t>
                      </a:r>
                      <a:r>
                        <a:rPr lang="en-US" sz="1400" spc="-300" dirty="0">
                          <a:effectLst/>
                          <a:latin typeface="Lato Light"/>
                        </a:rPr>
                        <a:t> </a:t>
                      </a:r>
                      <a:r>
                        <a:rPr lang="en-US" sz="1400" dirty="0">
                          <a:effectLst/>
                          <a:latin typeface="Lato Light"/>
                        </a:rPr>
                        <a:t>transition</a:t>
                      </a:r>
                      <a:r>
                        <a:rPr lang="en-US" sz="1400" spc="-20" dirty="0">
                          <a:effectLst/>
                          <a:latin typeface="Lato Light"/>
                        </a:rPr>
                        <a:t> </a:t>
                      </a:r>
                      <a:r>
                        <a:rPr lang="en-US" sz="1400" dirty="0">
                          <a:effectLst/>
                          <a:latin typeface="Lato Light"/>
                        </a:rPr>
                        <a:t>and</a:t>
                      </a:r>
                      <a:r>
                        <a:rPr lang="en-US" sz="1400" spc="10" dirty="0">
                          <a:effectLst/>
                          <a:latin typeface="Lato Light"/>
                        </a:rPr>
                        <a:t> </a:t>
                      </a:r>
                      <a:r>
                        <a:rPr lang="en-US" sz="1400" dirty="0">
                          <a:effectLst/>
                          <a:latin typeface="Lato Light"/>
                        </a:rPr>
                        <a:t>settling</a:t>
                      </a:r>
                      <a:r>
                        <a:rPr lang="en-US" sz="1400" spc="-10" dirty="0">
                          <a:effectLst/>
                          <a:latin typeface="Lato Light"/>
                        </a:rPr>
                        <a:t> </a:t>
                      </a:r>
                      <a:r>
                        <a:rPr lang="en-US" sz="1400" dirty="0">
                          <a:effectLst/>
                          <a:latin typeface="Lato Light"/>
                        </a:rPr>
                        <a:t>in.</a:t>
                      </a:r>
                      <a:endParaRPr lang="en-GB" sz="1400">
                        <a:effectLst/>
                        <a:latin typeface="Lato Light"/>
                      </a:endParaRPr>
                    </a:p>
                    <a:p>
                      <a:pPr marL="67945">
                        <a:spcAft>
                          <a:spcPts val="0"/>
                        </a:spcAft>
                      </a:pPr>
                      <a:endParaRPr lang="en-GB" sz="1400">
                        <a:effectLst/>
                        <a:latin typeface="Lato Light"/>
                      </a:endParaRPr>
                    </a:p>
                    <a:p>
                      <a:pPr marL="68580">
                        <a:spcAft>
                          <a:spcPts val="0"/>
                        </a:spcAft>
                      </a:pPr>
                      <a:r>
                        <a:rPr lang="en-US" sz="1400" dirty="0">
                          <a:effectLst/>
                          <a:latin typeface="Lato Light"/>
                        </a:rPr>
                        <a:t>Career</a:t>
                      </a:r>
                      <a:r>
                        <a:rPr lang="en-US" sz="1400" spc="-20" dirty="0">
                          <a:effectLst/>
                          <a:latin typeface="Lato Light"/>
                        </a:rPr>
                        <a:t> </a:t>
                      </a:r>
                      <a:r>
                        <a:rPr lang="en-US" sz="1400" dirty="0">
                          <a:effectLst/>
                          <a:latin typeface="Lato Light"/>
                        </a:rPr>
                        <a:t>Drop</a:t>
                      </a:r>
                      <a:r>
                        <a:rPr lang="en-US" sz="1400" spc="-20" dirty="0">
                          <a:effectLst/>
                          <a:latin typeface="Lato Light"/>
                        </a:rPr>
                        <a:t> </a:t>
                      </a:r>
                      <a:r>
                        <a:rPr lang="en-US" sz="1400" dirty="0">
                          <a:effectLst/>
                          <a:latin typeface="Lato Light"/>
                        </a:rPr>
                        <a:t>in</a:t>
                      </a:r>
                      <a:r>
                        <a:rPr lang="en-US" sz="1400" spc="-20" dirty="0">
                          <a:effectLst/>
                          <a:latin typeface="Lato Light"/>
                        </a:rPr>
                        <a:t> </a:t>
                      </a:r>
                      <a:r>
                        <a:rPr lang="en-US" sz="1400" dirty="0">
                          <a:effectLst/>
                          <a:latin typeface="Lato Light"/>
                        </a:rPr>
                        <a:t>sessions</a:t>
                      </a:r>
                      <a:endParaRPr lang="en-GB" sz="1400">
                        <a:effectLst/>
                        <a:latin typeface="Lato Light"/>
                        <a:ea typeface="Tahoma"/>
                        <a:cs typeface="Times New Roman"/>
                      </a:endParaRPr>
                    </a:p>
                  </a:txBody>
                  <a:tcPr marL="0" marR="0" marT="0" marB="0"/>
                </a:tc>
                <a:tc>
                  <a:txBody>
                    <a:bodyPr/>
                    <a:lstStyle/>
                    <a:p>
                      <a:pPr marL="69215">
                        <a:lnSpc>
                          <a:spcPts val="1200"/>
                        </a:lnSpc>
                        <a:spcAft>
                          <a:spcPts val="0"/>
                        </a:spcAft>
                      </a:pPr>
                      <a:endParaRPr lang="en-US" sz="1400" dirty="0">
                        <a:effectLst/>
                        <a:latin typeface="Lato Light"/>
                      </a:endParaRPr>
                    </a:p>
                    <a:p>
                      <a:pPr marL="69215">
                        <a:lnSpc>
                          <a:spcPts val="1200"/>
                        </a:lnSpc>
                        <a:spcAft>
                          <a:spcPts val="0"/>
                        </a:spcAft>
                      </a:pPr>
                      <a:r>
                        <a:rPr lang="en-US" sz="1400" dirty="0">
                          <a:effectLst/>
                          <a:latin typeface="Lato Light"/>
                        </a:rPr>
                        <a:t>Term2:</a:t>
                      </a:r>
                      <a:endParaRPr lang="en-GB" sz="1400">
                        <a:effectLst/>
                        <a:latin typeface="Lato Light"/>
                      </a:endParaRPr>
                    </a:p>
                    <a:p>
                      <a:pPr marL="69215">
                        <a:spcBef>
                          <a:spcPts val="5"/>
                        </a:spcBef>
                        <a:spcAft>
                          <a:spcPts val="0"/>
                        </a:spcAft>
                      </a:pPr>
                      <a:r>
                        <a:rPr lang="en-US" sz="1400" dirty="0">
                          <a:effectLst/>
                          <a:latin typeface="Lato Light"/>
                        </a:rPr>
                        <a:t>PSHE</a:t>
                      </a:r>
                      <a:r>
                        <a:rPr lang="en-US" sz="1400" spc="-20" dirty="0">
                          <a:effectLst/>
                          <a:latin typeface="Lato Light"/>
                        </a:rPr>
                        <a:t> </a:t>
                      </a:r>
                      <a:r>
                        <a:rPr lang="en-US" sz="1400" dirty="0">
                          <a:effectLst/>
                          <a:latin typeface="Lato Light"/>
                        </a:rPr>
                        <a:t>Career</a:t>
                      </a:r>
                      <a:r>
                        <a:rPr lang="en-US" sz="1400" spc="-20" dirty="0">
                          <a:effectLst/>
                          <a:latin typeface="Lato Light"/>
                        </a:rPr>
                        <a:t> </a:t>
                      </a:r>
                      <a:r>
                        <a:rPr lang="en-US" sz="1400" dirty="0">
                          <a:effectLst/>
                          <a:latin typeface="Lato Light"/>
                        </a:rPr>
                        <a:t>related</a:t>
                      </a:r>
                      <a:r>
                        <a:rPr lang="en-US" sz="1400" spc="-20" dirty="0">
                          <a:effectLst/>
                          <a:latin typeface="Lato Light"/>
                        </a:rPr>
                        <a:t> </a:t>
                      </a:r>
                      <a:r>
                        <a:rPr lang="en-US" sz="1400" dirty="0">
                          <a:effectLst/>
                          <a:latin typeface="Lato Light"/>
                        </a:rPr>
                        <a:t>activities</a:t>
                      </a:r>
                      <a:endParaRPr lang="en-GB" sz="1400">
                        <a:effectLst/>
                        <a:latin typeface="Lato Light"/>
                      </a:endParaRPr>
                    </a:p>
                    <a:p>
                      <a:pPr marL="67945">
                        <a:spcBef>
                          <a:spcPts val="55"/>
                        </a:spcBef>
                        <a:spcAft>
                          <a:spcPts val="0"/>
                        </a:spcAft>
                      </a:pPr>
                      <a:r>
                        <a:rPr lang="en-US" sz="1400" dirty="0">
                          <a:effectLst/>
                          <a:latin typeface="Lato Light"/>
                        </a:rPr>
                        <a:t>  </a:t>
                      </a:r>
                      <a:endParaRPr lang="en-GB" sz="1400">
                        <a:effectLst/>
                        <a:latin typeface="Lato Light"/>
                      </a:endParaRPr>
                    </a:p>
                    <a:p>
                      <a:pPr marL="69215" marR="676910">
                        <a:spcBef>
                          <a:spcPts val="975"/>
                        </a:spcBef>
                        <a:spcAft>
                          <a:spcPts val="0"/>
                        </a:spcAft>
                      </a:pPr>
                      <a:r>
                        <a:rPr lang="en-US" sz="1400" dirty="0">
                          <a:effectLst/>
                          <a:latin typeface="Lato Light"/>
                        </a:rPr>
                        <a:t>Career</a:t>
                      </a:r>
                      <a:r>
                        <a:rPr lang="en-US" sz="1400" spc="-25" dirty="0">
                          <a:effectLst/>
                          <a:latin typeface="Lato Light"/>
                        </a:rPr>
                        <a:t> </a:t>
                      </a:r>
                      <a:r>
                        <a:rPr lang="en-US" sz="1400" dirty="0">
                          <a:effectLst/>
                          <a:latin typeface="Lato Light"/>
                        </a:rPr>
                        <a:t>Drop</a:t>
                      </a:r>
                      <a:r>
                        <a:rPr lang="en-US" sz="1400" spc="-25" dirty="0">
                          <a:effectLst/>
                          <a:latin typeface="Lato Light"/>
                        </a:rPr>
                        <a:t> </a:t>
                      </a:r>
                      <a:r>
                        <a:rPr lang="en-US" sz="1400" dirty="0">
                          <a:effectLst/>
                          <a:latin typeface="Lato Light"/>
                        </a:rPr>
                        <a:t>in</a:t>
                      </a:r>
                      <a:r>
                        <a:rPr lang="en-US" sz="1400" spc="-20" dirty="0">
                          <a:effectLst/>
                          <a:latin typeface="Lato Light"/>
                        </a:rPr>
                        <a:t> </a:t>
                      </a:r>
                      <a:r>
                        <a:rPr lang="en-US" sz="1400" dirty="0">
                          <a:effectLst/>
                          <a:latin typeface="Lato Light"/>
                        </a:rPr>
                        <a:t>sessions</a:t>
                      </a:r>
                      <a:r>
                        <a:rPr lang="en-US" sz="1400" spc="-300" dirty="0">
                          <a:effectLst/>
                          <a:latin typeface="Lato Light"/>
                        </a:rPr>
                        <a:t> </a:t>
                      </a:r>
                      <a:r>
                        <a:rPr lang="en-US" sz="1400" dirty="0">
                          <a:effectLst/>
                          <a:latin typeface="Lato Light"/>
                        </a:rPr>
                        <a:t>Enterprise</a:t>
                      </a:r>
                      <a:r>
                        <a:rPr lang="en-US" sz="1400" spc="-5" dirty="0">
                          <a:effectLst/>
                          <a:latin typeface="Lato Light"/>
                        </a:rPr>
                        <a:t> </a:t>
                      </a:r>
                      <a:r>
                        <a:rPr lang="en-US" sz="1400" dirty="0">
                          <a:effectLst/>
                          <a:latin typeface="Lato Light"/>
                        </a:rPr>
                        <a:t>Day</a:t>
                      </a:r>
                      <a:endParaRPr lang="en-GB" sz="1400">
                        <a:effectLst/>
                        <a:latin typeface="Lato Light"/>
                      </a:endParaRPr>
                    </a:p>
                    <a:p>
                      <a:pPr marL="67945">
                        <a:spcBef>
                          <a:spcPts val="50"/>
                        </a:spcBef>
                        <a:spcAft>
                          <a:spcPts val="0"/>
                        </a:spcAft>
                      </a:pPr>
                      <a:endParaRPr lang="en-GB" sz="1400">
                        <a:effectLst/>
                        <a:latin typeface="Lato Light"/>
                      </a:endParaRPr>
                    </a:p>
                    <a:p>
                      <a:pPr marL="69215" marR="65405">
                        <a:spcAft>
                          <a:spcPts val="0"/>
                        </a:spcAft>
                      </a:pPr>
                      <a:r>
                        <a:rPr lang="en-US" sz="1400" dirty="0">
                          <a:effectLst/>
                          <a:latin typeface="Lato Light"/>
                        </a:rPr>
                        <a:t>National</a:t>
                      </a:r>
                      <a:r>
                        <a:rPr lang="en-US" sz="1400" spc="-20" dirty="0">
                          <a:effectLst/>
                          <a:latin typeface="Lato Light"/>
                        </a:rPr>
                        <a:t> </a:t>
                      </a:r>
                      <a:r>
                        <a:rPr lang="en-US" sz="1400" dirty="0">
                          <a:effectLst/>
                          <a:latin typeface="Lato Light"/>
                        </a:rPr>
                        <a:t>Careers</a:t>
                      </a:r>
                      <a:r>
                        <a:rPr lang="en-US" sz="1400" spc="-20" dirty="0">
                          <a:effectLst/>
                          <a:latin typeface="Lato Light"/>
                        </a:rPr>
                        <a:t> </a:t>
                      </a:r>
                      <a:r>
                        <a:rPr lang="en-US" sz="1400" dirty="0">
                          <a:effectLst/>
                          <a:latin typeface="Lato Light"/>
                        </a:rPr>
                        <a:t>Week</a:t>
                      </a:r>
                      <a:r>
                        <a:rPr lang="en-US" sz="1400" spc="-20" dirty="0">
                          <a:effectLst/>
                          <a:latin typeface="Lato Light"/>
                        </a:rPr>
                        <a:t> </a:t>
                      </a:r>
                      <a:r>
                        <a:rPr lang="en-US" sz="1400" dirty="0">
                          <a:effectLst/>
                          <a:latin typeface="Lato Light"/>
                        </a:rPr>
                        <a:t>Activities</a:t>
                      </a:r>
                      <a:r>
                        <a:rPr lang="en-US" sz="1400" spc="-15" dirty="0">
                          <a:effectLst/>
                          <a:latin typeface="Lato Light"/>
                        </a:rPr>
                        <a:t> </a:t>
                      </a:r>
                      <a:r>
                        <a:rPr lang="en-US" sz="1400" dirty="0">
                          <a:effectLst/>
                          <a:latin typeface="Lato Light"/>
                        </a:rPr>
                        <a:t>&amp;</a:t>
                      </a:r>
                      <a:r>
                        <a:rPr lang="en-US" sz="1400" spc="-295" dirty="0">
                          <a:effectLst/>
                          <a:latin typeface="Lato Light"/>
                        </a:rPr>
                        <a:t> </a:t>
                      </a:r>
                      <a:r>
                        <a:rPr lang="en-US" sz="1400" dirty="0">
                          <a:effectLst/>
                          <a:latin typeface="Lato Light"/>
                        </a:rPr>
                        <a:t>Subject specific careers sessions.)</a:t>
                      </a:r>
                      <a:endParaRPr lang="en-GB" sz="1400">
                        <a:effectLst/>
                        <a:latin typeface="Lato Light"/>
                        <a:ea typeface="Tahoma"/>
                        <a:cs typeface="Times New Roman"/>
                      </a:endParaRPr>
                    </a:p>
                  </a:txBody>
                  <a:tcPr marL="0" marR="0" marT="0" marB="0"/>
                </a:tc>
                <a:tc>
                  <a:txBody>
                    <a:bodyPr/>
                    <a:lstStyle/>
                    <a:p>
                      <a:pPr marL="69215">
                        <a:lnSpc>
                          <a:spcPts val="1200"/>
                        </a:lnSpc>
                        <a:spcAft>
                          <a:spcPts val="0"/>
                        </a:spcAft>
                      </a:pPr>
                      <a:endParaRPr lang="en-US" sz="1400" dirty="0">
                        <a:effectLst/>
                        <a:latin typeface="Lato Light"/>
                      </a:endParaRPr>
                    </a:p>
                    <a:p>
                      <a:pPr marL="69215">
                        <a:lnSpc>
                          <a:spcPts val="1200"/>
                        </a:lnSpc>
                        <a:spcAft>
                          <a:spcPts val="0"/>
                        </a:spcAft>
                      </a:pPr>
                      <a:r>
                        <a:rPr lang="en-US" sz="1400" dirty="0">
                          <a:effectLst/>
                          <a:latin typeface="Lato Light"/>
                        </a:rPr>
                        <a:t>Term</a:t>
                      </a:r>
                      <a:r>
                        <a:rPr lang="en-US" sz="1400" spc="-15" dirty="0">
                          <a:effectLst/>
                          <a:latin typeface="Lato Light"/>
                        </a:rPr>
                        <a:t> </a:t>
                      </a:r>
                      <a:r>
                        <a:rPr lang="en-US" sz="1400" dirty="0">
                          <a:effectLst/>
                          <a:latin typeface="Lato Light"/>
                        </a:rPr>
                        <a:t>3:</a:t>
                      </a:r>
                      <a:endParaRPr lang="en-GB" sz="1400">
                        <a:effectLst/>
                        <a:latin typeface="Lato Light"/>
                      </a:endParaRPr>
                    </a:p>
                    <a:p>
                      <a:pPr marL="69215">
                        <a:spcBef>
                          <a:spcPts val="5"/>
                        </a:spcBef>
                        <a:spcAft>
                          <a:spcPts val="0"/>
                        </a:spcAft>
                      </a:pPr>
                      <a:r>
                        <a:rPr lang="en-US" sz="1400" dirty="0">
                          <a:effectLst/>
                          <a:latin typeface="Lato Light"/>
                        </a:rPr>
                        <a:t>PSHE</a:t>
                      </a:r>
                      <a:r>
                        <a:rPr lang="en-US" sz="1400" spc="-20" dirty="0">
                          <a:effectLst/>
                          <a:latin typeface="Lato Light"/>
                        </a:rPr>
                        <a:t> </a:t>
                      </a:r>
                      <a:r>
                        <a:rPr lang="en-US" sz="1400" dirty="0">
                          <a:effectLst/>
                          <a:latin typeface="Lato Light"/>
                        </a:rPr>
                        <a:t>Career</a:t>
                      </a:r>
                      <a:r>
                        <a:rPr lang="en-US" sz="1400" spc="-20" dirty="0">
                          <a:effectLst/>
                          <a:latin typeface="Lato Light"/>
                        </a:rPr>
                        <a:t> </a:t>
                      </a:r>
                      <a:r>
                        <a:rPr lang="en-US" sz="1400" dirty="0">
                          <a:effectLst/>
                          <a:latin typeface="Lato Light"/>
                        </a:rPr>
                        <a:t>related</a:t>
                      </a:r>
                      <a:r>
                        <a:rPr lang="en-US" sz="1400" spc="-20" dirty="0">
                          <a:effectLst/>
                          <a:latin typeface="Lato Light"/>
                        </a:rPr>
                        <a:t> </a:t>
                      </a:r>
                      <a:r>
                        <a:rPr lang="en-US" sz="1400" dirty="0">
                          <a:effectLst/>
                          <a:latin typeface="Lato Light"/>
                        </a:rPr>
                        <a:t>activities</a:t>
                      </a:r>
                      <a:endParaRPr lang="en-GB" sz="1400">
                        <a:effectLst/>
                        <a:latin typeface="Lato Light"/>
                      </a:endParaRPr>
                    </a:p>
                    <a:p>
                      <a:pPr marL="67945">
                        <a:spcBef>
                          <a:spcPts val="55"/>
                        </a:spcBef>
                        <a:spcAft>
                          <a:spcPts val="0"/>
                        </a:spcAft>
                      </a:pPr>
                      <a:endParaRPr lang="en-GB" sz="1400">
                        <a:effectLst/>
                        <a:latin typeface="Lato Light"/>
                      </a:endParaRPr>
                    </a:p>
                    <a:p>
                      <a:pPr marL="69215">
                        <a:spcBef>
                          <a:spcPts val="565"/>
                        </a:spcBef>
                        <a:spcAft>
                          <a:spcPts val="0"/>
                        </a:spcAft>
                      </a:pPr>
                      <a:r>
                        <a:rPr lang="en-US" sz="1400" dirty="0">
                          <a:effectLst/>
                          <a:latin typeface="Lato Light"/>
                        </a:rPr>
                        <a:t>Career</a:t>
                      </a:r>
                      <a:r>
                        <a:rPr lang="en-US" sz="1400" spc="-20" dirty="0">
                          <a:effectLst/>
                          <a:latin typeface="Lato Light"/>
                        </a:rPr>
                        <a:t> </a:t>
                      </a:r>
                      <a:r>
                        <a:rPr lang="en-US" sz="1400" dirty="0">
                          <a:effectLst/>
                          <a:latin typeface="Lato Light"/>
                        </a:rPr>
                        <a:t>Drop</a:t>
                      </a:r>
                      <a:r>
                        <a:rPr lang="en-US" sz="1400" spc="-20" dirty="0">
                          <a:effectLst/>
                          <a:latin typeface="Lato Light"/>
                        </a:rPr>
                        <a:t> </a:t>
                      </a:r>
                      <a:r>
                        <a:rPr lang="en-US" sz="1400" dirty="0">
                          <a:effectLst/>
                          <a:latin typeface="Lato Light"/>
                        </a:rPr>
                        <a:t>in</a:t>
                      </a:r>
                      <a:r>
                        <a:rPr lang="en-US" sz="1400" spc="-20" dirty="0">
                          <a:effectLst/>
                          <a:latin typeface="Lato Light"/>
                        </a:rPr>
                        <a:t> </a:t>
                      </a:r>
                      <a:r>
                        <a:rPr lang="en-US" sz="1400" dirty="0">
                          <a:effectLst/>
                          <a:latin typeface="Lato Light"/>
                        </a:rPr>
                        <a:t>sessions</a:t>
                      </a:r>
                      <a:endParaRPr lang="en-GB" sz="1400">
                        <a:effectLst/>
                        <a:latin typeface="Lato Light"/>
                      </a:endParaRPr>
                    </a:p>
                    <a:p>
                      <a:pPr marL="67945">
                        <a:spcAft>
                          <a:spcPts val="0"/>
                        </a:spcAft>
                      </a:pPr>
                      <a:endParaRPr lang="en-GB" sz="1400">
                        <a:effectLst/>
                        <a:latin typeface="Lato Light"/>
                      </a:endParaRPr>
                    </a:p>
                    <a:p>
                      <a:pPr marL="69215" marR="178435">
                        <a:spcAft>
                          <a:spcPts val="0"/>
                        </a:spcAft>
                      </a:pPr>
                      <a:r>
                        <a:rPr lang="en-US" sz="1400" dirty="0">
                          <a:effectLst/>
                          <a:latin typeface="Lato Light"/>
                        </a:rPr>
                        <a:t>Alumni</a:t>
                      </a:r>
                      <a:r>
                        <a:rPr lang="en-US" sz="1400" spc="-20" dirty="0">
                          <a:effectLst/>
                          <a:latin typeface="Lato Light"/>
                        </a:rPr>
                        <a:t> </a:t>
                      </a:r>
                      <a:r>
                        <a:rPr lang="en-US" sz="1400" dirty="0">
                          <a:effectLst/>
                          <a:latin typeface="Lato Light"/>
                        </a:rPr>
                        <a:t>talk</a:t>
                      </a:r>
                      <a:endParaRPr lang="en-GB" sz="1400">
                        <a:effectLst/>
                        <a:latin typeface="Lato Light"/>
                        <a:ea typeface="Tahoma"/>
                        <a:cs typeface="Times New Roman"/>
                      </a:endParaRPr>
                    </a:p>
                  </a:txBody>
                  <a:tcPr marL="0" marR="0" marT="0" marB="0"/>
                </a:tc>
                <a:extLst>
                  <a:ext uri="{0D108BD9-81ED-4DB2-BD59-A6C34878D82A}">
                    <a16:rowId xmlns:a16="http://schemas.microsoft.com/office/drawing/2014/main" val="3950312987"/>
                  </a:ext>
                </a:extLst>
              </a:tr>
            </a:tbl>
          </a:graphicData>
        </a:graphic>
      </p:graphicFrame>
      <p:pic>
        <p:nvPicPr>
          <p:cNvPr id="2056" name="image1.png">
            <a:extLst>
              <a:ext uri="{FF2B5EF4-FFF2-40B4-BE49-F238E27FC236}">
                <a16:creationId xmlns:a16="http://schemas.microsoft.com/office/drawing/2014/main" id="{451E3311-4C2B-46BB-96BE-398C039646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5825" y="8513763"/>
            <a:ext cx="250825" cy="25558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9">
            <a:extLst>
              <a:ext uri="{FF2B5EF4-FFF2-40B4-BE49-F238E27FC236}">
                <a16:creationId xmlns:a16="http://schemas.microsoft.com/office/drawing/2014/main" id="{0B80441E-BE1B-44C0-A0CA-4AE8C7265827}"/>
              </a:ext>
            </a:extLst>
          </p:cNvPr>
          <p:cNvSpPr>
            <a:spLocks noChangeArrowheads="1"/>
          </p:cNvSpPr>
          <p:nvPr/>
        </p:nvSpPr>
        <p:spPr bwMode="auto">
          <a:xfrm>
            <a:off x="1209675" y="568665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3480" tIns="46023" rIns="91440" bIns="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3162455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77AAD-1652-4905-8E28-C3106F01E69B}"/>
              </a:ext>
            </a:extLst>
          </p:cNvPr>
          <p:cNvSpPr>
            <a:spLocks noGrp="1"/>
          </p:cNvSpPr>
          <p:nvPr>
            <p:ph type="title"/>
          </p:nvPr>
        </p:nvSpPr>
        <p:spPr/>
        <p:txBody>
          <a:bodyPr>
            <a:normAutofit/>
          </a:bodyPr>
          <a:lstStyle/>
          <a:p>
            <a:r>
              <a:rPr lang="en-US" altLang="en-US" sz="3200" b="1" dirty="0">
                <a:latin typeface="Lato" panose="020F0502020204030203" pitchFamily="34" charset="0"/>
                <a:ea typeface="Lato" panose="020F0502020204030203" pitchFamily="34" charset="0"/>
                <a:cs typeface="Lato" panose="020F0502020204030203" pitchFamily="34" charset="0"/>
              </a:rPr>
              <a:t>Year 8 - students will have the following opportunities:</a:t>
            </a:r>
            <a:endParaRPr lang="en-GB" sz="3200" dirty="0">
              <a:latin typeface="Lato" panose="020F0502020204030203" pitchFamily="34" charset="0"/>
              <a:ea typeface="Lato" panose="020F0502020204030203" pitchFamily="34" charset="0"/>
              <a:cs typeface="Lato" panose="020F0502020204030203" pitchFamily="34" charset="0"/>
            </a:endParaRPr>
          </a:p>
        </p:txBody>
      </p:sp>
      <p:graphicFrame>
        <p:nvGraphicFramePr>
          <p:cNvPr id="4" name="Content Placeholder 3">
            <a:extLst>
              <a:ext uri="{FF2B5EF4-FFF2-40B4-BE49-F238E27FC236}">
                <a16:creationId xmlns:a16="http://schemas.microsoft.com/office/drawing/2014/main" id="{4B6E7434-9D7C-433B-85FB-914444B070FE}"/>
              </a:ext>
            </a:extLst>
          </p:cNvPr>
          <p:cNvGraphicFramePr>
            <a:graphicFrameLocks noGrp="1"/>
          </p:cNvGraphicFramePr>
          <p:nvPr>
            <p:ph idx="1"/>
            <p:extLst>
              <p:ext uri="{D42A27DB-BD31-4B8C-83A1-F6EECF244321}">
                <p14:modId xmlns:p14="http://schemas.microsoft.com/office/powerpoint/2010/main" val="2531683325"/>
              </p:ext>
            </p:extLst>
          </p:nvPr>
        </p:nvGraphicFramePr>
        <p:xfrm>
          <a:off x="798285" y="1596571"/>
          <a:ext cx="10624774" cy="3853180"/>
        </p:xfrm>
        <a:graphic>
          <a:graphicData uri="http://schemas.openxmlformats.org/drawingml/2006/table">
            <a:tbl>
              <a:tblPr firstRow="1" firstCol="1" lastRow="1" lastCol="1" bandRow="1" bandCol="1">
                <a:tableStyleId>{5C22544A-7EE6-4342-B048-85BDC9FD1C3A}</a:tableStyleId>
              </a:tblPr>
              <a:tblGrid>
                <a:gridCol w="1930396">
                  <a:extLst>
                    <a:ext uri="{9D8B030D-6E8A-4147-A177-3AD203B41FA5}">
                      <a16:colId xmlns:a16="http://schemas.microsoft.com/office/drawing/2014/main" val="1231194063"/>
                    </a:ext>
                  </a:extLst>
                </a:gridCol>
                <a:gridCol w="1929016">
                  <a:extLst>
                    <a:ext uri="{9D8B030D-6E8A-4147-A177-3AD203B41FA5}">
                      <a16:colId xmlns:a16="http://schemas.microsoft.com/office/drawing/2014/main" val="1090013479"/>
                    </a:ext>
                  </a:extLst>
                </a:gridCol>
                <a:gridCol w="2195515">
                  <a:extLst>
                    <a:ext uri="{9D8B030D-6E8A-4147-A177-3AD203B41FA5}">
                      <a16:colId xmlns:a16="http://schemas.microsoft.com/office/drawing/2014/main" val="697810688"/>
                    </a:ext>
                  </a:extLst>
                </a:gridCol>
                <a:gridCol w="2243154">
                  <a:extLst>
                    <a:ext uri="{9D8B030D-6E8A-4147-A177-3AD203B41FA5}">
                      <a16:colId xmlns:a16="http://schemas.microsoft.com/office/drawing/2014/main" val="3174984593"/>
                    </a:ext>
                  </a:extLst>
                </a:gridCol>
                <a:gridCol w="2326693">
                  <a:extLst>
                    <a:ext uri="{9D8B030D-6E8A-4147-A177-3AD203B41FA5}">
                      <a16:colId xmlns:a16="http://schemas.microsoft.com/office/drawing/2014/main" val="1051576602"/>
                    </a:ext>
                  </a:extLst>
                </a:gridCol>
              </a:tblGrid>
              <a:tr h="3066415">
                <a:tc>
                  <a:txBody>
                    <a:bodyPr/>
                    <a:lstStyle/>
                    <a:p>
                      <a:pPr marL="67945">
                        <a:lnSpc>
                          <a:spcPts val="1205"/>
                        </a:lnSpc>
                        <a:spcAft>
                          <a:spcPts val="0"/>
                        </a:spcAft>
                      </a:pPr>
                      <a:endParaRPr lang="en-US" sz="1200" b="1" dirty="0">
                        <a:effectLst/>
                        <a:latin typeface="Lato Light"/>
                      </a:endParaRPr>
                    </a:p>
                    <a:p>
                      <a:pPr marL="67945">
                        <a:lnSpc>
                          <a:spcPts val="1205"/>
                        </a:lnSpc>
                        <a:spcAft>
                          <a:spcPts val="0"/>
                        </a:spcAft>
                      </a:pPr>
                      <a:r>
                        <a:rPr lang="en-US" sz="1200" b="1" dirty="0">
                          <a:effectLst/>
                          <a:latin typeface="Lato Light"/>
                        </a:rPr>
                        <a:t>Aims:</a:t>
                      </a:r>
                      <a:endParaRPr lang="en-GB" sz="1200" b="1" dirty="0">
                        <a:effectLst/>
                        <a:latin typeface="Lato Light"/>
                      </a:endParaRPr>
                    </a:p>
                    <a:p>
                      <a:pPr marL="67945" marR="192405">
                        <a:spcBef>
                          <a:spcPts val="5"/>
                        </a:spcBef>
                        <a:spcAft>
                          <a:spcPts val="0"/>
                        </a:spcAft>
                      </a:pPr>
                      <a:r>
                        <a:rPr lang="en-US" sz="1200" b="1" dirty="0">
                          <a:effectLst/>
                          <a:latin typeface="Lato Light"/>
                        </a:rPr>
                        <a:t>To</a:t>
                      </a:r>
                      <a:r>
                        <a:rPr lang="en-US" sz="1200" b="1" spc="-20" dirty="0">
                          <a:effectLst/>
                          <a:latin typeface="Lato Light"/>
                        </a:rPr>
                        <a:t> </a:t>
                      </a:r>
                      <a:r>
                        <a:rPr lang="en-US" sz="1200" b="1" dirty="0">
                          <a:effectLst/>
                          <a:latin typeface="Lato Light"/>
                        </a:rPr>
                        <a:t>develop</a:t>
                      </a:r>
                      <a:r>
                        <a:rPr lang="en-US" sz="1200" b="1" spc="-20" dirty="0">
                          <a:effectLst/>
                          <a:latin typeface="Lato Light"/>
                        </a:rPr>
                        <a:t> </a:t>
                      </a:r>
                      <a:r>
                        <a:rPr lang="en-US" sz="1200" b="1" dirty="0">
                          <a:effectLst/>
                          <a:latin typeface="Lato Light"/>
                        </a:rPr>
                        <a:t>awareness</a:t>
                      </a:r>
                      <a:r>
                        <a:rPr lang="en-US" sz="1200" b="1" spc="-20" dirty="0">
                          <a:effectLst/>
                          <a:latin typeface="Lato Light"/>
                        </a:rPr>
                        <a:t> </a:t>
                      </a:r>
                      <a:r>
                        <a:rPr lang="en-US" sz="1200" b="1" dirty="0">
                          <a:effectLst/>
                          <a:latin typeface="Lato Light"/>
                        </a:rPr>
                        <a:t>of</a:t>
                      </a:r>
                      <a:r>
                        <a:rPr lang="en-US" sz="1200" b="1" spc="-10" dirty="0">
                          <a:effectLst/>
                          <a:latin typeface="Lato Light"/>
                        </a:rPr>
                        <a:t> </a:t>
                      </a:r>
                      <a:r>
                        <a:rPr lang="en-US" sz="1200" b="1" dirty="0">
                          <a:effectLst/>
                          <a:latin typeface="Lato Light"/>
                        </a:rPr>
                        <a:t>a</a:t>
                      </a:r>
                      <a:r>
                        <a:rPr lang="en-US" sz="1200" b="1" spc="-300" dirty="0">
                          <a:effectLst/>
                          <a:latin typeface="Lato Light"/>
                        </a:rPr>
                        <a:t> </a:t>
                      </a:r>
                      <a:r>
                        <a:rPr lang="en-US" sz="1200" b="1" dirty="0">
                          <a:effectLst/>
                          <a:latin typeface="Lato Light"/>
                        </a:rPr>
                        <a:t>wide range of careers and</a:t>
                      </a:r>
                      <a:r>
                        <a:rPr lang="en-US" sz="1200" b="1" spc="5" dirty="0">
                          <a:effectLst/>
                          <a:latin typeface="Lato Light"/>
                        </a:rPr>
                        <a:t> </a:t>
                      </a:r>
                      <a:r>
                        <a:rPr lang="en-US" sz="1200" b="1" dirty="0">
                          <a:effectLst/>
                          <a:latin typeface="Lato Light"/>
                        </a:rPr>
                        <a:t>pathways.</a:t>
                      </a:r>
                      <a:endParaRPr lang="en-GB" sz="1200" b="1" dirty="0">
                        <a:effectLst/>
                        <a:latin typeface="Lato Light"/>
                      </a:endParaRPr>
                    </a:p>
                    <a:p>
                      <a:pPr marL="67945">
                        <a:spcBef>
                          <a:spcPts val="55"/>
                        </a:spcBef>
                        <a:spcAft>
                          <a:spcPts val="0"/>
                        </a:spcAft>
                      </a:pPr>
                      <a:endParaRPr lang="en-GB" sz="1200" b="1" dirty="0">
                        <a:effectLst/>
                        <a:latin typeface="Lato Light"/>
                      </a:endParaRPr>
                    </a:p>
                    <a:p>
                      <a:pPr marL="67945" marR="227330">
                        <a:spcAft>
                          <a:spcPts val="0"/>
                        </a:spcAft>
                      </a:pPr>
                      <a:r>
                        <a:rPr lang="en-US" sz="1200" b="1" dirty="0">
                          <a:effectLst/>
                          <a:latin typeface="Lato Light"/>
                        </a:rPr>
                        <a:t>To</a:t>
                      </a:r>
                      <a:r>
                        <a:rPr lang="en-US" sz="1200" b="1" spc="-30" dirty="0">
                          <a:effectLst/>
                          <a:latin typeface="Lato Light"/>
                        </a:rPr>
                        <a:t> </a:t>
                      </a:r>
                      <a:r>
                        <a:rPr lang="en-US" sz="1200" b="1" dirty="0">
                          <a:effectLst/>
                          <a:latin typeface="Lato Light"/>
                        </a:rPr>
                        <a:t>identify</a:t>
                      </a:r>
                      <a:r>
                        <a:rPr lang="en-US" sz="1200" b="1" spc="-25" dirty="0">
                          <a:effectLst/>
                          <a:latin typeface="Lato Light"/>
                        </a:rPr>
                        <a:t> </a:t>
                      </a:r>
                      <a:r>
                        <a:rPr lang="en-US" sz="1200" b="1" dirty="0">
                          <a:effectLst/>
                          <a:latin typeface="Lato Light"/>
                        </a:rPr>
                        <a:t>personal</a:t>
                      </a:r>
                      <a:r>
                        <a:rPr lang="en-US" sz="1200" b="1" spc="-25" dirty="0">
                          <a:effectLst/>
                          <a:latin typeface="Lato Light"/>
                        </a:rPr>
                        <a:t> </a:t>
                      </a:r>
                      <a:r>
                        <a:rPr lang="en-US" sz="1200" b="1" dirty="0">
                          <a:effectLst/>
                          <a:latin typeface="Lato Light"/>
                        </a:rPr>
                        <a:t>traits,</a:t>
                      </a:r>
                      <a:r>
                        <a:rPr lang="en-US" sz="1200" b="1" spc="-295" dirty="0">
                          <a:effectLst/>
                          <a:latin typeface="Lato Light"/>
                        </a:rPr>
                        <a:t> </a:t>
                      </a:r>
                      <a:r>
                        <a:rPr lang="en-US" sz="1200" b="1" dirty="0">
                          <a:effectLst/>
                          <a:latin typeface="Lato Light"/>
                        </a:rPr>
                        <a:t>strengths</a:t>
                      </a:r>
                      <a:r>
                        <a:rPr lang="en-US" sz="1200" b="1" spc="-10" dirty="0">
                          <a:effectLst/>
                          <a:latin typeface="Lato Light"/>
                        </a:rPr>
                        <a:t> </a:t>
                      </a:r>
                      <a:r>
                        <a:rPr lang="en-US" sz="1200" b="1" dirty="0">
                          <a:effectLst/>
                          <a:latin typeface="Lato Light"/>
                        </a:rPr>
                        <a:t>and skills.</a:t>
                      </a:r>
                      <a:endParaRPr lang="en-GB" sz="1200" b="1" dirty="0">
                        <a:effectLst/>
                        <a:latin typeface="Lato Light"/>
                      </a:endParaRPr>
                    </a:p>
                    <a:p>
                      <a:pPr marL="67945">
                        <a:spcAft>
                          <a:spcPts val="0"/>
                        </a:spcAft>
                      </a:pPr>
                      <a:endParaRPr lang="en-GB" sz="1200" b="1" dirty="0">
                        <a:effectLst/>
                        <a:latin typeface="Lato Light"/>
                      </a:endParaRPr>
                    </a:p>
                    <a:p>
                      <a:pPr marL="67945" marR="190500">
                        <a:spcBef>
                          <a:spcPts val="5"/>
                        </a:spcBef>
                        <a:spcAft>
                          <a:spcPts val="0"/>
                        </a:spcAft>
                      </a:pPr>
                      <a:r>
                        <a:rPr lang="en-US" sz="1200" b="1" dirty="0">
                          <a:effectLst/>
                          <a:latin typeface="Lato Light"/>
                        </a:rPr>
                        <a:t>To</a:t>
                      </a:r>
                      <a:r>
                        <a:rPr lang="en-US" sz="1200" b="1" spc="-25" dirty="0">
                          <a:effectLst/>
                          <a:latin typeface="Lato Light"/>
                        </a:rPr>
                        <a:t> </a:t>
                      </a:r>
                      <a:r>
                        <a:rPr lang="en-US" sz="1200" b="1" dirty="0">
                          <a:effectLst/>
                          <a:latin typeface="Lato Light"/>
                        </a:rPr>
                        <a:t>develop</a:t>
                      </a:r>
                      <a:r>
                        <a:rPr lang="en-US" sz="1200" b="1" spc="-25" dirty="0">
                          <a:effectLst/>
                          <a:latin typeface="Lato Light"/>
                        </a:rPr>
                        <a:t> </a:t>
                      </a:r>
                      <a:r>
                        <a:rPr lang="en-US" sz="1200" b="1" dirty="0">
                          <a:effectLst/>
                          <a:latin typeface="Lato Light"/>
                        </a:rPr>
                        <a:t>confidence</a:t>
                      </a:r>
                      <a:r>
                        <a:rPr lang="en-US" sz="1200" b="1" spc="-20" dirty="0">
                          <a:effectLst/>
                          <a:latin typeface="Lato Light"/>
                        </a:rPr>
                        <a:t> </a:t>
                      </a:r>
                      <a:r>
                        <a:rPr lang="en-US" sz="1200" b="1" dirty="0">
                          <a:effectLst/>
                          <a:latin typeface="Lato Light"/>
                        </a:rPr>
                        <a:t>and</a:t>
                      </a:r>
                      <a:r>
                        <a:rPr lang="en-US" sz="1200" b="1" spc="-300" dirty="0">
                          <a:effectLst/>
                          <a:latin typeface="Lato Light"/>
                        </a:rPr>
                        <a:t> </a:t>
                      </a:r>
                      <a:r>
                        <a:rPr lang="en-US" sz="1200" b="1" dirty="0">
                          <a:effectLst/>
                          <a:latin typeface="Lato Light"/>
                        </a:rPr>
                        <a:t>have expectations of</a:t>
                      </a:r>
                      <a:r>
                        <a:rPr lang="en-US" sz="1200" b="1" spc="5" dirty="0">
                          <a:effectLst/>
                          <a:latin typeface="Lato Light"/>
                        </a:rPr>
                        <a:t> </a:t>
                      </a:r>
                      <a:r>
                        <a:rPr lang="en-US" sz="1200" b="1" dirty="0">
                          <a:effectLst/>
                          <a:latin typeface="Lato Light"/>
                        </a:rPr>
                        <a:t>themselves and for their</a:t>
                      </a:r>
                      <a:r>
                        <a:rPr lang="en-US" sz="1200" b="1" spc="5" dirty="0">
                          <a:effectLst/>
                          <a:latin typeface="Lato Light"/>
                        </a:rPr>
                        <a:t> </a:t>
                      </a:r>
                      <a:r>
                        <a:rPr lang="en-US" sz="1200" b="1" dirty="0">
                          <a:effectLst/>
                          <a:latin typeface="Lato Light"/>
                        </a:rPr>
                        <a:t>futures.</a:t>
                      </a:r>
                      <a:endParaRPr lang="en-GB" sz="1200" b="1" dirty="0">
                        <a:effectLst/>
                        <a:latin typeface="Lato Light"/>
                        <a:ea typeface="Tahoma"/>
                        <a:cs typeface="Times New Roman"/>
                      </a:endParaRPr>
                    </a:p>
                  </a:txBody>
                  <a:tcPr marL="0" marR="0" marT="0" marB="0"/>
                </a:tc>
                <a:tc>
                  <a:txBody>
                    <a:bodyPr/>
                    <a:lstStyle/>
                    <a:p>
                      <a:pPr marL="68580" marR="318770">
                        <a:spcAft>
                          <a:spcPts val="0"/>
                        </a:spcAft>
                      </a:pPr>
                      <a:endParaRPr lang="en-US" sz="1200" b="1" dirty="0">
                        <a:effectLst/>
                        <a:latin typeface="Lato Light"/>
                      </a:endParaRPr>
                    </a:p>
                    <a:p>
                      <a:pPr marL="68580" marR="318770">
                        <a:spcAft>
                          <a:spcPts val="0"/>
                        </a:spcAft>
                      </a:pPr>
                      <a:r>
                        <a:rPr lang="en-US" sz="1200" b="1" dirty="0">
                          <a:effectLst/>
                          <a:latin typeface="Lato Light"/>
                        </a:rPr>
                        <a:t>Learning outcomes:</a:t>
                      </a:r>
                      <a:r>
                        <a:rPr lang="en-US" sz="1200" b="1" spc="5" dirty="0">
                          <a:effectLst/>
                          <a:latin typeface="Lato Light"/>
                        </a:rPr>
                        <a:t> </a:t>
                      </a:r>
                      <a:r>
                        <a:rPr lang="en-US" sz="1200" b="1" dirty="0">
                          <a:effectLst/>
                          <a:latin typeface="Lato Light"/>
                        </a:rPr>
                        <a:t>Students</a:t>
                      </a:r>
                      <a:r>
                        <a:rPr lang="en-US" sz="1200" b="1" spc="-15" dirty="0">
                          <a:effectLst/>
                          <a:latin typeface="Lato Light"/>
                        </a:rPr>
                        <a:t> </a:t>
                      </a:r>
                      <a:r>
                        <a:rPr lang="en-US" sz="1200" b="1" dirty="0">
                          <a:effectLst/>
                          <a:latin typeface="Lato Light"/>
                        </a:rPr>
                        <a:t>can</a:t>
                      </a:r>
                      <a:r>
                        <a:rPr lang="en-US" sz="1200" b="1" spc="-20" dirty="0">
                          <a:effectLst/>
                          <a:latin typeface="Lato Light"/>
                        </a:rPr>
                        <a:t> </a:t>
                      </a:r>
                      <a:r>
                        <a:rPr lang="en-US" sz="1200" b="1" dirty="0">
                          <a:effectLst/>
                          <a:latin typeface="Lato Light"/>
                        </a:rPr>
                        <a:t>list</a:t>
                      </a:r>
                      <a:r>
                        <a:rPr lang="en-US" sz="1200" b="1" spc="-15" dirty="0">
                          <a:effectLst/>
                          <a:latin typeface="Lato Light"/>
                        </a:rPr>
                        <a:t> </a:t>
                      </a:r>
                      <a:r>
                        <a:rPr lang="en-US" sz="1200" b="1" dirty="0">
                          <a:effectLst/>
                          <a:latin typeface="Lato Light"/>
                        </a:rPr>
                        <a:t>a</a:t>
                      </a:r>
                      <a:r>
                        <a:rPr lang="en-US" sz="1200" b="1" spc="-15" dirty="0">
                          <a:effectLst/>
                          <a:latin typeface="Lato Light"/>
                        </a:rPr>
                        <a:t> </a:t>
                      </a:r>
                      <a:r>
                        <a:rPr lang="en-US" sz="1200" b="1" dirty="0">
                          <a:effectLst/>
                          <a:latin typeface="Lato Light"/>
                        </a:rPr>
                        <a:t>wider</a:t>
                      </a:r>
                      <a:r>
                        <a:rPr lang="en-US" sz="1200" b="1" spc="-295" dirty="0">
                          <a:effectLst/>
                          <a:latin typeface="Lato Light"/>
                        </a:rPr>
                        <a:t> </a:t>
                      </a:r>
                      <a:r>
                        <a:rPr lang="en-US" sz="1200" b="1" dirty="0">
                          <a:effectLst/>
                          <a:latin typeface="Lato Light"/>
                        </a:rPr>
                        <a:t>range of careers and</a:t>
                      </a:r>
                      <a:r>
                        <a:rPr lang="en-US" sz="1200" b="1" spc="5" dirty="0">
                          <a:effectLst/>
                          <a:latin typeface="Lato Light"/>
                        </a:rPr>
                        <a:t> </a:t>
                      </a:r>
                      <a:r>
                        <a:rPr lang="en-US" sz="1200" b="1" dirty="0">
                          <a:effectLst/>
                          <a:latin typeface="Lato Light"/>
                        </a:rPr>
                        <a:t>pathway.</a:t>
                      </a:r>
                      <a:endParaRPr lang="en-GB" sz="1200" b="1" dirty="0">
                        <a:effectLst/>
                        <a:latin typeface="Lato Light"/>
                      </a:endParaRPr>
                    </a:p>
                    <a:p>
                      <a:pPr marL="67945">
                        <a:spcBef>
                          <a:spcPts val="55"/>
                        </a:spcBef>
                        <a:spcAft>
                          <a:spcPts val="0"/>
                        </a:spcAft>
                      </a:pPr>
                      <a:endParaRPr lang="en-GB" sz="1200" b="1" dirty="0">
                        <a:effectLst/>
                        <a:latin typeface="Lato Light"/>
                      </a:endParaRPr>
                    </a:p>
                    <a:p>
                      <a:pPr marL="68580" marR="126365">
                        <a:spcAft>
                          <a:spcPts val="0"/>
                        </a:spcAft>
                      </a:pPr>
                      <a:r>
                        <a:rPr lang="en-US" sz="1200" b="1" dirty="0">
                          <a:effectLst/>
                          <a:latin typeface="Lato Light"/>
                        </a:rPr>
                        <a:t>Students can identify</a:t>
                      </a:r>
                      <a:r>
                        <a:rPr lang="en-US" sz="1200" b="1" spc="5" dirty="0">
                          <a:effectLst/>
                          <a:latin typeface="Lato Light"/>
                        </a:rPr>
                        <a:t> </a:t>
                      </a:r>
                      <a:r>
                        <a:rPr lang="en-US" sz="1200" b="1" dirty="0">
                          <a:effectLst/>
                          <a:latin typeface="Lato Light"/>
                        </a:rPr>
                        <a:t>personal traits, strengths</a:t>
                      </a:r>
                      <a:r>
                        <a:rPr lang="en-US" sz="1200" b="1" spc="5" dirty="0">
                          <a:effectLst/>
                          <a:latin typeface="Lato Light"/>
                        </a:rPr>
                        <a:t> </a:t>
                      </a:r>
                      <a:r>
                        <a:rPr lang="en-US" sz="1200" b="1" dirty="0">
                          <a:effectLst/>
                          <a:latin typeface="Lato Light"/>
                        </a:rPr>
                        <a:t>and</a:t>
                      </a:r>
                      <a:r>
                        <a:rPr lang="en-US" sz="1200" b="1" spc="-15" dirty="0">
                          <a:effectLst/>
                          <a:latin typeface="Lato Light"/>
                        </a:rPr>
                        <a:t> </a:t>
                      </a:r>
                      <a:r>
                        <a:rPr lang="en-US" sz="1200" b="1" dirty="0">
                          <a:effectLst/>
                          <a:latin typeface="Lato Light"/>
                        </a:rPr>
                        <a:t>skills</a:t>
                      </a:r>
                      <a:r>
                        <a:rPr lang="en-US" sz="1200" b="1" spc="-15" dirty="0">
                          <a:effectLst/>
                          <a:latin typeface="Lato Light"/>
                        </a:rPr>
                        <a:t> </a:t>
                      </a:r>
                      <a:r>
                        <a:rPr lang="en-US" sz="1200" b="1" dirty="0">
                          <a:effectLst/>
                          <a:latin typeface="Lato Light"/>
                        </a:rPr>
                        <a:t>and</a:t>
                      </a:r>
                      <a:r>
                        <a:rPr lang="en-US" sz="1200" b="1" spc="-15" dirty="0">
                          <a:effectLst/>
                          <a:latin typeface="Lato Light"/>
                        </a:rPr>
                        <a:t> </a:t>
                      </a:r>
                      <a:r>
                        <a:rPr lang="en-US" sz="1200" b="1" dirty="0">
                          <a:effectLst/>
                          <a:latin typeface="Lato Light"/>
                        </a:rPr>
                        <a:t>can</a:t>
                      </a:r>
                      <a:r>
                        <a:rPr lang="en-US" sz="1200" b="1" spc="-15" dirty="0">
                          <a:effectLst/>
                          <a:latin typeface="Lato Light"/>
                        </a:rPr>
                        <a:t> </a:t>
                      </a:r>
                      <a:r>
                        <a:rPr lang="en-US" sz="1200" b="1" dirty="0">
                          <a:effectLst/>
                          <a:latin typeface="Lato Light"/>
                        </a:rPr>
                        <a:t>link</a:t>
                      </a:r>
                      <a:r>
                        <a:rPr lang="en-US" sz="1200" b="1" spc="-15" dirty="0">
                          <a:effectLst/>
                          <a:latin typeface="Lato Light"/>
                        </a:rPr>
                        <a:t> </a:t>
                      </a:r>
                      <a:r>
                        <a:rPr lang="en-US" sz="1200" b="1" dirty="0">
                          <a:effectLst/>
                          <a:latin typeface="Lato Light"/>
                        </a:rPr>
                        <a:t>these</a:t>
                      </a:r>
                      <a:r>
                        <a:rPr lang="en-US" sz="1200" b="1" spc="-295" dirty="0">
                          <a:effectLst/>
                          <a:latin typeface="Lato Light"/>
                        </a:rPr>
                        <a:t> </a:t>
                      </a:r>
                      <a:r>
                        <a:rPr lang="en-US" sz="1200" b="1" dirty="0">
                          <a:effectLst/>
                          <a:latin typeface="Lato Light"/>
                        </a:rPr>
                        <a:t>to</a:t>
                      </a:r>
                      <a:r>
                        <a:rPr lang="en-US" sz="1200" b="1" spc="-10" dirty="0">
                          <a:effectLst/>
                          <a:latin typeface="Lato Light"/>
                        </a:rPr>
                        <a:t> </a:t>
                      </a:r>
                      <a:r>
                        <a:rPr lang="en-US" sz="1200" b="1" dirty="0">
                          <a:effectLst/>
                          <a:latin typeface="Lato Light"/>
                        </a:rPr>
                        <a:t>careers.</a:t>
                      </a:r>
                      <a:endParaRPr lang="en-GB" sz="1200" b="1" dirty="0">
                        <a:effectLst/>
                        <a:latin typeface="Lato Light"/>
                      </a:endParaRPr>
                    </a:p>
                    <a:p>
                      <a:pPr marL="67945">
                        <a:spcBef>
                          <a:spcPts val="5"/>
                        </a:spcBef>
                        <a:spcAft>
                          <a:spcPts val="0"/>
                        </a:spcAft>
                      </a:pPr>
                      <a:endParaRPr lang="en-GB" sz="1200" b="1" dirty="0">
                        <a:effectLst/>
                        <a:latin typeface="Lato Light"/>
                      </a:endParaRPr>
                    </a:p>
                    <a:p>
                      <a:pPr marL="68580" marR="59055">
                        <a:spcAft>
                          <a:spcPts val="0"/>
                        </a:spcAft>
                      </a:pPr>
                      <a:r>
                        <a:rPr lang="en-US" sz="1200" b="1" dirty="0">
                          <a:effectLst/>
                          <a:latin typeface="Lato Light"/>
                        </a:rPr>
                        <a:t>Student can identify a range</a:t>
                      </a:r>
                      <a:r>
                        <a:rPr lang="en-US" sz="1200" b="1" spc="5" dirty="0">
                          <a:effectLst/>
                          <a:latin typeface="Lato Light"/>
                        </a:rPr>
                        <a:t> </a:t>
                      </a:r>
                      <a:r>
                        <a:rPr lang="en-US" sz="1200" b="1" dirty="0">
                          <a:effectLst/>
                          <a:latin typeface="Lato Light"/>
                        </a:rPr>
                        <a:t>of</a:t>
                      </a:r>
                      <a:r>
                        <a:rPr lang="en-US" sz="1200" b="1" spc="-20" dirty="0">
                          <a:effectLst/>
                          <a:latin typeface="Lato Light"/>
                        </a:rPr>
                        <a:t> </a:t>
                      </a:r>
                      <a:r>
                        <a:rPr lang="en-US" sz="1200" b="1" dirty="0">
                          <a:effectLst/>
                          <a:latin typeface="Lato Light"/>
                        </a:rPr>
                        <a:t>ambitions</a:t>
                      </a:r>
                      <a:r>
                        <a:rPr lang="en-US" sz="1200" b="1" spc="-15" dirty="0">
                          <a:effectLst/>
                          <a:latin typeface="Lato Light"/>
                        </a:rPr>
                        <a:t> </a:t>
                      </a:r>
                      <a:r>
                        <a:rPr lang="en-US" sz="1200" b="1" dirty="0">
                          <a:effectLst/>
                          <a:latin typeface="Lato Light"/>
                        </a:rPr>
                        <a:t>which</a:t>
                      </a:r>
                      <a:r>
                        <a:rPr lang="en-US" sz="1200" b="1" spc="-15" dirty="0">
                          <a:effectLst/>
                          <a:latin typeface="Lato Light"/>
                        </a:rPr>
                        <a:t> </a:t>
                      </a:r>
                      <a:r>
                        <a:rPr lang="en-US" sz="1200" b="1" dirty="0">
                          <a:effectLst/>
                          <a:latin typeface="Lato Light"/>
                        </a:rPr>
                        <a:t>align</a:t>
                      </a:r>
                      <a:r>
                        <a:rPr lang="en-US" sz="1200" b="1" spc="-5" dirty="0">
                          <a:effectLst/>
                          <a:latin typeface="Lato Light"/>
                        </a:rPr>
                        <a:t> </a:t>
                      </a:r>
                      <a:r>
                        <a:rPr lang="en-US" sz="1200" b="1" dirty="0">
                          <a:effectLst/>
                          <a:latin typeface="Lato Light"/>
                        </a:rPr>
                        <a:t>with</a:t>
                      </a:r>
                      <a:r>
                        <a:rPr lang="en-US" sz="1200" b="1" spc="-300" dirty="0">
                          <a:effectLst/>
                          <a:latin typeface="Lato Light"/>
                        </a:rPr>
                        <a:t> </a:t>
                      </a:r>
                      <a:r>
                        <a:rPr lang="en-US" sz="1200" b="1" dirty="0">
                          <a:effectLst/>
                          <a:latin typeface="Lato Light"/>
                        </a:rPr>
                        <a:t>their interests and</a:t>
                      </a:r>
                      <a:r>
                        <a:rPr lang="en-US" sz="1200" b="1" spc="5" dirty="0">
                          <a:effectLst/>
                          <a:latin typeface="Lato Light"/>
                        </a:rPr>
                        <a:t> </a:t>
                      </a:r>
                      <a:r>
                        <a:rPr lang="en-US" sz="1200" b="1" dirty="0">
                          <a:effectLst/>
                          <a:latin typeface="Lato Light"/>
                        </a:rPr>
                        <a:t>preferences.</a:t>
                      </a:r>
                      <a:endParaRPr lang="en-GB" sz="1200" b="1" dirty="0">
                        <a:effectLst/>
                        <a:latin typeface="Lato Light"/>
                      </a:endParaRPr>
                    </a:p>
                    <a:p>
                      <a:pPr marL="67945">
                        <a:spcAft>
                          <a:spcPts val="0"/>
                        </a:spcAft>
                      </a:pPr>
                      <a:endParaRPr lang="en-GB" sz="1200" b="1" dirty="0">
                        <a:effectLst/>
                        <a:latin typeface="Lato Light"/>
                      </a:endParaRPr>
                    </a:p>
                    <a:p>
                      <a:pPr marL="68580" marR="82550">
                        <a:spcAft>
                          <a:spcPts val="0"/>
                        </a:spcAft>
                      </a:pPr>
                      <a:r>
                        <a:rPr lang="en-US" sz="1200" b="1" dirty="0">
                          <a:effectLst/>
                          <a:latin typeface="Lato Light"/>
                        </a:rPr>
                        <a:t>Students can explain what is</a:t>
                      </a:r>
                      <a:r>
                        <a:rPr lang="en-US" sz="1200" b="1" spc="-300" dirty="0">
                          <a:effectLst/>
                          <a:latin typeface="Lato Light"/>
                        </a:rPr>
                        <a:t> </a:t>
                      </a:r>
                      <a:r>
                        <a:rPr lang="en-US" sz="1200" b="1" dirty="0">
                          <a:effectLst/>
                          <a:latin typeface="Lato Light"/>
                        </a:rPr>
                        <a:t>meant</a:t>
                      </a:r>
                      <a:r>
                        <a:rPr lang="en-US" sz="1200" b="1" spc="-10" dirty="0">
                          <a:effectLst/>
                          <a:latin typeface="Lato Light"/>
                        </a:rPr>
                        <a:t> </a:t>
                      </a:r>
                      <a:r>
                        <a:rPr lang="en-US" sz="1200" b="1" dirty="0">
                          <a:effectLst/>
                          <a:latin typeface="Lato Light"/>
                        </a:rPr>
                        <a:t>by</a:t>
                      </a:r>
                      <a:r>
                        <a:rPr lang="en-US" sz="1200" b="1" spc="-15" dirty="0">
                          <a:effectLst/>
                          <a:latin typeface="Lato Light"/>
                        </a:rPr>
                        <a:t> </a:t>
                      </a:r>
                      <a:r>
                        <a:rPr lang="en-US" sz="1200" b="1" dirty="0">
                          <a:effectLst/>
                          <a:latin typeface="Lato Light"/>
                        </a:rPr>
                        <a:t>LMI,</a:t>
                      </a:r>
                      <a:r>
                        <a:rPr lang="en-US" sz="1200" b="1" spc="-10" dirty="0">
                          <a:effectLst/>
                          <a:latin typeface="Lato Light"/>
                        </a:rPr>
                        <a:t> </a:t>
                      </a:r>
                      <a:r>
                        <a:rPr lang="en-US" sz="1200" b="1" dirty="0">
                          <a:effectLst/>
                          <a:latin typeface="Lato Light"/>
                        </a:rPr>
                        <a:t>how</a:t>
                      </a:r>
                      <a:r>
                        <a:rPr lang="en-US" sz="1200" b="1" spc="-10" dirty="0">
                          <a:effectLst/>
                          <a:latin typeface="Lato Light"/>
                        </a:rPr>
                        <a:t> </a:t>
                      </a:r>
                      <a:r>
                        <a:rPr lang="en-US" sz="1200" b="1" dirty="0">
                          <a:effectLst/>
                          <a:latin typeface="Lato Light"/>
                        </a:rPr>
                        <a:t>it</a:t>
                      </a:r>
                      <a:r>
                        <a:rPr lang="en-US" sz="1200" b="1" spc="5" dirty="0">
                          <a:effectLst/>
                          <a:latin typeface="Lato Light"/>
                        </a:rPr>
                        <a:t> </a:t>
                      </a:r>
                      <a:r>
                        <a:rPr lang="en-US" sz="1200" b="1" dirty="0">
                          <a:effectLst/>
                          <a:latin typeface="Lato Light"/>
                        </a:rPr>
                        <a:t>can</a:t>
                      </a:r>
                      <a:r>
                        <a:rPr lang="en-US" sz="1200" b="1" spc="-15" dirty="0">
                          <a:effectLst/>
                          <a:latin typeface="Lato Light"/>
                        </a:rPr>
                        <a:t> </a:t>
                      </a:r>
                      <a:r>
                        <a:rPr lang="en-US" sz="1200" b="1" dirty="0">
                          <a:effectLst/>
                          <a:latin typeface="Lato Light"/>
                        </a:rPr>
                        <a:t>be</a:t>
                      </a:r>
                      <a:r>
                        <a:rPr lang="en-US" sz="1200" b="1" spc="-295" dirty="0">
                          <a:effectLst/>
                          <a:latin typeface="Lato Light"/>
                        </a:rPr>
                        <a:t> </a:t>
                      </a:r>
                      <a:r>
                        <a:rPr lang="en-US" sz="1200" b="1" dirty="0">
                          <a:effectLst/>
                          <a:latin typeface="Lato Light"/>
                        </a:rPr>
                        <a:t>useful and are able to</a:t>
                      </a:r>
                      <a:r>
                        <a:rPr lang="en-US" sz="1200" b="1" spc="5" dirty="0">
                          <a:effectLst/>
                          <a:latin typeface="Lato Light"/>
                        </a:rPr>
                        <a:t> </a:t>
                      </a:r>
                      <a:r>
                        <a:rPr lang="en-US" sz="1200" b="1" dirty="0">
                          <a:effectLst/>
                          <a:latin typeface="Lato Light"/>
                        </a:rPr>
                        <a:t>interpret</a:t>
                      </a:r>
                      <a:r>
                        <a:rPr lang="en-US" sz="1200" b="1" spc="-5" dirty="0">
                          <a:effectLst/>
                          <a:latin typeface="Lato Light"/>
                        </a:rPr>
                        <a:t> </a:t>
                      </a:r>
                      <a:r>
                        <a:rPr lang="en-US" sz="1200" b="1" dirty="0">
                          <a:effectLst/>
                          <a:latin typeface="Lato Light"/>
                        </a:rPr>
                        <a:t>basic</a:t>
                      </a:r>
                      <a:r>
                        <a:rPr lang="en-US" sz="1200" b="1" spc="-10" dirty="0">
                          <a:effectLst/>
                          <a:latin typeface="Lato Light"/>
                        </a:rPr>
                        <a:t> </a:t>
                      </a:r>
                      <a:r>
                        <a:rPr lang="en-US" sz="1200" b="1" dirty="0">
                          <a:effectLst/>
                          <a:latin typeface="Lato Light"/>
                        </a:rPr>
                        <a:t>LMI.</a:t>
                      </a:r>
                    </a:p>
                    <a:p>
                      <a:pPr marL="68580" marR="82550">
                        <a:spcAft>
                          <a:spcPts val="0"/>
                        </a:spcAft>
                      </a:pPr>
                      <a:endParaRPr lang="en-GB" sz="1200" b="1" dirty="0">
                        <a:effectLst/>
                        <a:latin typeface="Lato Light"/>
                        <a:ea typeface="Tahoma"/>
                        <a:cs typeface="Times New Roman"/>
                      </a:endParaRPr>
                    </a:p>
                  </a:txBody>
                  <a:tcPr marL="0" marR="0" marT="0" marB="0"/>
                </a:tc>
                <a:tc>
                  <a:txBody>
                    <a:bodyPr/>
                    <a:lstStyle/>
                    <a:p>
                      <a:pPr marL="68580">
                        <a:lnSpc>
                          <a:spcPts val="1205"/>
                        </a:lnSpc>
                        <a:spcAft>
                          <a:spcPts val="0"/>
                        </a:spcAft>
                      </a:pPr>
                      <a:endParaRPr lang="en-US" sz="1200" b="1" dirty="0">
                        <a:effectLst/>
                        <a:latin typeface="Lato Light"/>
                      </a:endParaRPr>
                    </a:p>
                    <a:p>
                      <a:pPr marL="68580">
                        <a:lnSpc>
                          <a:spcPts val="1205"/>
                        </a:lnSpc>
                        <a:spcAft>
                          <a:spcPts val="0"/>
                        </a:spcAft>
                      </a:pPr>
                      <a:r>
                        <a:rPr lang="en-US" sz="1200" b="1" dirty="0">
                          <a:effectLst/>
                          <a:latin typeface="Lato Light"/>
                        </a:rPr>
                        <a:t>Term1:</a:t>
                      </a:r>
                      <a:endParaRPr lang="en-GB" sz="1200" b="1" dirty="0">
                        <a:effectLst/>
                        <a:latin typeface="Lato Light"/>
                      </a:endParaRPr>
                    </a:p>
                    <a:p>
                      <a:pPr marL="68580" marR="283210">
                        <a:lnSpc>
                          <a:spcPct val="200000"/>
                        </a:lnSpc>
                        <a:spcBef>
                          <a:spcPts val="5"/>
                        </a:spcBef>
                        <a:spcAft>
                          <a:spcPts val="0"/>
                        </a:spcAft>
                      </a:pPr>
                      <a:r>
                        <a:rPr lang="en-US" sz="1200" b="1" dirty="0">
                          <a:effectLst/>
                          <a:latin typeface="Lato Light"/>
                        </a:rPr>
                        <a:t>PSHE</a:t>
                      </a:r>
                      <a:r>
                        <a:rPr lang="en-US" sz="1200" b="1" spc="-20" dirty="0">
                          <a:effectLst/>
                          <a:latin typeface="Lato Light"/>
                        </a:rPr>
                        <a:t> </a:t>
                      </a:r>
                      <a:r>
                        <a:rPr lang="en-US" sz="1200" b="1" dirty="0">
                          <a:effectLst/>
                          <a:latin typeface="Lato Light"/>
                        </a:rPr>
                        <a:t>Career</a:t>
                      </a:r>
                      <a:r>
                        <a:rPr lang="en-US" sz="1200" b="1" spc="-25" dirty="0">
                          <a:effectLst/>
                          <a:latin typeface="Lato Light"/>
                        </a:rPr>
                        <a:t> </a:t>
                      </a:r>
                      <a:r>
                        <a:rPr lang="en-US" sz="1200" b="1" dirty="0">
                          <a:effectLst/>
                          <a:latin typeface="Lato Light"/>
                        </a:rPr>
                        <a:t>related</a:t>
                      </a:r>
                      <a:r>
                        <a:rPr lang="en-US" sz="1200" b="1" spc="-25" dirty="0">
                          <a:effectLst/>
                          <a:latin typeface="Lato Light"/>
                        </a:rPr>
                        <a:t> </a:t>
                      </a:r>
                      <a:r>
                        <a:rPr lang="en-US" sz="1200" b="1" dirty="0">
                          <a:effectLst/>
                          <a:latin typeface="Lato Light"/>
                        </a:rPr>
                        <a:t>activities</a:t>
                      </a:r>
                      <a:r>
                        <a:rPr lang="en-US" sz="1200" b="1" spc="-300" dirty="0">
                          <a:effectLst/>
                          <a:latin typeface="Lato Light"/>
                        </a:rPr>
                        <a:t> </a:t>
                      </a:r>
                      <a:r>
                        <a:rPr lang="en-US" sz="1200" b="1" dirty="0">
                          <a:effectLst/>
                          <a:latin typeface="Lato Light"/>
                        </a:rPr>
                        <a:t>Career</a:t>
                      </a:r>
                      <a:r>
                        <a:rPr lang="en-US" sz="1200" b="1" spc="-10" dirty="0">
                          <a:effectLst/>
                          <a:latin typeface="Lato Light"/>
                        </a:rPr>
                        <a:t> </a:t>
                      </a:r>
                      <a:r>
                        <a:rPr lang="en-US" sz="1200" b="1" dirty="0">
                          <a:effectLst/>
                          <a:latin typeface="Lato Light"/>
                        </a:rPr>
                        <a:t>Drop</a:t>
                      </a:r>
                      <a:r>
                        <a:rPr lang="en-US" sz="1200" b="1" spc="-10" dirty="0">
                          <a:effectLst/>
                          <a:latin typeface="Lato Light"/>
                        </a:rPr>
                        <a:t> </a:t>
                      </a:r>
                      <a:r>
                        <a:rPr lang="en-US" sz="1200" b="1" dirty="0">
                          <a:effectLst/>
                          <a:latin typeface="Lato Light"/>
                        </a:rPr>
                        <a:t>in</a:t>
                      </a:r>
                      <a:r>
                        <a:rPr lang="en-US" sz="1200" b="1" spc="-10" dirty="0">
                          <a:effectLst/>
                          <a:latin typeface="Lato Light"/>
                        </a:rPr>
                        <a:t> </a:t>
                      </a:r>
                      <a:r>
                        <a:rPr lang="en-US" sz="1200" b="1" dirty="0">
                          <a:effectLst/>
                          <a:latin typeface="Lato Light"/>
                        </a:rPr>
                        <a:t>sessions</a:t>
                      </a:r>
                      <a:endParaRPr lang="en-GB" sz="1200" b="1" dirty="0">
                        <a:effectLst/>
                        <a:latin typeface="Lato Light"/>
                        <a:ea typeface="Tahoma"/>
                        <a:cs typeface="Times New Roman"/>
                      </a:endParaRPr>
                    </a:p>
                  </a:txBody>
                  <a:tcPr marL="0" marR="0" marT="0" marB="0"/>
                </a:tc>
                <a:tc>
                  <a:txBody>
                    <a:bodyPr/>
                    <a:lstStyle/>
                    <a:p>
                      <a:pPr marL="68580">
                        <a:lnSpc>
                          <a:spcPts val="1205"/>
                        </a:lnSpc>
                        <a:spcAft>
                          <a:spcPts val="0"/>
                        </a:spcAft>
                      </a:pPr>
                      <a:endParaRPr lang="en-US" sz="1200" b="1" dirty="0">
                        <a:effectLst/>
                        <a:latin typeface="Lato Light"/>
                      </a:endParaRPr>
                    </a:p>
                    <a:p>
                      <a:pPr marL="68580">
                        <a:lnSpc>
                          <a:spcPts val="1205"/>
                        </a:lnSpc>
                        <a:spcAft>
                          <a:spcPts val="0"/>
                        </a:spcAft>
                      </a:pPr>
                      <a:r>
                        <a:rPr lang="en-US" sz="1200" b="1" dirty="0">
                          <a:effectLst/>
                          <a:latin typeface="Lato Light"/>
                        </a:rPr>
                        <a:t>Term2:</a:t>
                      </a:r>
                      <a:endParaRPr lang="en-GB" sz="1200" b="1" dirty="0">
                        <a:effectLst/>
                        <a:latin typeface="Lato Light"/>
                      </a:endParaRPr>
                    </a:p>
                    <a:p>
                      <a:pPr marL="68580">
                        <a:spcBef>
                          <a:spcPts val="5"/>
                        </a:spcBef>
                        <a:spcAft>
                          <a:spcPts val="0"/>
                        </a:spcAft>
                      </a:pPr>
                      <a:r>
                        <a:rPr lang="en-US" sz="1200" b="1" dirty="0">
                          <a:effectLst/>
                          <a:latin typeface="Lato Light"/>
                        </a:rPr>
                        <a:t>PSHE</a:t>
                      </a:r>
                      <a:r>
                        <a:rPr lang="en-US" sz="1200" b="1" spc="-20" dirty="0">
                          <a:effectLst/>
                          <a:latin typeface="Lato Light"/>
                        </a:rPr>
                        <a:t> </a:t>
                      </a:r>
                      <a:r>
                        <a:rPr lang="en-US" sz="1200" b="1" dirty="0">
                          <a:effectLst/>
                          <a:latin typeface="Lato Light"/>
                        </a:rPr>
                        <a:t>Career</a:t>
                      </a:r>
                      <a:r>
                        <a:rPr lang="en-US" sz="1200" b="1" spc="-20" dirty="0">
                          <a:effectLst/>
                          <a:latin typeface="Lato Light"/>
                        </a:rPr>
                        <a:t> </a:t>
                      </a:r>
                      <a:r>
                        <a:rPr lang="en-US" sz="1200" b="1" dirty="0">
                          <a:effectLst/>
                          <a:latin typeface="Lato Light"/>
                        </a:rPr>
                        <a:t>related</a:t>
                      </a:r>
                      <a:r>
                        <a:rPr lang="en-US" sz="1200" b="1" spc="-20" dirty="0">
                          <a:effectLst/>
                          <a:latin typeface="Lato Light"/>
                        </a:rPr>
                        <a:t> </a:t>
                      </a:r>
                      <a:r>
                        <a:rPr lang="en-US" sz="1200" b="1" dirty="0">
                          <a:effectLst/>
                          <a:latin typeface="Lato Light"/>
                        </a:rPr>
                        <a:t>activities</a:t>
                      </a:r>
                      <a:endParaRPr lang="en-GB" sz="1200" b="1" dirty="0">
                        <a:effectLst/>
                        <a:latin typeface="Lato Light"/>
                      </a:endParaRPr>
                    </a:p>
                    <a:p>
                      <a:pPr marL="67945">
                        <a:spcBef>
                          <a:spcPts val="55"/>
                        </a:spcBef>
                        <a:spcAft>
                          <a:spcPts val="0"/>
                        </a:spcAft>
                      </a:pPr>
                      <a:endParaRPr lang="en-GB" sz="1200" b="1" dirty="0">
                        <a:effectLst/>
                        <a:latin typeface="Lato Light"/>
                      </a:endParaRPr>
                    </a:p>
                    <a:p>
                      <a:pPr marL="68580" marR="663575">
                        <a:spcAft>
                          <a:spcPts val="0"/>
                        </a:spcAft>
                      </a:pPr>
                      <a:r>
                        <a:rPr lang="en-US" sz="1200" b="1" dirty="0">
                          <a:effectLst/>
                          <a:latin typeface="Lato Light"/>
                        </a:rPr>
                        <a:t>Career</a:t>
                      </a:r>
                      <a:r>
                        <a:rPr lang="en-US" sz="1200" b="1" spc="-25" dirty="0">
                          <a:effectLst/>
                          <a:latin typeface="Lato Light"/>
                        </a:rPr>
                        <a:t> </a:t>
                      </a:r>
                      <a:r>
                        <a:rPr lang="en-US" sz="1200" b="1" dirty="0">
                          <a:effectLst/>
                          <a:latin typeface="Lato Light"/>
                        </a:rPr>
                        <a:t>Drop</a:t>
                      </a:r>
                      <a:r>
                        <a:rPr lang="en-US" sz="1200" b="1" spc="-25" dirty="0">
                          <a:effectLst/>
                          <a:latin typeface="Lato Light"/>
                        </a:rPr>
                        <a:t> </a:t>
                      </a:r>
                      <a:r>
                        <a:rPr lang="en-US" sz="1200" b="1" dirty="0">
                          <a:effectLst/>
                          <a:latin typeface="Lato Light"/>
                        </a:rPr>
                        <a:t>in</a:t>
                      </a:r>
                      <a:r>
                        <a:rPr lang="en-US" sz="1200" b="1" spc="-20" dirty="0">
                          <a:effectLst/>
                          <a:latin typeface="Lato Light"/>
                        </a:rPr>
                        <a:t> </a:t>
                      </a:r>
                      <a:r>
                        <a:rPr lang="en-US" sz="1200" b="1" dirty="0">
                          <a:effectLst/>
                          <a:latin typeface="Lato Light"/>
                        </a:rPr>
                        <a:t>sessions</a:t>
                      </a:r>
                      <a:r>
                        <a:rPr lang="en-US" sz="1200" b="1" spc="-300" dirty="0">
                          <a:effectLst/>
                          <a:latin typeface="Lato Light"/>
                        </a:rPr>
                        <a:t> </a:t>
                      </a:r>
                      <a:r>
                        <a:rPr lang="en-US" sz="1200" b="1" dirty="0">
                          <a:effectLst/>
                          <a:latin typeface="Lato Light"/>
                        </a:rPr>
                        <a:t>Enterprise</a:t>
                      </a:r>
                      <a:r>
                        <a:rPr lang="en-US" sz="1200" b="1" spc="-5" dirty="0">
                          <a:effectLst/>
                          <a:latin typeface="Lato Light"/>
                        </a:rPr>
                        <a:t> </a:t>
                      </a:r>
                      <a:r>
                        <a:rPr lang="en-US" sz="1200" b="1" dirty="0">
                          <a:effectLst/>
                          <a:latin typeface="Lato Light"/>
                        </a:rPr>
                        <a:t>Day</a:t>
                      </a:r>
                      <a:endParaRPr lang="en-GB" sz="1200" b="1" dirty="0">
                        <a:effectLst/>
                        <a:latin typeface="Lato Light"/>
                      </a:endParaRPr>
                    </a:p>
                    <a:p>
                      <a:pPr marL="67945">
                        <a:spcBef>
                          <a:spcPts val="5"/>
                        </a:spcBef>
                        <a:spcAft>
                          <a:spcPts val="0"/>
                        </a:spcAft>
                      </a:pPr>
                      <a:endParaRPr lang="en-GB" sz="1200" b="1" dirty="0">
                        <a:effectLst/>
                        <a:latin typeface="Lato Light"/>
                      </a:endParaRPr>
                    </a:p>
                    <a:p>
                      <a:pPr marL="68580" marR="177165">
                        <a:spcAft>
                          <a:spcPts val="0"/>
                        </a:spcAft>
                      </a:pPr>
                      <a:r>
                        <a:rPr lang="en-US" sz="1200" b="1" dirty="0">
                          <a:effectLst/>
                          <a:latin typeface="Lato Light"/>
                        </a:rPr>
                        <a:t>National</a:t>
                      </a:r>
                      <a:r>
                        <a:rPr lang="en-US" sz="1200" b="1" spc="-25" dirty="0">
                          <a:effectLst/>
                          <a:latin typeface="Lato Light"/>
                        </a:rPr>
                        <a:t> </a:t>
                      </a:r>
                      <a:r>
                        <a:rPr lang="en-US" sz="1200" b="1" dirty="0">
                          <a:effectLst/>
                          <a:latin typeface="Lato Light"/>
                        </a:rPr>
                        <a:t>Careers</a:t>
                      </a:r>
                      <a:r>
                        <a:rPr lang="en-US" sz="1200" b="1" spc="-25" dirty="0">
                          <a:effectLst/>
                          <a:latin typeface="Lato Light"/>
                        </a:rPr>
                        <a:t> </a:t>
                      </a:r>
                      <a:r>
                        <a:rPr lang="en-US" sz="1200" b="1" dirty="0">
                          <a:effectLst/>
                          <a:latin typeface="Lato Light"/>
                        </a:rPr>
                        <a:t>Week</a:t>
                      </a:r>
                      <a:r>
                        <a:rPr lang="en-US" sz="1200" b="1" spc="-25" dirty="0">
                          <a:effectLst/>
                          <a:latin typeface="Lato Light"/>
                        </a:rPr>
                        <a:t> </a:t>
                      </a:r>
                      <a:r>
                        <a:rPr lang="en-US" sz="1200" b="1" dirty="0">
                          <a:effectLst/>
                          <a:latin typeface="Lato Light"/>
                        </a:rPr>
                        <a:t>Activities</a:t>
                      </a:r>
                      <a:r>
                        <a:rPr lang="en-US" sz="1200" b="1" spc="-300" dirty="0">
                          <a:effectLst/>
                          <a:latin typeface="Lato Light"/>
                        </a:rPr>
                        <a:t> </a:t>
                      </a:r>
                      <a:r>
                        <a:rPr lang="en-US" sz="1200" b="1" dirty="0">
                          <a:effectLst/>
                          <a:latin typeface="Lato Light"/>
                        </a:rPr>
                        <a:t>&amp; Subject specific careers</a:t>
                      </a:r>
                      <a:r>
                        <a:rPr lang="en-US" sz="1200" b="1" spc="5" dirty="0">
                          <a:effectLst/>
                          <a:latin typeface="Lato Light"/>
                        </a:rPr>
                        <a:t> </a:t>
                      </a:r>
                      <a:r>
                        <a:rPr lang="en-US" sz="1200" b="1" dirty="0">
                          <a:effectLst/>
                          <a:latin typeface="Lato Light"/>
                        </a:rPr>
                        <a:t>sessions.</a:t>
                      </a:r>
                      <a:endParaRPr lang="en-GB" sz="1200" b="1" dirty="0">
                        <a:effectLst/>
                        <a:latin typeface="Lato Light"/>
                      </a:endParaRPr>
                    </a:p>
                  </a:txBody>
                  <a:tcPr marL="0" marR="0" marT="0" marB="0"/>
                </a:tc>
                <a:tc>
                  <a:txBody>
                    <a:bodyPr/>
                    <a:lstStyle/>
                    <a:p>
                      <a:pPr marL="69215">
                        <a:lnSpc>
                          <a:spcPts val="1205"/>
                        </a:lnSpc>
                        <a:spcAft>
                          <a:spcPts val="0"/>
                        </a:spcAft>
                      </a:pPr>
                      <a:endParaRPr lang="en-US" sz="1200" b="1" dirty="0">
                        <a:effectLst/>
                        <a:latin typeface="Lato Light"/>
                      </a:endParaRPr>
                    </a:p>
                    <a:p>
                      <a:pPr marL="69215">
                        <a:lnSpc>
                          <a:spcPts val="1205"/>
                        </a:lnSpc>
                        <a:spcAft>
                          <a:spcPts val="0"/>
                        </a:spcAft>
                      </a:pPr>
                      <a:r>
                        <a:rPr lang="en-US" sz="1200" b="1" dirty="0">
                          <a:effectLst/>
                          <a:latin typeface="Lato Light"/>
                        </a:rPr>
                        <a:t>Term</a:t>
                      </a:r>
                      <a:r>
                        <a:rPr lang="en-US" sz="1200" b="1" spc="-15" dirty="0">
                          <a:effectLst/>
                          <a:latin typeface="Lato Light"/>
                        </a:rPr>
                        <a:t> </a:t>
                      </a:r>
                      <a:r>
                        <a:rPr lang="en-US" sz="1200" b="1" dirty="0">
                          <a:effectLst/>
                          <a:latin typeface="Lato Light"/>
                        </a:rPr>
                        <a:t>3:</a:t>
                      </a:r>
                      <a:endParaRPr lang="en-GB" sz="1200" b="1" dirty="0">
                        <a:effectLst/>
                        <a:latin typeface="Lato Light"/>
                      </a:endParaRPr>
                    </a:p>
                    <a:p>
                      <a:pPr marL="69215" marR="403225">
                        <a:lnSpc>
                          <a:spcPct val="200000"/>
                        </a:lnSpc>
                        <a:spcBef>
                          <a:spcPts val="5"/>
                        </a:spcBef>
                        <a:spcAft>
                          <a:spcPts val="0"/>
                        </a:spcAft>
                      </a:pPr>
                      <a:r>
                        <a:rPr lang="en-US" sz="1200" b="1" dirty="0">
                          <a:effectLst/>
                          <a:latin typeface="Lato Light"/>
                        </a:rPr>
                        <a:t>PSHE</a:t>
                      </a:r>
                      <a:r>
                        <a:rPr lang="en-US" sz="1200" b="1" spc="-20" dirty="0">
                          <a:effectLst/>
                          <a:latin typeface="Lato Light"/>
                        </a:rPr>
                        <a:t> </a:t>
                      </a:r>
                      <a:r>
                        <a:rPr lang="en-US" sz="1200" b="1" dirty="0">
                          <a:effectLst/>
                          <a:latin typeface="Lato Light"/>
                        </a:rPr>
                        <a:t>Career</a:t>
                      </a:r>
                      <a:r>
                        <a:rPr lang="en-US" sz="1200" b="1" spc="-25" dirty="0">
                          <a:effectLst/>
                          <a:latin typeface="Lato Light"/>
                        </a:rPr>
                        <a:t> </a:t>
                      </a:r>
                      <a:r>
                        <a:rPr lang="en-US" sz="1200" b="1" dirty="0">
                          <a:effectLst/>
                          <a:latin typeface="Lato Light"/>
                        </a:rPr>
                        <a:t>related</a:t>
                      </a:r>
                      <a:r>
                        <a:rPr lang="en-US" sz="1200" b="1" spc="-25" dirty="0">
                          <a:effectLst/>
                          <a:latin typeface="Lato Light"/>
                        </a:rPr>
                        <a:t> </a:t>
                      </a:r>
                      <a:r>
                        <a:rPr lang="en-US" sz="1200" b="1" dirty="0">
                          <a:effectLst/>
                          <a:latin typeface="Lato Light"/>
                        </a:rPr>
                        <a:t>activities</a:t>
                      </a:r>
                      <a:r>
                        <a:rPr lang="en-US" sz="1200" b="1" spc="-300" dirty="0">
                          <a:effectLst/>
                          <a:latin typeface="Lato Light"/>
                        </a:rPr>
                        <a:t> </a:t>
                      </a:r>
                      <a:r>
                        <a:rPr lang="en-US" sz="1200" b="1" dirty="0">
                          <a:effectLst/>
                          <a:latin typeface="Lato Light"/>
                        </a:rPr>
                        <a:t>Career</a:t>
                      </a:r>
                      <a:r>
                        <a:rPr lang="en-US" sz="1200" b="1" spc="-10" dirty="0">
                          <a:effectLst/>
                          <a:latin typeface="Lato Light"/>
                        </a:rPr>
                        <a:t> </a:t>
                      </a:r>
                      <a:r>
                        <a:rPr lang="en-US" sz="1200" b="1" dirty="0">
                          <a:effectLst/>
                          <a:latin typeface="Lato Light"/>
                        </a:rPr>
                        <a:t>Drop</a:t>
                      </a:r>
                      <a:r>
                        <a:rPr lang="en-US" sz="1200" b="1" spc="-10" dirty="0">
                          <a:effectLst/>
                          <a:latin typeface="Lato Light"/>
                        </a:rPr>
                        <a:t> </a:t>
                      </a:r>
                      <a:r>
                        <a:rPr lang="en-US" sz="1200" b="1" dirty="0">
                          <a:effectLst/>
                          <a:latin typeface="Lato Light"/>
                        </a:rPr>
                        <a:t>in</a:t>
                      </a:r>
                      <a:r>
                        <a:rPr lang="en-US" sz="1200" b="1" spc="-10" dirty="0">
                          <a:effectLst/>
                          <a:latin typeface="Lato Light"/>
                        </a:rPr>
                        <a:t> </a:t>
                      </a:r>
                      <a:r>
                        <a:rPr lang="en-US" sz="1200" b="1" dirty="0">
                          <a:effectLst/>
                          <a:latin typeface="Lato Light"/>
                        </a:rPr>
                        <a:t>sessions</a:t>
                      </a:r>
                      <a:endParaRPr lang="en-GB" sz="1200" b="1" dirty="0">
                        <a:effectLst/>
                        <a:latin typeface="Lato Light"/>
                      </a:endParaRPr>
                    </a:p>
                    <a:p>
                      <a:pPr marL="69215">
                        <a:lnSpc>
                          <a:spcPts val="1205"/>
                        </a:lnSpc>
                        <a:spcBef>
                          <a:spcPts val="5"/>
                        </a:spcBef>
                        <a:spcAft>
                          <a:spcPts val="0"/>
                        </a:spcAft>
                      </a:pPr>
                      <a:endParaRPr lang="en-US" sz="1200" b="1" dirty="0">
                        <a:effectLst/>
                        <a:latin typeface="Lato Light"/>
                      </a:endParaRPr>
                    </a:p>
                    <a:p>
                      <a:pPr marL="69215">
                        <a:lnSpc>
                          <a:spcPts val="1205"/>
                        </a:lnSpc>
                        <a:spcBef>
                          <a:spcPts val="5"/>
                        </a:spcBef>
                        <a:spcAft>
                          <a:spcPts val="0"/>
                        </a:spcAft>
                      </a:pPr>
                      <a:r>
                        <a:rPr lang="en-US" sz="1200" b="1" dirty="0">
                          <a:effectLst/>
                          <a:latin typeface="Lato Light"/>
                        </a:rPr>
                        <a:t>Exploring</a:t>
                      </a:r>
                      <a:r>
                        <a:rPr lang="en-US" sz="1200" b="1" spc="-25" dirty="0">
                          <a:effectLst/>
                          <a:latin typeface="Lato Light"/>
                        </a:rPr>
                        <a:t> </a:t>
                      </a:r>
                      <a:r>
                        <a:rPr lang="en-US" sz="1200" b="1" dirty="0">
                          <a:effectLst/>
                          <a:latin typeface="Lato Light"/>
                        </a:rPr>
                        <a:t>career</a:t>
                      </a:r>
                      <a:r>
                        <a:rPr lang="en-US" sz="1200" b="1" spc="-25" dirty="0">
                          <a:effectLst/>
                          <a:latin typeface="Lato Light"/>
                        </a:rPr>
                        <a:t> </a:t>
                      </a:r>
                      <a:r>
                        <a:rPr lang="en-US" sz="1200" b="1" dirty="0">
                          <a:effectLst/>
                          <a:latin typeface="Lato Light"/>
                        </a:rPr>
                        <a:t>options;</a:t>
                      </a:r>
                      <a:endParaRPr lang="en-GB" sz="1200" b="1" dirty="0">
                        <a:effectLst/>
                        <a:latin typeface="Lato Light"/>
                      </a:endParaRPr>
                    </a:p>
                    <a:p>
                      <a:pPr marL="69215" marR="120650">
                        <a:spcAft>
                          <a:spcPts val="0"/>
                        </a:spcAft>
                      </a:pPr>
                      <a:r>
                        <a:rPr lang="en-US" sz="1200" b="1" dirty="0">
                          <a:effectLst/>
                          <a:latin typeface="Lato Light"/>
                        </a:rPr>
                        <a:t>Which</a:t>
                      </a:r>
                      <a:r>
                        <a:rPr lang="en-US" sz="1200" b="1" spc="-20" dirty="0">
                          <a:effectLst/>
                          <a:latin typeface="Lato Light"/>
                        </a:rPr>
                        <a:t> </a:t>
                      </a:r>
                      <a:r>
                        <a:rPr lang="en-US" sz="1200" b="1" dirty="0">
                          <a:effectLst/>
                          <a:latin typeface="Lato Light"/>
                        </a:rPr>
                        <a:t>jobs</a:t>
                      </a:r>
                      <a:r>
                        <a:rPr lang="en-US" sz="1200" b="1" spc="-15" dirty="0">
                          <a:effectLst/>
                          <a:latin typeface="Lato Light"/>
                        </a:rPr>
                        <a:t> </a:t>
                      </a:r>
                      <a:r>
                        <a:rPr lang="en-US" sz="1200" b="1" dirty="0">
                          <a:effectLst/>
                          <a:latin typeface="Lato Light"/>
                        </a:rPr>
                        <a:t>suit</a:t>
                      </a:r>
                      <a:r>
                        <a:rPr lang="en-US" sz="1200" b="1" spc="-15" dirty="0">
                          <a:effectLst/>
                          <a:latin typeface="Lato Light"/>
                        </a:rPr>
                        <a:t> </a:t>
                      </a:r>
                      <a:r>
                        <a:rPr lang="en-US" sz="1200" b="1" dirty="0">
                          <a:effectLst/>
                          <a:latin typeface="Lato Light"/>
                        </a:rPr>
                        <a:t>individual</a:t>
                      </a:r>
                      <a:r>
                        <a:rPr lang="en-US" sz="1200" b="1" spc="-15" dirty="0">
                          <a:effectLst/>
                          <a:latin typeface="Lato Light"/>
                        </a:rPr>
                        <a:t> </a:t>
                      </a:r>
                      <a:r>
                        <a:rPr lang="en-US" sz="1200" b="1" dirty="0">
                          <a:effectLst/>
                          <a:latin typeface="Lato Light"/>
                        </a:rPr>
                        <a:t>interests</a:t>
                      </a:r>
                      <a:r>
                        <a:rPr lang="en-US" sz="1200" b="1" spc="-300" dirty="0">
                          <a:effectLst/>
                          <a:latin typeface="Lato Light"/>
                        </a:rPr>
                        <a:t> </a:t>
                      </a:r>
                      <a:r>
                        <a:rPr lang="en-US" sz="1200" b="1" dirty="0">
                          <a:effectLst/>
                          <a:latin typeface="Lato Light"/>
                        </a:rPr>
                        <a:t>and values. Opportunities to</a:t>
                      </a:r>
                      <a:r>
                        <a:rPr lang="en-US" sz="1200" b="1" spc="5" dirty="0">
                          <a:effectLst/>
                          <a:latin typeface="Lato Light"/>
                        </a:rPr>
                        <a:t> </a:t>
                      </a:r>
                      <a:r>
                        <a:rPr lang="en-US" sz="1200" b="1" dirty="0">
                          <a:effectLst/>
                          <a:latin typeface="Lato Light"/>
                        </a:rPr>
                        <a:t>explore careers options alongside,</a:t>
                      </a:r>
                      <a:r>
                        <a:rPr lang="en-US" sz="1200" b="1" spc="-300" dirty="0">
                          <a:effectLst/>
                          <a:latin typeface="Lato Light"/>
                        </a:rPr>
                        <a:t> </a:t>
                      </a:r>
                      <a:r>
                        <a:rPr lang="en-US" sz="1200" b="1" dirty="0">
                          <a:effectLst/>
                          <a:latin typeface="Lato Light"/>
                        </a:rPr>
                        <a:t>wages,</a:t>
                      </a:r>
                      <a:r>
                        <a:rPr lang="en-US" sz="1200" b="1" spc="-10" dirty="0">
                          <a:effectLst/>
                          <a:latin typeface="Lato Light"/>
                        </a:rPr>
                        <a:t> </a:t>
                      </a:r>
                      <a:r>
                        <a:rPr lang="en-US" sz="1200" b="1" dirty="0">
                          <a:effectLst/>
                          <a:latin typeface="Lato Light"/>
                        </a:rPr>
                        <a:t>LMI</a:t>
                      </a:r>
                      <a:r>
                        <a:rPr lang="en-US" sz="1200" b="1" spc="-5" dirty="0">
                          <a:effectLst/>
                          <a:latin typeface="Lato Light"/>
                        </a:rPr>
                        <a:t> </a:t>
                      </a:r>
                      <a:r>
                        <a:rPr lang="en-US" sz="1200" b="1" dirty="0">
                          <a:effectLst/>
                          <a:latin typeface="Lato Light"/>
                        </a:rPr>
                        <a:t>&amp;</a:t>
                      </a:r>
                      <a:r>
                        <a:rPr lang="en-US" sz="1200" b="1" spc="-10" dirty="0">
                          <a:effectLst/>
                          <a:latin typeface="Lato Light"/>
                        </a:rPr>
                        <a:t> </a:t>
                      </a:r>
                      <a:r>
                        <a:rPr lang="en-US" sz="1200" b="1" dirty="0">
                          <a:effectLst/>
                          <a:latin typeface="Lato Light"/>
                        </a:rPr>
                        <a:t>qualifications</a:t>
                      </a:r>
                      <a:endParaRPr lang="en-GB" sz="1200" b="1" dirty="0">
                        <a:effectLst/>
                        <a:latin typeface="Lato Light"/>
                        <a:ea typeface="Tahoma"/>
                        <a:cs typeface="Times New Roman"/>
                      </a:endParaRPr>
                    </a:p>
                  </a:txBody>
                  <a:tcPr marL="0" marR="0" marT="0" marB="0"/>
                </a:tc>
                <a:extLst>
                  <a:ext uri="{0D108BD9-81ED-4DB2-BD59-A6C34878D82A}">
                    <a16:rowId xmlns:a16="http://schemas.microsoft.com/office/drawing/2014/main" val="2008018152"/>
                  </a:ext>
                </a:extLst>
              </a:tr>
            </a:tbl>
          </a:graphicData>
        </a:graphic>
      </p:graphicFrame>
    </p:spTree>
    <p:extLst>
      <p:ext uri="{BB962C8B-B14F-4D97-AF65-F5344CB8AC3E}">
        <p14:creationId xmlns:p14="http://schemas.microsoft.com/office/powerpoint/2010/main" val="187775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03DF6-472B-49DD-8356-86F8CFBF1351}"/>
              </a:ext>
            </a:extLst>
          </p:cNvPr>
          <p:cNvSpPr>
            <a:spLocks noGrp="1"/>
          </p:cNvSpPr>
          <p:nvPr>
            <p:ph type="title"/>
          </p:nvPr>
        </p:nvSpPr>
        <p:spPr/>
        <p:txBody>
          <a:bodyPr>
            <a:normAutofit/>
          </a:bodyPr>
          <a:lstStyle/>
          <a:p>
            <a:r>
              <a:rPr lang="en-US" altLang="en-US" sz="3200" b="1" dirty="0">
                <a:latin typeface="Lato" panose="020F0502020204030203" pitchFamily="34" charset="0"/>
                <a:ea typeface="Lato" panose="020F0502020204030203" pitchFamily="34" charset="0"/>
                <a:cs typeface="Lato" panose="020F0502020204030203" pitchFamily="34" charset="0"/>
              </a:rPr>
              <a:t>Year 9 - students will have the following opportunities:</a:t>
            </a:r>
            <a:endParaRPr lang="en-GB" sz="3200" dirty="0">
              <a:latin typeface="Lato" panose="020F0502020204030203" pitchFamily="34" charset="0"/>
              <a:ea typeface="Lato" panose="020F0502020204030203" pitchFamily="34" charset="0"/>
              <a:cs typeface="Lato" panose="020F0502020204030203" pitchFamily="34" charset="0"/>
            </a:endParaRPr>
          </a:p>
        </p:txBody>
      </p:sp>
      <p:graphicFrame>
        <p:nvGraphicFramePr>
          <p:cNvPr id="4" name="Content Placeholder 3">
            <a:extLst>
              <a:ext uri="{FF2B5EF4-FFF2-40B4-BE49-F238E27FC236}">
                <a16:creationId xmlns:a16="http://schemas.microsoft.com/office/drawing/2014/main" id="{A8FF21BD-E1CC-47E3-AA71-E4F310A27994}"/>
              </a:ext>
            </a:extLst>
          </p:cNvPr>
          <p:cNvGraphicFramePr>
            <a:graphicFrameLocks noGrp="1"/>
          </p:cNvGraphicFramePr>
          <p:nvPr>
            <p:ph idx="1"/>
            <p:extLst>
              <p:ext uri="{D42A27DB-BD31-4B8C-83A1-F6EECF244321}">
                <p14:modId xmlns:p14="http://schemas.microsoft.com/office/powerpoint/2010/main" val="2298230868"/>
              </p:ext>
            </p:extLst>
          </p:nvPr>
        </p:nvGraphicFramePr>
        <p:xfrm>
          <a:off x="843459" y="1600175"/>
          <a:ext cx="10695750" cy="5133340"/>
        </p:xfrm>
        <a:graphic>
          <a:graphicData uri="http://schemas.openxmlformats.org/drawingml/2006/table">
            <a:tbl>
              <a:tblPr firstRow="1" firstCol="1" lastRow="1" lastCol="1" bandRow="1" bandCol="1">
                <a:tableStyleId>{5C22544A-7EE6-4342-B048-85BDC9FD1C3A}</a:tableStyleId>
              </a:tblPr>
              <a:tblGrid>
                <a:gridCol w="1928195">
                  <a:extLst>
                    <a:ext uri="{9D8B030D-6E8A-4147-A177-3AD203B41FA5}">
                      <a16:colId xmlns:a16="http://schemas.microsoft.com/office/drawing/2014/main" val="2465750463"/>
                    </a:ext>
                  </a:extLst>
                </a:gridCol>
                <a:gridCol w="1926806">
                  <a:extLst>
                    <a:ext uri="{9D8B030D-6E8A-4147-A177-3AD203B41FA5}">
                      <a16:colId xmlns:a16="http://schemas.microsoft.com/office/drawing/2014/main" val="573016873"/>
                    </a:ext>
                  </a:extLst>
                </a:gridCol>
                <a:gridCol w="2197100">
                  <a:extLst>
                    <a:ext uri="{9D8B030D-6E8A-4147-A177-3AD203B41FA5}">
                      <a16:colId xmlns:a16="http://schemas.microsoft.com/office/drawing/2014/main" val="2556225208"/>
                    </a:ext>
                  </a:extLst>
                </a:gridCol>
                <a:gridCol w="2303411">
                  <a:extLst>
                    <a:ext uri="{9D8B030D-6E8A-4147-A177-3AD203B41FA5}">
                      <a16:colId xmlns:a16="http://schemas.microsoft.com/office/drawing/2014/main" val="1470182486"/>
                    </a:ext>
                  </a:extLst>
                </a:gridCol>
                <a:gridCol w="2340238">
                  <a:extLst>
                    <a:ext uri="{9D8B030D-6E8A-4147-A177-3AD203B41FA5}">
                      <a16:colId xmlns:a16="http://schemas.microsoft.com/office/drawing/2014/main" val="1669349171"/>
                    </a:ext>
                  </a:extLst>
                </a:gridCol>
              </a:tblGrid>
              <a:tr h="4767322">
                <a:tc>
                  <a:txBody>
                    <a:bodyPr/>
                    <a:lstStyle/>
                    <a:p>
                      <a:pPr marL="67945">
                        <a:spcBef>
                          <a:spcPts val="5"/>
                        </a:spcBef>
                        <a:spcAft>
                          <a:spcPts val="0"/>
                        </a:spcAft>
                      </a:pPr>
                      <a:endParaRPr lang="en-US" sz="1200" dirty="0">
                        <a:effectLst/>
                        <a:latin typeface="Lato Light"/>
                      </a:endParaRPr>
                    </a:p>
                    <a:p>
                      <a:pPr marL="67945">
                        <a:spcBef>
                          <a:spcPts val="5"/>
                        </a:spcBef>
                        <a:spcAft>
                          <a:spcPts val="0"/>
                        </a:spcAft>
                      </a:pPr>
                      <a:r>
                        <a:rPr lang="en-US" sz="1200" dirty="0">
                          <a:effectLst/>
                          <a:latin typeface="Lato Light"/>
                        </a:rPr>
                        <a:t>Aims:</a:t>
                      </a:r>
                      <a:endParaRPr lang="en-GB" sz="1200" dirty="0">
                        <a:effectLst/>
                        <a:latin typeface="Lato Light"/>
                      </a:endParaRPr>
                    </a:p>
                    <a:p>
                      <a:pPr marL="67945" marR="87630">
                        <a:spcBef>
                          <a:spcPts val="5"/>
                        </a:spcBef>
                        <a:spcAft>
                          <a:spcPts val="0"/>
                        </a:spcAft>
                      </a:pPr>
                      <a:r>
                        <a:rPr lang="en-US" sz="1200" dirty="0">
                          <a:effectLst/>
                          <a:latin typeface="Lato Light"/>
                        </a:rPr>
                        <a:t>To</a:t>
                      </a:r>
                      <a:r>
                        <a:rPr lang="en-US" sz="1200" spc="-20" dirty="0">
                          <a:effectLst/>
                          <a:latin typeface="Lato Light"/>
                        </a:rPr>
                        <a:t> </a:t>
                      </a:r>
                      <a:r>
                        <a:rPr lang="en-US" sz="1200" dirty="0">
                          <a:effectLst/>
                          <a:latin typeface="Lato Light"/>
                        </a:rPr>
                        <a:t>prepare</a:t>
                      </a:r>
                      <a:r>
                        <a:rPr lang="en-US" sz="1200" spc="-10" dirty="0">
                          <a:effectLst/>
                          <a:latin typeface="Lato Light"/>
                        </a:rPr>
                        <a:t> </a:t>
                      </a:r>
                      <a:r>
                        <a:rPr lang="en-US" sz="1200" dirty="0">
                          <a:effectLst/>
                          <a:latin typeface="Lato Light"/>
                        </a:rPr>
                        <a:t>for</a:t>
                      </a:r>
                      <a:r>
                        <a:rPr lang="en-US" sz="1200" spc="-5" dirty="0">
                          <a:effectLst/>
                          <a:latin typeface="Lato Light"/>
                        </a:rPr>
                        <a:t> </a:t>
                      </a:r>
                      <a:r>
                        <a:rPr lang="en-US" sz="1200" dirty="0">
                          <a:effectLst/>
                          <a:latin typeface="Lato Light"/>
                        </a:rPr>
                        <a:t>GCSE</a:t>
                      </a:r>
                      <a:r>
                        <a:rPr lang="en-US" sz="1200" spc="-15" dirty="0">
                          <a:effectLst/>
                          <a:latin typeface="Lato Light"/>
                        </a:rPr>
                        <a:t> </a:t>
                      </a:r>
                      <a:r>
                        <a:rPr lang="en-US" sz="1200" dirty="0">
                          <a:effectLst/>
                          <a:latin typeface="Lato Light"/>
                        </a:rPr>
                        <a:t>options</a:t>
                      </a:r>
                      <a:r>
                        <a:rPr lang="en-US" sz="1200" spc="-300" dirty="0">
                          <a:effectLst/>
                          <a:latin typeface="Lato Light"/>
                        </a:rPr>
                        <a:t> </a:t>
                      </a:r>
                      <a:r>
                        <a:rPr lang="en-US" sz="1200" dirty="0">
                          <a:effectLst/>
                          <a:latin typeface="Lato Light"/>
                        </a:rPr>
                        <a:t>considering how</a:t>
                      </a:r>
                      <a:r>
                        <a:rPr lang="en-US" sz="1200" spc="10" dirty="0">
                          <a:effectLst/>
                          <a:latin typeface="Lato Light"/>
                        </a:rPr>
                        <a:t> </a:t>
                      </a:r>
                      <a:r>
                        <a:rPr lang="en-US" sz="1200" dirty="0">
                          <a:effectLst/>
                          <a:latin typeface="Lato Light"/>
                        </a:rPr>
                        <a:t>these</a:t>
                      </a:r>
                      <a:r>
                        <a:rPr lang="en-US" sz="1200" spc="10" dirty="0">
                          <a:effectLst/>
                          <a:latin typeface="Lato Light"/>
                        </a:rPr>
                        <a:t> </a:t>
                      </a:r>
                      <a:r>
                        <a:rPr lang="en-US" sz="1200" dirty="0">
                          <a:effectLst/>
                          <a:latin typeface="Lato Light"/>
                        </a:rPr>
                        <a:t>link</a:t>
                      </a:r>
                      <a:r>
                        <a:rPr lang="en-US" sz="1200" spc="5" dirty="0">
                          <a:effectLst/>
                          <a:latin typeface="Lato Light"/>
                        </a:rPr>
                        <a:t> </a:t>
                      </a:r>
                      <a:r>
                        <a:rPr lang="en-US" sz="1200" dirty="0">
                          <a:effectLst/>
                          <a:latin typeface="Lato Light"/>
                        </a:rPr>
                        <a:t>to future careers pathways</a:t>
                      </a:r>
                      <a:r>
                        <a:rPr lang="en-US" sz="1200" spc="5" dirty="0">
                          <a:effectLst/>
                          <a:latin typeface="Lato Light"/>
                        </a:rPr>
                        <a:t> </a:t>
                      </a:r>
                      <a:r>
                        <a:rPr lang="en-US" sz="1200" dirty="0">
                          <a:effectLst/>
                          <a:latin typeface="Lato Light"/>
                        </a:rPr>
                        <a:t>and</a:t>
                      </a:r>
                      <a:r>
                        <a:rPr lang="en-US" sz="1200" spc="-15" dirty="0">
                          <a:effectLst/>
                          <a:latin typeface="Lato Light"/>
                        </a:rPr>
                        <a:t> </a:t>
                      </a:r>
                      <a:r>
                        <a:rPr lang="en-US" sz="1200" dirty="0">
                          <a:effectLst/>
                          <a:latin typeface="Lato Light"/>
                        </a:rPr>
                        <a:t>progression</a:t>
                      </a:r>
                      <a:r>
                        <a:rPr lang="en-US" sz="1200" spc="-10" dirty="0">
                          <a:effectLst/>
                          <a:latin typeface="Lato Light"/>
                        </a:rPr>
                        <a:t> </a:t>
                      </a:r>
                      <a:r>
                        <a:rPr lang="en-US" sz="1200" dirty="0">
                          <a:effectLst/>
                          <a:latin typeface="Lato Light"/>
                        </a:rPr>
                        <a:t>routes.</a:t>
                      </a:r>
                      <a:endParaRPr lang="en-GB" sz="1200" dirty="0">
                        <a:effectLst/>
                        <a:latin typeface="Lato Light"/>
                      </a:endParaRPr>
                    </a:p>
                    <a:p>
                      <a:pPr marL="67945">
                        <a:spcBef>
                          <a:spcPts val="50"/>
                        </a:spcBef>
                        <a:spcAft>
                          <a:spcPts val="0"/>
                        </a:spcAft>
                      </a:pPr>
                      <a:endParaRPr lang="en-GB" sz="1200" dirty="0">
                        <a:effectLst/>
                        <a:latin typeface="Lato Light"/>
                      </a:endParaRPr>
                    </a:p>
                    <a:p>
                      <a:pPr marL="67945" marR="62230">
                        <a:spcAft>
                          <a:spcPts val="0"/>
                        </a:spcAft>
                      </a:pPr>
                      <a:r>
                        <a:rPr lang="en-US" sz="1200" dirty="0">
                          <a:effectLst/>
                          <a:latin typeface="Lato Light"/>
                        </a:rPr>
                        <a:t>To explain the importance of</a:t>
                      </a:r>
                      <a:r>
                        <a:rPr lang="en-US" sz="1200" spc="-305" dirty="0">
                          <a:effectLst/>
                          <a:latin typeface="Lato Light"/>
                        </a:rPr>
                        <a:t> </a:t>
                      </a:r>
                      <a:r>
                        <a:rPr lang="en-US" sz="1200" dirty="0">
                          <a:effectLst/>
                          <a:latin typeface="Lato Light"/>
                        </a:rPr>
                        <a:t>STEM subjects and their</a:t>
                      </a:r>
                      <a:r>
                        <a:rPr lang="en-US" sz="1200" spc="5" dirty="0">
                          <a:effectLst/>
                          <a:latin typeface="Lato Light"/>
                        </a:rPr>
                        <a:t> </a:t>
                      </a:r>
                      <a:r>
                        <a:rPr lang="en-US" sz="1200" dirty="0">
                          <a:effectLst/>
                          <a:latin typeface="Lato Light"/>
                        </a:rPr>
                        <a:t>importance to a wide range</a:t>
                      </a:r>
                      <a:r>
                        <a:rPr lang="en-US" sz="1200" spc="5" dirty="0">
                          <a:effectLst/>
                          <a:latin typeface="Lato Light"/>
                        </a:rPr>
                        <a:t> </a:t>
                      </a:r>
                      <a:r>
                        <a:rPr lang="en-US" sz="1200" dirty="0">
                          <a:effectLst/>
                          <a:latin typeface="Lato Light"/>
                        </a:rPr>
                        <a:t>of</a:t>
                      </a:r>
                      <a:r>
                        <a:rPr lang="en-US" sz="1200" spc="-15" dirty="0">
                          <a:effectLst/>
                          <a:latin typeface="Lato Light"/>
                        </a:rPr>
                        <a:t> </a:t>
                      </a:r>
                      <a:r>
                        <a:rPr lang="en-US" sz="1200" dirty="0">
                          <a:effectLst/>
                          <a:latin typeface="Lato Light"/>
                        </a:rPr>
                        <a:t>careers.</a:t>
                      </a:r>
                      <a:endParaRPr lang="en-GB" sz="1200" dirty="0">
                        <a:effectLst/>
                        <a:latin typeface="Lato Light"/>
                      </a:endParaRPr>
                    </a:p>
                    <a:p>
                      <a:pPr marL="67945">
                        <a:spcBef>
                          <a:spcPts val="5"/>
                        </a:spcBef>
                        <a:spcAft>
                          <a:spcPts val="0"/>
                        </a:spcAft>
                      </a:pPr>
                      <a:endParaRPr lang="en-GB" sz="1200" dirty="0">
                        <a:effectLst/>
                        <a:latin typeface="Lato Light"/>
                      </a:endParaRPr>
                    </a:p>
                    <a:p>
                      <a:pPr marL="67945" marR="185420">
                        <a:spcAft>
                          <a:spcPts val="0"/>
                        </a:spcAft>
                      </a:pPr>
                      <a:r>
                        <a:rPr lang="en-US" sz="1200" dirty="0">
                          <a:effectLst/>
                          <a:latin typeface="Lato Light"/>
                        </a:rPr>
                        <a:t>To</a:t>
                      </a:r>
                      <a:r>
                        <a:rPr lang="en-US" sz="1200" spc="-30" dirty="0">
                          <a:effectLst/>
                          <a:latin typeface="Lato Light"/>
                        </a:rPr>
                        <a:t> </a:t>
                      </a:r>
                      <a:r>
                        <a:rPr lang="en-US" sz="1200" dirty="0">
                          <a:effectLst/>
                          <a:latin typeface="Lato Light"/>
                        </a:rPr>
                        <a:t>link</a:t>
                      </a:r>
                      <a:r>
                        <a:rPr lang="en-US" sz="1200" spc="-20" dirty="0">
                          <a:effectLst/>
                          <a:latin typeface="Lato Light"/>
                        </a:rPr>
                        <a:t> </a:t>
                      </a:r>
                      <a:r>
                        <a:rPr lang="en-US" sz="1200" dirty="0">
                          <a:effectLst/>
                          <a:latin typeface="Lato Light"/>
                        </a:rPr>
                        <a:t>curriculum</a:t>
                      </a:r>
                      <a:r>
                        <a:rPr lang="en-US" sz="1200" spc="-20" dirty="0">
                          <a:effectLst/>
                          <a:latin typeface="Lato Light"/>
                        </a:rPr>
                        <a:t> </a:t>
                      </a:r>
                      <a:r>
                        <a:rPr lang="en-US" sz="1200" dirty="0">
                          <a:effectLst/>
                          <a:latin typeface="Lato Light"/>
                        </a:rPr>
                        <a:t>subjects</a:t>
                      </a:r>
                      <a:r>
                        <a:rPr lang="en-US" sz="1200" spc="-300" dirty="0">
                          <a:effectLst/>
                          <a:latin typeface="Lato Light"/>
                        </a:rPr>
                        <a:t> </a:t>
                      </a:r>
                      <a:r>
                        <a:rPr lang="en-US" sz="1200" dirty="0">
                          <a:effectLst/>
                          <a:latin typeface="Lato Light"/>
                        </a:rPr>
                        <a:t>to careers and use this</a:t>
                      </a:r>
                      <a:r>
                        <a:rPr lang="en-US" sz="1200" spc="5" dirty="0">
                          <a:effectLst/>
                          <a:latin typeface="Lato Light"/>
                        </a:rPr>
                        <a:t> </a:t>
                      </a:r>
                      <a:r>
                        <a:rPr lang="en-US" sz="1200" dirty="0">
                          <a:effectLst/>
                          <a:latin typeface="Lato Light"/>
                        </a:rPr>
                        <a:t>knowledge to inform their</a:t>
                      </a:r>
                      <a:r>
                        <a:rPr lang="en-US" sz="1200" spc="5" dirty="0">
                          <a:effectLst/>
                          <a:latin typeface="Lato Light"/>
                        </a:rPr>
                        <a:t> </a:t>
                      </a:r>
                      <a:r>
                        <a:rPr lang="en-US" sz="1200" dirty="0">
                          <a:effectLst/>
                          <a:latin typeface="Lato Light"/>
                        </a:rPr>
                        <a:t>GCSE</a:t>
                      </a:r>
                      <a:r>
                        <a:rPr lang="en-US" sz="1200" spc="-5" dirty="0">
                          <a:effectLst/>
                          <a:latin typeface="Lato Light"/>
                        </a:rPr>
                        <a:t> </a:t>
                      </a:r>
                      <a:r>
                        <a:rPr lang="en-US" sz="1200" dirty="0">
                          <a:effectLst/>
                          <a:latin typeface="Lato Light"/>
                        </a:rPr>
                        <a:t>option</a:t>
                      </a:r>
                      <a:r>
                        <a:rPr lang="en-US" sz="1200" spc="-5" dirty="0">
                          <a:effectLst/>
                          <a:latin typeface="Lato Light"/>
                        </a:rPr>
                        <a:t> </a:t>
                      </a:r>
                      <a:r>
                        <a:rPr lang="en-US" sz="1200" dirty="0">
                          <a:effectLst/>
                          <a:latin typeface="Lato Light"/>
                        </a:rPr>
                        <a:t>choices</a:t>
                      </a:r>
                      <a:endParaRPr lang="en-GB" sz="1200" dirty="0">
                        <a:effectLst/>
                        <a:latin typeface="Lato Light"/>
                        <a:ea typeface="Tahoma"/>
                        <a:cs typeface="Times New Roman"/>
                      </a:endParaRPr>
                    </a:p>
                  </a:txBody>
                  <a:tcPr marL="0" marR="0" marT="0" marB="0"/>
                </a:tc>
                <a:tc>
                  <a:txBody>
                    <a:bodyPr/>
                    <a:lstStyle/>
                    <a:p>
                      <a:pPr marL="66675" marR="180975">
                        <a:spcBef>
                          <a:spcPts val="5"/>
                        </a:spcBef>
                        <a:spcAft>
                          <a:spcPts val="0"/>
                        </a:spcAft>
                      </a:pPr>
                      <a:endParaRPr lang="en-US" sz="1200" dirty="0">
                        <a:effectLst/>
                        <a:latin typeface="Lato Light"/>
                      </a:endParaRPr>
                    </a:p>
                    <a:p>
                      <a:pPr marL="66675" marR="180975">
                        <a:spcBef>
                          <a:spcPts val="5"/>
                        </a:spcBef>
                        <a:spcAft>
                          <a:spcPts val="0"/>
                        </a:spcAft>
                      </a:pPr>
                      <a:r>
                        <a:rPr lang="en-US" sz="1200" dirty="0">
                          <a:effectLst/>
                          <a:latin typeface="Lato Light"/>
                        </a:rPr>
                        <a:t>Learning Outcomes:</a:t>
                      </a:r>
                      <a:r>
                        <a:rPr lang="en-US" sz="1200" spc="5" dirty="0">
                          <a:effectLst/>
                          <a:latin typeface="Lato Light"/>
                        </a:rPr>
                        <a:t> </a:t>
                      </a:r>
                      <a:r>
                        <a:rPr lang="en-US" sz="1200" dirty="0">
                          <a:effectLst/>
                          <a:latin typeface="Lato Light"/>
                        </a:rPr>
                        <a:t>Students build on personal</a:t>
                      </a:r>
                      <a:r>
                        <a:rPr lang="en-US" sz="1200" spc="-300" dirty="0">
                          <a:effectLst/>
                          <a:latin typeface="Lato Light"/>
                        </a:rPr>
                        <a:t> </a:t>
                      </a:r>
                      <a:r>
                        <a:rPr lang="en-US" sz="1200" dirty="0">
                          <a:effectLst/>
                          <a:latin typeface="Lato Light"/>
                        </a:rPr>
                        <a:t>strengths</a:t>
                      </a:r>
                      <a:r>
                        <a:rPr lang="en-US" sz="1200" spc="-20" dirty="0">
                          <a:effectLst/>
                          <a:latin typeface="Lato Light"/>
                        </a:rPr>
                        <a:t> </a:t>
                      </a:r>
                      <a:r>
                        <a:rPr lang="en-US" sz="1200" dirty="0">
                          <a:effectLst/>
                          <a:latin typeface="Lato Light"/>
                        </a:rPr>
                        <a:t>and</a:t>
                      </a:r>
                      <a:r>
                        <a:rPr lang="en-US" sz="1200" spc="-15" dirty="0">
                          <a:effectLst/>
                          <a:latin typeface="Lato Light"/>
                        </a:rPr>
                        <a:t> </a:t>
                      </a:r>
                      <a:r>
                        <a:rPr lang="en-US" sz="1200" dirty="0">
                          <a:effectLst/>
                          <a:latin typeface="Lato Light"/>
                        </a:rPr>
                        <a:t>begin</a:t>
                      </a:r>
                      <a:r>
                        <a:rPr lang="en-US" sz="1200" spc="-15" dirty="0">
                          <a:effectLst/>
                          <a:latin typeface="Lato Light"/>
                        </a:rPr>
                        <a:t> </a:t>
                      </a:r>
                      <a:r>
                        <a:rPr lang="en-US" sz="1200" dirty="0">
                          <a:effectLst/>
                          <a:latin typeface="Lato Light"/>
                        </a:rPr>
                        <a:t>to</a:t>
                      </a:r>
                      <a:r>
                        <a:rPr lang="en-US" sz="1200" spc="-15" dirty="0">
                          <a:effectLst/>
                          <a:latin typeface="Lato Light"/>
                        </a:rPr>
                        <a:t> </a:t>
                      </a:r>
                      <a:r>
                        <a:rPr lang="en-US" sz="1200" dirty="0">
                          <a:effectLst/>
                          <a:latin typeface="Lato Light"/>
                        </a:rPr>
                        <a:t>link</a:t>
                      </a:r>
                      <a:r>
                        <a:rPr lang="en-US" sz="1200" spc="-300" dirty="0">
                          <a:effectLst/>
                          <a:latin typeface="Lato Light"/>
                        </a:rPr>
                        <a:t> </a:t>
                      </a:r>
                      <a:r>
                        <a:rPr lang="en-US" sz="1200" dirty="0">
                          <a:effectLst/>
                          <a:latin typeface="Lato Light"/>
                        </a:rPr>
                        <a:t>skills to specific careers</a:t>
                      </a:r>
                      <a:r>
                        <a:rPr lang="en-US" sz="1200" spc="5" dirty="0">
                          <a:effectLst/>
                          <a:latin typeface="Lato Light"/>
                        </a:rPr>
                        <a:t> </a:t>
                      </a:r>
                      <a:r>
                        <a:rPr lang="en-US" sz="1200" dirty="0">
                          <a:effectLst/>
                          <a:latin typeface="Lato Light"/>
                        </a:rPr>
                        <a:t>enabling realistic and</a:t>
                      </a:r>
                      <a:r>
                        <a:rPr lang="en-US" sz="1200" spc="5" dirty="0">
                          <a:effectLst/>
                          <a:latin typeface="Lato Light"/>
                        </a:rPr>
                        <a:t> </a:t>
                      </a:r>
                      <a:r>
                        <a:rPr lang="en-US" sz="1200" dirty="0">
                          <a:effectLst/>
                          <a:latin typeface="Lato Light"/>
                        </a:rPr>
                        <a:t>informed decisions at key</a:t>
                      </a:r>
                      <a:r>
                        <a:rPr lang="en-US" sz="1200" spc="5" dirty="0">
                          <a:effectLst/>
                          <a:latin typeface="Lato Light"/>
                        </a:rPr>
                        <a:t> </a:t>
                      </a:r>
                      <a:r>
                        <a:rPr lang="en-US" sz="1200" dirty="0">
                          <a:effectLst/>
                          <a:latin typeface="Lato Light"/>
                        </a:rPr>
                        <a:t>transition</a:t>
                      </a:r>
                      <a:r>
                        <a:rPr lang="en-US" sz="1200" spc="-15" dirty="0">
                          <a:effectLst/>
                          <a:latin typeface="Lato Light"/>
                        </a:rPr>
                        <a:t> </a:t>
                      </a:r>
                      <a:r>
                        <a:rPr lang="en-US" sz="1200" dirty="0">
                          <a:effectLst/>
                          <a:latin typeface="Lato Light"/>
                        </a:rPr>
                        <a:t>stage.</a:t>
                      </a:r>
                      <a:endParaRPr lang="en-GB" sz="1200" dirty="0">
                        <a:effectLst/>
                        <a:latin typeface="Lato Light"/>
                      </a:endParaRPr>
                    </a:p>
                    <a:p>
                      <a:pPr marL="67945">
                        <a:spcBef>
                          <a:spcPts val="5"/>
                        </a:spcBef>
                        <a:spcAft>
                          <a:spcPts val="0"/>
                        </a:spcAft>
                      </a:pPr>
                      <a:endParaRPr lang="en-GB" sz="1200" dirty="0">
                        <a:effectLst/>
                        <a:latin typeface="Lato Light"/>
                      </a:endParaRPr>
                    </a:p>
                    <a:p>
                      <a:pPr marL="66675" marR="99060">
                        <a:spcAft>
                          <a:spcPts val="0"/>
                        </a:spcAft>
                      </a:pPr>
                      <a:r>
                        <a:rPr lang="en-US" sz="1200" dirty="0">
                          <a:effectLst/>
                          <a:latin typeface="Lato Light"/>
                        </a:rPr>
                        <a:t>Students</a:t>
                      </a:r>
                      <a:r>
                        <a:rPr lang="en-US" sz="1200" spc="-20" dirty="0">
                          <a:effectLst/>
                          <a:latin typeface="Lato Light"/>
                        </a:rPr>
                        <a:t> </a:t>
                      </a:r>
                      <a:r>
                        <a:rPr lang="en-US" sz="1200" dirty="0">
                          <a:effectLst/>
                          <a:latin typeface="Lato Light"/>
                        </a:rPr>
                        <a:t>can</a:t>
                      </a:r>
                      <a:r>
                        <a:rPr lang="en-US" sz="1200" spc="-25" dirty="0">
                          <a:effectLst/>
                          <a:latin typeface="Lato Light"/>
                        </a:rPr>
                        <a:t> </a:t>
                      </a:r>
                      <a:r>
                        <a:rPr lang="en-US" sz="1200" dirty="0">
                          <a:effectLst/>
                          <a:latin typeface="Lato Light"/>
                        </a:rPr>
                        <a:t>link</a:t>
                      </a:r>
                      <a:r>
                        <a:rPr lang="en-US" sz="1200" spc="-20" dirty="0">
                          <a:effectLst/>
                          <a:latin typeface="Lato Light"/>
                        </a:rPr>
                        <a:t> </a:t>
                      </a:r>
                      <a:r>
                        <a:rPr lang="en-US" sz="1200" dirty="0">
                          <a:effectLst/>
                          <a:latin typeface="Lato Light"/>
                        </a:rPr>
                        <a:t>curriculum</a:t>
                      </a:r>
                      <a:r>
                        <a:rPr lang="en-US" sz="1200" spc="-295" dirty="0">
                          <a:effectLst/>
                          <a:latin typeface="Lato Light"/>
                        </a:rPr>
                        <a:t> </a:t>
                      </a:r>
                      <a:r>
                        <a:rPr lang="en-US" sz="1200" dirty="0">
                          <a:effectLst/>
                          <a:latin typeface="Lato Light"/>
                        </a:rPr>
                        <a:t>subjects</a:t>
                      </a:r>
                      <a:r>
                        <a:rPr lang="en-US" sz="1200" spc="-10" dirty="0">
                          <a:effectLst/>
                          <a:latin typeface="Lato Light"/>
                        </a:rPr>
                        <a:t> </a:t>
                      </a:r>
                      <a:r>
                        <a:rPr lang="en-US" sz="1200" dirty="0">
                          <a:effectLst/>
                          <a:latin typeface="Lato Light"/>
                        </a:rPr>
                        <a:t>to</a:t>
                      </a:r>
                      <a:r>
                        <a:rPr lang="en-US" sz="1200" spc="-10" dirty="0">
                          <a:effectLst/>
                          <a:latin typeface="Lato Light"/>
                        </a:rPr>
                        <a:t> </a:t>
                      </a:r>
                      <a:r>
                        <a:rPr lang="en-US" sz="1200" dirty="0">
                          <a:effectLst/>
                          <a:latin typeface="Lato Light"/>
                        </a:rPr>
                        <a:t>careers.</a:t>
                      </a:r>
                      <a:endParaRPr lang="en-GB" sz="1200" dirty="0">
                        <a:effectLst/>
                        <a:latin typeface="Lato Light"/>
                      </a:endParaRPr>
                    </a:p>
                    <a:p>
                      <a:pPr marL="67945">
                        <a:spcBef>
                          <a:spcPts val="55"/>
                        </a:spcBef>
                        <a:spcAft>
                          <a:spcPts val="0"/>
                        </a:spcAft>
                      </a:pPr>
                      <a:endParaRPr lang="en-GB" sz="1200" dirty="0">
                        <a:effectLst/>
                        <a:latin typeface="Lato Light"/>
                      </a:endParaRPr>
                    </a:p>
                    <a:p>
                      <a:pPr marL="66675" marR="300355">
                        <a:spcAft>
                          <a:spcPts val="0"/>
                        </a:spcAft>
                      </a:pPr>
                      <a:r>
                        <a:rPr lang="en-US" sz="1200" dirty="0">
                          <a:effectLst/>
                          <a:latin typeface="Lato Light"/>
                        </a:rPr>
                        <a:t>Students</a:t>
                      </a:r>
                      <a:r>
                        <a:rPr lang="en-US" sz="1200" spc="-30" dirty="0">
                          <a:effectLst/>
                          <a:latin typeface="Lato Light"/>
                        </a:rPr>
                        <a:t> </a:t>
                      </a:r>
                      <a:r>
                        <a:rPr lang="en-US" sz="1200" dirty="0">
                          <a:effectLst/>
                          <a:latin typeface="Lato Light"/>
                        </a:rPr>
                        <a:t>understand</a:t>
                      </a:r>
                      <a:r>
                        <a:rPr lang="en-US" sz="1200" spc="-30" dirty="0">
                          <a:effectLst/>
                          <a:latin typeface="Lato Light"/>
                        </a:rPr>
                        <a:t> </a:t>
                      </a:r>
                      <a:r>
                        <a:rPr lang="en-US" sz="1200" dirty="0">
                          <a:effectLst/>
                          <a:latin typeface="Lato Light"/>
                        </a:rPr>
                        <a:t>the</a:t>
                      </a:r>
                      <a:r>
                        <a:rPr lang="en-US" sz="1200" spc="-300" dirty="0">
                          <a:effectLst/>
                          <a:latin typeface="Lato Light"/>
                        </a:rPr>
                        <a:t> </a:t>
                      </a:r>
                      <a:r>
                        <a:rPr lang="en-US" sz="1200" dirty="0">
                          <a:effectLst/>
                          <a:latin typeface="Lato Light"/>
                        </a:rPr>
                        <a:t>importance of STEM</a:t>
                      </a:r>
                      <a:r>
                        <a:rPr lang="en-US" sz="1200" spc="5" dirty="0">
                          <a:effectLst/>
                          <a:latin typeface="Lato Light"/>
                        </a:rPr>
                        <a:t> </a:t>
                      </a:r>
                      <a:r>
                        <a:rPr lang="en-US" sz="1200" dirty="0">
                          <a:effectLst/>
                          <a:latin typeface="Lato Light"/>
                        </a:rPr>
                        <a:t>subjects to a range of</a:t>
                      </a:r>
                      <a:r>
                        <a:rPr lang="en-US" sz="1200" spc="5" dirty="0">
                          <a:effectLst/>
                          <a:latin typeface="Lato Light"/>
                        </a:rPr>
                        <a:t> </a:t>
                      </a:r>
                      <a:r>
                        <a:rPr lang="en-US" sz="1200" dirty="0">
                          <a:effectLst/>
                          <a:latin typeface="Lato Light"/>
                        </a:rPr>
                        <a:t>careers.</a:t>
                      </a:r>
                      <a:endParaRPr lang="en-GB" sz="1200" dirty="0">
                        <a:effectLst/>
                        <a:latin typeface="Lato Light"/>
                      </a:endParaRPr>
                    </a:p>
                    <a:p>
                      <a:pPr marL="67945">
                        <a:spcAft>
                          <a:spcPts val="0"/>
                        </a:spcAft>
                      </a:pPr>
                      <a:endParaRPr lang="en-GB" sz="1200" dirty="0">
                        <a:effectLst/>
                        <a:latin typeface="Lato Light"/>
                      </a:endParaRPr>
                    </a:p>
                    <a:p>
                      <a:pPr marL="66675" marR="172720">
                        <a:spcAft>
                          <a:spcPts val="0"/>
                        </a:spcAft>
                      </a:pPr>
                      <a:r>
                        <a:rPr lang="en-US" sz="1200" dirty="0">
                          <a:effectLst/>
                          <a:latin typeface="Lato Light"/>
                        </a:rPr>
                        <a:t>Students can identify and</a:t>
                      </a:r>
                      <a:r>
                        <a:rPr lang="en-US" sz="1200" spc="5" dirty="0">
                          <a:effectLst/>
                          <a:latin typeface="Lato Light"/>
                        </a:rPr>
                        <a:t> </a:t>
                      </a:r>
                      <a:r>
                        <a:rPr lang="en-US" sz="1200" dirty="0">
                          <a:effectLst/>
                          <a:latin typeface="Lato Light"/>
                        </a:rPr>
                        <a:t>challenge</a:t>
                      </a:r>
                      <a:r>
                        <a:rPr lang="en-US" sz="1200" spc="-30" dirty="0">
                          <a:effectLst/>
                          <a:latin typeface="Lato Light"/>
                        </a:rPr>
                        <a:t> </a:t>
                      </a:r>
                      <a:r>
                        <a:rPr lang="en-US" sz="1200" dirty="0">
                          <a:effectLst/>
                          <a:latin typeface="Lato Light"/>
                        </a:rPr>
                        <a:t>stereotyping</a:t>
                      </a:r>
                      <a:r>
                        <a:rPr lang="en-US" sz="1200" spc="-30" dirty="0">
                          <a:effectLst/>
                          <a:latin typeface="Lato Light"/>
                        </a:rPr>
                        <a:t> </a:t>
                      </a:r>
                      <a:r>
                        <a:rPr lang="en-US" sz="1200" dirty="0">
                          <a:effectLst/>
                          <a:latin typeface="Lato Light"/>
                        </a:rPr>
                        <a:t>and</a:t>
                      </a:r>
                      <a:r>
                        <a:rPr lang="en-US" sz="1200" spc="-300" dirty="0">
                          <a:effectLst/>
                          <a:latin typeface="Lato Light"/>
                        </a:rPr>
                        <a:t> </a:t>
                      </a:r>
                      <a:r>
                        <a:rPr lang="en-US" sz="1200" dirty="0">
                          <a:effectLst/>
                          <a:latin typeface="Lato Light"/>
                        </a:rPr>
                        <a:t>discrimination.</a:t>
                      </a:r>
                      <a:endParaRPr lang="en-GB" sz="1200" dirty="0">
                        <a:effectLst/>
                        <a:latin typeface="Lato Light"/>
                      </a:endParaRPr>
                    </a:p>
                    <a:p>
                      <a:pPr marL="67945">
                        <a:spcBef>
                          <a:spcPts val="10"/>
                        </a:spcBef>
                        <a:spcAft>
                          <a:spcPts val="0"/>
                        </a:spcAft>
                      </a:pPr>
                      <a:endParaRPr lang="en-GB" sz="1200" dirty="0">
                        <a:effectLst/>
                        <a:latin typeface="Lato Light"/>
                      </a:endParaRPr>
                    </a:p>
                    <a:p>
                      <a:pPr marL="66675" marR="75565">
                        <a:spcAft>
                          <a:spcPts val="0"/>
                        </a:spcAft>
                      </a:pPr>
                      <a:r>
                        <a:rPr lang="en-US" sz="1200" dirty="0">
                          <a:effectLst/>
                          <a:latin typeface="Lato Light"/>
                        </a:rPr>
                        <a:t>Students</a:t>
                      </a:r>
                      <a:r>
                        <a:rPr lang="en-US" sz="1200" spc="-20" dirty="0">
                          <a:effectLst/>
                          <a:latin typeface="Lato Light"/>
                        </a:rPr>
                        <a:t> </a:t>
                      </a:r>
                      <a:r>
                        <a:rPr lang="en-US" sz="1200" dirty="0">
                          <a:effectLst/>
                          <a:latin typeface="Lato Light"/>
                        </a:rPr>
                        <a:t>can</a:t>
                      </a:r>
                      <a:r>
                        <a:rPr lang="en-US" sz="1200" spc="-25" dirty="0">
                          <a:effectLst/>
                          <a:latin typeface="Lato Light"/>
                        </a:rPr>
                        <a:t> </a:t>
                      </a:r>
                      <a:r>
                        <a:rPr lang="en-US" sz="1200" dirty="0">
                          <a:effectLst/>
                          <a:latin typeface="Lato Light"/>
                        </a:rPr>
                        <a:t>make</a:t>
                      </a:r>
                      <a:r>
                        <a:rPr lang="en-US" sz="1200" spc="-25" dirty="0">
                          <a:effectLst/>
                          <a:latin typeface="Lato Light"/>
                        </a:rPr>
                        <a:t> </a:t>
                      </a:r>
                      <a:r>
                        <a:rPr lang="en-US" sz="1200" dirty="0">
                          <a:effectLst/>
                          <a:latin typeface="Lato Light"/>
                        </a:rPr>
                        <a:t>informed</a:t>
                      </a:r>
                      <a:r>
                        <a:rPr lang="en-US" sz="1200" spc="-295" dirty="0">
                          <a:effectLst/>
                          <a:latin typeface="Lato Light"/>
                        </a:rPr>
                        <a:t> </a:t>
                      </a:r>
                      <a:r>
                        <a:rPr lang="en-US" sz="1200" dirty="0">
                          <a:effectLst/>
                          <a:latin typeface="Lato Light"/>
                        </a:rPr>
                        <a:t>decisions to support their</a:t>
                      </a:r>
                      <a:r>
                        <a:rPr lang="en-US" sz="1200" spc="5" dirty="0">
                          <a:effectLst/>
                          <a:latin typeface="Lato Light"/>
                        </a:rPr>
                        <a:t> </a:t>
                      </a:r>
                      <a:r>
                        <a:rPr lang="en-US" sz="1200" dirty="0">
                          <a:effectLst/>
                          <a:latin typeface="Lato Light"/>
                        </a:rPr>
                        <a:t>GCSE</a:t>
                      </a:r>
                      <a:r>
                        <a:rPr lang="en-US" sz="1200" spc="-5" dirty="0">
                          <a:effectLst/>
                          <a:latin typeface="Lato Light"/>
                        </a:rPr>
                        <a:t> </a:t>
                      </a:r>
                      <a:r>
                        <a:rPr lang="en-US" sz="1200" dirty="0">
                          <a:effectLst/>
                          <a:latin typeface="Lato Light"/>
                        </a:rPr>
                        <a:t>option</a:t>
                      </a:r>
                      <a:r>
                        <a:rPr lang="en-US" sz="1200" spc="-10" dirty="0">
                          <a:effectLst/>
                          <a:latin typeface="Lato Light"/>
                        </a:rPr>
                        <a:t> </a:t>
                      </a:r>
                      <a:r>
                        <a:rPr lang="en-US" sz="1200" dirty="0">
                          <a:effectLst/>
                          <a:latin typeface="Lato Light"/>
                        </a:rPr>
                        <a:t>choices.</a:t>
                      </a:r>
                    </a:p>
                    <a:p>
                      <a:pPr marL="66675" marR="75565">
                        <a:spcAft>
                          <a:spcPts val="0"/>
                        </a:spcAft>
                      </a:pPr>
                      <a:endParaRPr lang="en-GB" sz="1200" dirty="0">
                        <a:effectLst/>
                        <a:latin typeface="Lato Light"/>
                        <a:ea typeface="Tahoma"/>
                        <a:cs typeface="Times New Roman"/>
                      </a:endParaRPr>
                    </a:p>
                  </a:txBody>
                  <a:tcPr marL="0" marR="0" marT="0" marB="0"/>
                </a:tc>
                <a:tc>
                  <a:txBody>
                    <a:bodyPr/>
                    <a:lstStyle/>
                    <a:p>
                      <a:pPr marL="67945">
                        <a:spcBef>
                          <a:spcPts val="5"/>
                        </a:spcBef>
                        <a:spcAft>
                          <a:spcPts val="0"/>
                        </a:spcAft>
                      </a:pPr>
                      <a:endParaRPr lang="en-US" sz="1200" dirty="0">
                        <a:effectLst/>
                        <a:latin typeface="Lato Light"/>
                      </a:endParaRPr>
                    </a:p>
                    <a:p>
                      <a:pPr marL="67945">
                        <a:spcBef>
                          <a:spcPts val="5"/>
                        </a:spcBef>
                        <a:spcAft>
                          <a:spcPts val="0"/>
                        </a:spcAft>
                      </a:pPr>
                      <a:r>
                        <a:rPr lang="en-US" sz="1200" dirty="0">
                          <a:effectLst/>
                          <a:latin typeface="Lato Light"/>
                        </a:rPr>
                        <a:t>Term1:</a:t>
                      </a:r>
                      <a:endParaRPr lang="en-GB" sz="1200" dirty="0">
                        <a:effectLst/>
                        <a:latin typeface="Lato Light"/>
                      </a:endParaRPr>
                    </a:p>
                    <a:p>
                      <a:pPr marL="67945" marR="273050">
                        <a:lnSpc>
                          <a:spcPct val="200000"/>
                        </a:lnSpc>
                        <a:spcBef>
                          <a:spcPts val="5"/>
                        </a:spcBef>
                        <a:spcAft>
                          <a:spcPts val="0"/>
                        </a:spcAft>
                      </a:pPr>
                      <a:r>
                        <a:rPr lang="en-US" sz="1200" dirty="0">
                          <a:effectLst/>
                          <a:latin typeface="Lato Light"/>
                        </a:rPr>
                        <a:t>PSHE</a:t>
                      </a:r>
                      <a:r>
                        <a:rPr lang="en-US" sz="1200" spc="-25" dirty="0">
                          <a:effectLst/>
                          <a:latin typeface="Lato Light"/>
                        </a:rPr>
                        <a:t> </a:t>
                      </a:r>
                      <a:r>
                        <a:rPr lang="en-US" sz="1200" dirty="0">
                          <a:effectLst/>
                          <a:latin typeface="Lato Light"/>
                        </a:rPr>
                        <a:t>Career</a:t>
                      </a:r>
                      <a:r>
                        <a:rPr lang="en-US" sz="1200" spc="-25" dirty="0">
                          <a:effectLst/>
                          <a:latin typeface="Lato Light"/>
                        </a:rPr>
                        <a:t> </a:t>
                      </a:r>
                      <a:r>
                        <a:rPr lang="en-US" sz="1200" dirty="0">
                          <a:effectLst/>
                          <a:latin typeface="Lato Light"/>
                        </a:rPr>
                        <a:t>related</a:t>
                      </a:r>
                      <a:r>
                        <a:rPr lang="en-US" sz="1200" spc="-25" dirty="0">
                          <a:effectLst/>
                          <a:latin typeface="Lato Light"/>
                        </a:rPr>
                        <a:t> </a:t>
                      </a:r>
                      <a:r>
                        <a:rPr lang="en-US" sz="1200" dirty="0">
                          <a:effectLst/>
                          <a:latin typeface="Lato Light"/>
                        </a:rPr>
                        <a:t>activities</a:t>
                      </a:r>
                      <a:r>
                        <a:rPr lang="en-US" sz="1200" spc="-300" dirty="0">
                          <a:effectLst/>
                          <a:latin typeface="Lato Light"/>
                        </a:rPr>
                        <a:t> </a:t>
                      </a:r>
                      <a:r>
                        <a:rPr lang="en-US" sz="1200" dirty="0">
                          <a:effectLst/>
                          <a:latin typeface="Lato Light"/>
                        </a:rPr>
                        <a:t>Career</a:t>
                      </a:r>
                      <a:r>
                        <a:rPr lang="en-US" sz="1200" spc="-10" dirty="0">
                          <a:effectLst/>
                          <a:latin typeface="Lato Light"/>
                        </a:rPr>
                        <a:t> </a:t>
                      </a:r>
                      <a:r>
                        <a:rPr lang="en-US" sz="1200" dirty="0">
                          <a:effectLst/>
                          <a:latin typeface="Lato Light"/>
                        </a:rPr>
                        <a:t>Drop</a:t>
                      </a:r>
                      <a:r>
                        <a:rPr lang="en-US" sz="1200" spc="-10" dirty="0">
                          <a:effectLst/>
                          <a:latin typeface="Lato Light"/>
                        </a:rPr>
                        <a:t> </a:t>
                      </a:r>
                      <a:r>
                        <a:rPr lang="en-US" sz="1200" dirty="0">
                          <a:effectLst/>
                          <a:latin typeface="Lato Light"/>
                        </a:rPr>
                        <a:t>in</a:t>
                      </a:r>
                      <a:r>
                        <a:rPr lang="en-US" sz="1200" spc="-10" dirty="0">
                          <a:effectLst/>
                          <a:latin typeface="Lato Light"/>
                        </a:rPr>
                        <a:t> </a:t>
                      </a:r>
                      <a:r>
                        <a:rPr lang="en-US" sz="1200" dirty="0">
                          <a:effectLst/>
                          <a:latin typeface="Lato Light"/>
                        </a:rPr>
                        <a:t>sessions</a:t>
                      </a:r>
                      <a:endParaRPr lang="en-GB" sz="1200" dirty="0">
                        <a:effectLst/>
                        <a:latin typeface="Lato Light"/>
                      </a:endParaRPr>
                    </a:p>
                    <a:p>
                      <a:pPr marL="67945">
                        <a:spcBef>
                          <a:spcPts val="50"/>
                        </a:spcBef>
                        <a:spcAft>
                          <a:spcPts val="0"/>
                        </a:spcAft>
                      </a:pPr>
                      <a:endParaRPr lang="en-GB" sz="1200" dirty="0">
                        <a:effectLst/>
                        <a:latin typeface="Lato Light"/>
                      </a:endParaRPr>
                    </a:p>
                    <a:p>
                      <a:pPr marL="67945" marR="569595">
                        <a:spcAft>
                          <a:spcPts val="0"/>
                        </a:spcAft>
                      </a:pPr>
                      <a:r>
                        <a:rPr lang="en-US" sz="1200" dirty="0">
                          <a:effectLst/>
                          <a:latin typeface="Lato Light"/>
                        </a:rPr>
                        <a:t>Choosing GCSE Options</a:t>
                      </a:r>
                      <a:r>
                        <a:rPr lang="en-US" sz="1200" spc="-300" dirty="0">
                          <a:effectLst/>
                          <a:latin typeface="Lato Light"/>
                        </a:rPr>
                        <a:t> </a:t>
                      </a:r>
                      <a:r>
                        <a:rPr lang="en-US" sz="1200" dirty="0">
                          <a:effectLst/>
                          <a:latin typeface="Lato Light"/>
                        </a:rPr>
                        <a:t>Exploring</a:t>
                      </a:r>
                      <a:r>
                        <a:rPr lang="en-US" sz="1200" spc="-25" dirty="0">
                          <a:effectLst/>
                          <a:latin typeface="Lato Light"/>
                        </a:rPr>
                        <a:t> </a:t>
                      </a:r>
                      <a:r>
                        <a:rPr lang="en-US" sz="1200" dirty="0">
                          <a:effectLst/>
                          <a:latin typeface="Lato Light"/>
                        </a:rPr>
                        <a:t>GCSE</a:t>
                      </a:r>
                      <a:r>
                        <a:rPr lang="en-US" sz="1200" spc="-35" dirty="0">
                          <a:effectLst/>
                          <a:latin typeface="Lato Light"/>
                        </a:rPr>
                        <a:t> </a:t>
                      </a:r>
                      <a:r>
                        <a:rPr lang="en-US" sz="1200" dirty="0">
                          <a:effectLst/>
                          <a:latin typeface="Lato Light"/>
                        </a:rPr>
                        <a:t>subjects</a:t>
                      </a:r>
                      <a:endParaRPr lang="en-GB" sz="1200" dirty="0">
                        <a:effectLst/>
                        <a:latin typeface="Lato Light"/>
                      </a:endParaRPr>
                    </a:p>
                    <a:p>
                      <a:pPr marL="67945" marR="189230">
                        <a:spcBef>
                          <a:spcPts val="5"/>
                        </a:spcBef>
                        <a:spcAft>
                          <a:spcPts val="0"/>
                        </a:spcAft>
                      </a:pPr>
                      <a:r>
                        <a:rPr lang="en-US" sz="1200" dirty="0">
                          <a:effectLst/>
                          <a:latin typeface="Lato Light"/>
                        </a:rPr>
                        <a:t>and</a:t>
                      </a:r>
                      <a:r>
                        <a:rPr lang="en-US" sz="1200" spc="-20" dirty="0">
                          <a:effectLst/>
                          <a:latin typeface="Lato Light"/>
                        </a:rPr>
                        <a:t> </a:t>
                      </a:r>
                      <a:r>
                        <a:rPr lang="en-US" sz="1200" dirty="0">
                          <a:effectLst/>
                          <a:latin typeface="Lato Light"/>
                        </a:rPr>
                        <a:t>the</a:t>
                      </a:r>
                      <a:r>
                        <a:rPr lang="en-US" sz="1200" spc="-15" dirty="0">
                          <a:effectLst/>
                          <a:latin typeface="Lato Light"/>
                        </a:rPr>
                        <a:t> </a:t>
                      </a:r>
                      <a:r>
                        <a:rPr lang="en-US" sz="1200" dirty="0">
                          <a:effectLst/>
                          <a:latin typeface="Lato Light"/>
                        </a:rPr>
                        <a:t>links</a:t>
                      </a:r>
                      <a:r>
                        <a:rPr lang="en-US" sz="1200" spc="-15" dirty="0">
                          <a:effectLst/>
                          <a:latin typeface="Lato Light"/>
                        </a:rPr>
                        <a:t> </a:t>
                      </a:r>
                      <a:r>
                        <a:rPr lang="en-US" sz="1200" dirty="0">
                          <a:effectLst/>
                          <a:latin typeface="Lato Light"/>
                        </a:rPr>
                        <a:t>to</a:t>
                      </a:r>
                      <a:r>
                        <a:rPr lang="en-US" sz="1200" spc="-10" dirty="0">
                          <a:effectLst/>
                          <a:latin typeface="Lato Light"/>
                        </a:rPr>
                        <a:t> </a:t>
                      </a:r>
                      <a:r>
                        <a:rPr lang="en-US" sz="1200" dirty="0">
                          <a:effectLst/>
                          <a:latin typeface="Lato Light"/>
                        </a:rPr>
                        <a:t>careers</a:t>
                      </a:r>
                      <a:r>
                        <a:rPr lang="en-US" sz="1200" spc="-20" dirty="0">
                          <a:effectLst/>
                          <a:latin typeface="Lato Light"/>
                        </a:rPr>
                        <a:t> </a:t>
                      </a:r>
                      <a:r>
                        <a:rPr lang="en-US" sz="1200" dirty="0">
                          <a:effectLst/>
                          <a:latin typeface="Lato Light"/>
                        </a:rPr>
                        <a:t>so that</a:t>
                      </a:r>
                      <a:r>
                        <a:rPr lang="en-US" sz="1200" spc="-300" dirty="0">
                          <a:effectLst/>
                          <a:latin typeface="Lato Light"/>
                        </a:rPr>
                        <a:t> </a:t>
                      </a:r>
                      <a:r>
                        <a:rPr lang="en-US" sz="1200" dirty="0">
                          <a:effectLst/>
                          <a:latin typeface="Lato Light"/>
                        </a:rPr>
                        <a:t>pupils make informed choices</a:t>
                      </a:r>
                      <a:r>
                        <a:rPr lang="en-US" sz="1200" spc="5" dirty="0">
                          <a:effectLst/>
                          <a:latin typeface="Lato Light"/>
                        </a:rPr>
                        <a:t> </a:t>
                      </a:r>
                      <a:r>
                        <a:rPr lang="en-US" sz="1200" dirty="0">
                          <a:effectLst/>
                          <a:latin typeface="Lato Light"/>
                        </a:rPr>
                        <a:t>regarding</a:t>
                      </a:r>
                      <a:r>
                        <a:rPr lang="en-US" sz="1200" spc="-10" dirty="0">
                          <a:effectLst/>
                          <a:latin typeface="Lato Light"/>
                        </a:rPr>
                        <a:t> </a:t>
                      </a:r>
                      <a:r>
                        <a:rPr lang="en-US" sz="1200" dirty="0">
                          <a:effectLst/>
                          <a:latin typeface="Lato Light"/>
                        </a:rPr>
                        <a:t>options.</a:t>
                      </a:r>
                      <a:endParaRPr lang="en-GB" sz="1200" dirty="0">
                        <a:effectLst/>
                        <a:latin typeface="Lato Light"/>
                      </a:endParaRPr>
                    </a:p>
                    <a:p>
                      <a:pPr marL="67945">
                        <a:spcBef>
                          <a:spcPts val="10"/>
                        </a:spcBef>
                        <a:spcAft>
                          <a:spcPts val="0"/>
                        </a:spcAft>
                      </a:pPr>
                      <a:r>
                        <a:rPr lang="en-US" sz="1200" dirty="0">
                          <a:effectLst/>
                          <a:latin typeface="Lato Light"/>
                        </a:rPr>
                        <a:t>  </a:t>
                      </a:r>
                      <a:endParaRPr lang="en-GB" sz="1200" dirty="0">
                        <a:effectLst/>
                        <a:latin typeface="Lato Light"/>
                      </a:endParaRPr>
                    </a:p>
                    <a:p>
                      <a:pPr marL="67945">
                        <a:spcAft>
                          <a:spcPts val="0"/>
                        </a:spcAft>
                      </a:pPr>
                      <a:r>
                        <a:rPr lang="en-US" sz="1200" dirty="0">
                          <a:effectLst/>
                          <a:latin typeface="Lato Light"/>
                        </a:rPr>
                        <a:t>Options</a:t>
                      </a:r>
                      <a:r>
                        <a:rPr lang="en-US" sz="1200" spc="-20" dirty="0">
                          <a:effectLst/>
                          <a:latin typeface="Lato Light"/>
                        </a:rPr>
                        <a:t> </a:t>
                      </a:r>
                      <a:r>
                        <a:rPr lang="en-US" sz="1200" dirty="0" err="1">
                          <a:effectLst/>
                          <a:latin typeface="Lato Light"/>
                        </a:rPr>
                        <a:t>programme</a:t>
                      </a:r>
                      <a:r>
                        <a:rPr lang="en-US" sz="1200" spc="-10" dirty="0">
                          <a:effectLst/>
                          <a:latin typeface="Lato Light"/>
                        </a:rPr>
                        <a:t> </a:t>
                      </a:r>
                      <a:r>
                        <a:rPr lang="en-US" sz="1200" dirty="0">
                          <a:effectLst/>
                          <a:latin typeface="Lato Light"/>
                        </a:rPr>
                        <a:t>including –</a:t>
                      </a:r>
                      <a:endParaRPr lang="en-GB" sz="1200" dirty="0">
                        <a:effectLst/>
                        <a:latin typeface="Lato Light"/>
                      </a:endParaRPr>
                    </a:p>
                    <a:p>
                      <a:pPr marL="67945" marR="675005">
                        <a:spcBef>
                          <a:spcPts val="5"/>
                        </a:spcBef>
                        <a:spcAft>
                          <a:spcPts val="0"/>
                        </a:spcAft>
                      </a:pPr>
                      <a:r>
                        <a:rPr lang="en-US" sz="1200" dirty="0">
                          <a:effectLst/>
                          <a:latin typeface="Lato Light"/>
                        </a:rPr>
                        <a:t>Subject assemblies</a:t>
                      </a:r>
                      <a:r>
                        <a:rPr lang="en-US" sz="1200" spc="5" dirty="0">
                          <a:effectLst/>
                          <a:latin typeface="Lato Light"/>
                        </a:rPr>
                        <a:t> </a:t>
                      </a:r>
                      <a:r>
                        <a:rPr lang="en-US" sz="1200" dirty="0">
                          <a:effectLst/>
                          <a:latin typeface="Lato Light"/>
                        </a:rPr>
                        <a:t>Subject</a:t>
                      </a:r>
                      <a:r>
                        <a:rPr lang="en-US" sz="1200" spc="-30" dirty="0">
                          <a:effectLst/>
                          <a:latin typeface="Lato Light"/>
                        </a:rPr>
                        <a:t> </a:t>
                      </a:r>
                      <a:r>
                        <a:rPr lang="en-US" sz="1200" dirty="0">
                          <a:effectLst/>
                          <a:latin typeface="Lato Light"/>
                        </a:rPr>
                        <a:t>Taster</a:t>
                      </a:r>
                      <a:r>
                        <a:rPr lang="en-US" sz="1200" spc="-30" dirty="0">
                          <a:effectLst/>
                          <a:latin typeface="Lato Light"/>
                        </a:rPr>
                        <a:t> </a:t>
                      </a:r>
                      <a:r>
                        <a:rPr lang="en-US" sz="1200" dirty="0">
                          <a:effectLst/>
                          <a:latin typeface="Lato Light"/>
                        </a:rPr>
                        <a:t>lessons</a:t>
                      </a:r>
                      <a:endParaRPr lang="en-GB" sz="1200" dirty="0">
                        <a:effectLst/>
                        <a:latin typeface="Lato Light"/>
                      </a:endParaRPr>
                    </a:p>
                    <a:p>
                      <a:pPr marL="67945" marR="194310">
                        <a:spcAft>
                          <a:spcPts val="0"/>
                        </a:spcAft>
                      </a:pPr>
                      <a:r>
                        <a:rPr lang="en-US" sz="1200" dirty="0">
                          <a:effectLst/>
                          <a:latin typeface="Lato Light"/>
                        </a:rPr>
                        <a:t>Options Market Place Evening</a:t>
                      </a:r>
                      <a:r>
                        <a:rPr lang="en-US" sz="1200" spc="5" dirty="0">
                          <a:effectLst/>
                          <a:latin typeface="Lato Light"/>
                        </a:rPr>
                        <a:t> </a:t>
                      </a:r>
                      <a:r>
                        <a:rPr lang="en-US" sz="1200" dirty="0">
                          <a:effectLst/>
                          <a:latin typeface="Lato Light"/>
                        </a:rPr>
                        <a:t>Options</a:t>
                      </a:r>
                      <a:r>
                        <a:rPr lang="en-US" sz="1200" spc="-25" dirty="0">
                          <a:effectLst/>
                          <a:latin typeface="Lato Light"/>
                        </a:rPr>
                        <a:t> </a:t>
                      </a:r>
                      <a:r>
                        <a:rPr lang="en-US" sz="1200" dirty="0">
                          <a:effectLst/>
                          <a:latin typeface="Lato Light"/>
                        </a:rPr>
                        <a:t>Interviews</a:t>
                      </a:r>
                      <a:r>
                        <a:rPr lang="en-US" sz="1200" spc="-25" dirty="0">
                          <a:effectLst/>
                          <a:latin typeface="Lato Light"/>
                        </a:rPr>
                        <a:t> </a:t>
                      </a:r>
                      <a:r>
                        <a:rPr lang="en-US" sz="1200" dirty="0">
                          <a:effectLst/>
                          <a:latin typeface="Lato Light"/>
                        </a:rPr>
                        <a:t>&amp;</a:t>
                      </a:r>
                      <a:r>
                        <a:rPr lang="en-US" sz="1200" spc="-10" dirty="0">
                          <a:effectLst/>
                          <a:latin typeface="Lato Light"/>
                        </a:rPr>
                        <a:t> </a:t>
                      </a:r>
                      <a:r>
                        <a:rPr lang="en-US" sz="1200" dirty="0">
                          <a:effectLst/>
                          <a:latin typeface="Lato Light"/>
                        </a:rPr>
                        <a:t>Guidance</a:t>
                      </a:r>
                      <a:endParaRPr lang="en-GB" sz="1200" dirty="0">
                        <a:effectLst/>
                        <a:latin typeface="Lato Light"/>
                        <a:ea typeface="Tahoma"/>
                        <a:cs typeface="Times New Roman"/>
                      </a:endParaRPr>
                    </a:p>
                  </a:txBody>
                  <a:tcPr marL="0" marR="0" marT="0" marB="0"/>
                </a:tc>
                <a:tc>
                  <a:txBody>
                    <a:bodyPr/>
                    <a:lstStyle/>
                    <a:p>
                      <a:pPr marL="67310">
                        <a:spcBef>
                          <a:spcPts val="5"/>
                        </a:spcBef>
                        <a:spcAft>
                          <a:spcPts val="0"/>
                        </a:spcAft>
                      </a:pPr>
                      <a:endParaRPr lang="en-US" sz="1200" dirty="0">
                        <a:effectLst/>
                        <a:latin typeface="Lato Light"/>
                      </a:endParaRPr>
                    </a:p>
                    <a:p>
                      <a:pPr marL="67310">
                        <a:spcBef>
                          <a:spcPts val="5"/>
                        </a:spcBef>
                        <a:spcAft>
                          <a:spcPts val="0"/>
                        </a:spcAft>
                      </a:pPr>
                      <a:r>
                        <a:rPr lang="en-US" sz="1200" dirty="0">
                          <a:effectLst/>
                          <a:latin typeface="Lato Light"/>
                        </a:rPr>
                        <a:t>Term2:</a:t>
                      </a:r>
                      <a:endParaRPr lang="en-GB" sz="1200" dirty="0">
                        <a:effectLst/>
                        <a:latin typeface="Lato Light"/>
                      </a:endParaRPr>
                    </a:p>
                    <a:p>
                      <a:pPr marL="67310">
                        <a:spcBef>
                          <a:spcPts val="5"/>
                        </a:spcBef>
                        <a:spcAft>
                          <a:spcPts val="0"/>
                        </a:spcAft>
                      </a:pPr>
                      <a:r>
                        <a:rPr lang="en-US" sz="1200" dirty="0">
                          <a:effectLst/>
                          <a:latin typeface="Lato Light"/>
                        </a:rPr>
                        <a:t>PSHE</a:t>
                      </a:r>
                      <a:r>
                        <a:rPr lang="en-US" sz="1200" spc="-20" dirty="0">
                          <a:effectLst/>
                          <a:latin typeface="Lato Light"/>
                        </a:rPr>
                        <a:t> </a:t>
                      </a:r>
                      <a:r>
                        <a:rPr lang="en-US" sz="1200" dirty="0">
                          <a:effectLst/>
                          <a:latin typeface="Lato Light"/>
                        </a:rPr>
                        <a:t>Career</a:t>
                      </a:r>
                      <a:r>
                        <a:rPr lang="en-US" sz="1200" spc="-20" dirty="0">
                          <a:effectLst/>
                          <a:latin typeface="Lato Light"/>
                        </a:rPr>
                        <a:t> </a:t>
                      </a:r>
                      <a:r>
                        <a:rPr lang="en-US" sz="1200" dirty="0">
                          <a:effectLst/>
                          <a:latin typeface="Lato Light"/>
                        </a:rPr>
                        <a:t>related</a:t>
                      </a:r>
                      <a:r>
                        <a:rPr lang="en-US" sz="1200" spc="-20" dirty="0">
                          <a:effectLst/>
                          <a:latin typeface="Lato Light"/>
                        </a:rPr>
                        <a:t> </a:t>
                      </a:r>
                      <a:r>
                        <a:rPr lang="en-US" sz="1200" dirty="0">
                          <a:effectLst/>
                          <a:latin typeface="Lato Light"/>
                        </a:rPr>
                        <a:t>activities</a:t>
                      </a:r>
                      <a:endParaRPr lang="en-GB" sz="1200" dirty="0">
                        <a:effectLst/>
                        <a:latin typeface="Lato Light"/>
                      </a:endParaRPr>
                    </a:p>
                    <a:p>
                      <a:pPr marL="67945">
                        <a:spcAft>
                          <a:spcPts val="0"/>
                        </a:spcAft>
                      </a:pPr>
                      <a:endParaRPr lang="en-GB" sz="1200" dirty="0">
                        <a:effectLst/>
                        <a:latin typeface="Lato Light"/>
                      </a:endParaRPr>
                    </a:p>
                    <a:p>
                      <a:pPr marL="67310" marR="706755">
                        <a:spcAft>
                          <a:spcPts val="0"/>
                        </a:spcAft>
                      </a:pPr>
                      <a:r>
                        <a:rPr lang="en-US" sz="1200" dirty="0">
                          <a:effectLst/>
                          <a:latin typeface="Lato Light"/>
                        </a:rPr>
                        <a:t>Career</a:t>
                      </a:r>
                      <a:r>
                        <a:rPr lang="en-US" sz="1200" spc="-25" dirty="0">
                          <a:effectLst/>
                          <a:latin typeface="Lato Light"/>
                        </a:rPr>
                        <a:t> </a:t>
                      </a:r>
                      <a:r>
                        <a:rPr lang="en-US" sz="1200" dirty="0">
                          <a:effectLst/>
                          <a:latin typeface="Lato Light"/>
                        </a:rPr>
                        <a:t>Drop</a:t>
                      </a:r>
                      <a:r>
                        <a:rPr lang="en-US" sz="1200" spc="-25" dirty="0">
                          <a:effectLst/>
                          <a:latin typeface="Lato Light"/>
                        </a:rPr>
                        <a:t> </a:t>
                      </a:r>
                      <a:r>
                        <a:rPr lang="en-US" sz="1200" dirty="0">
                          <a:effectLst/>
                          <a:latin typeface="Lato Light"/>
                        </a:rPr>
                        <a:t>in</a:t>
                      </a:r>
                      <a:r>
                        <a:rPr lang="en-US" sz="1200" spc="-20" dirty="0">
                          <a:effectLst/>
                          <a:latin typeface="Lato Light"/>
                        </a:rPr>
                        <a:t> </a:t>
                      </a:r>
                      <a:r>
                        <a:rPr lang="en-US" sz="1200" dirty="0">
                          <a:effectLst/>
                          <a:latin typeface="Lato Light"/>
                        </a:rPr>
                        <a:t>sessions</a:t>
                      </a:r>
                      <a:r>
                        <a:rPr lang="en-US" sz="1200" spc="-300" dirty="0">
                          <a:effectLst/>
                          <a:latin typeface="Lato Light"/>
                        </a:rPr>
                        <a:t> </a:t>
                      </a:r>
                      <a:r>
                        <a:rPr lang="en-US" sz="1200" dirty="0">
                          <a:effectLst/>
                          <a:latin typeface="Lato Light"/>
                        </a:rPr>
                        <a:t>Duke of Edinburgh</a:t>
                      </a:r>
                      <a:r>
                        <a:rPr lang="en-US" sz="1200" spc="5" dirty="0">
                          <a:effectLst/>
                          <a:latin typeface="Lato Light"/>
                        </a:rPr>
                        <a:t> </a:t>
                      </a:r>
                      <a:r>
                        <a:rPr lang="en-US" sz="1200" dirty="0">
                          <a:effectLst/>
                          <a:latin typeface="Lato Light"/>
                        </a:rPr>
                        <a:t>award</a:t>
                      </a:r>
                      <a:r>
                        <a:rPr lang="en-US" sz="1200" spc="-10" dirty="0">
                          <a:effectLst/>
                          <a:latin typeface="Lato Light"/>
                        </a:rPr>
                        <a:t> </a:t>
                      </a:r>
                      <a:r>
                        <a:rPr lang="en-US" sz="1200" dirty="0">
                          <a:effectLst/>
                          <a:latin typeface="Lato Light"/>
                        </a:rPr>
                        <a:t>scheme</a:t>
                      </a:r>
                      <a:endParaRPr lang="en-GB" sz="1200" dirty="0">
                        <a:effectLst/>
                        <a:latin typeface="Lato Light"/>
                      </a:endParaRPr>
                    </a:p>
                    <a:p>
                      <a:pPr marL="67945">
                        <a:spcAft>
                          <a:spcPts val="0"/>
                        </a:spcAft>
                      </a:pPr>
                      <a:endParaRPr lang="en-GB" sz="1200" dirty="0">
                        <a:effectLst/>
                        <a:latin typeface="Lato Light"/>
                      </a:endParaRPr>
                    </a:p>
                    <a:p>
                      <a:pPr marL="67310" marR="603250">
                        <a:spcBef>
                          <a:spcPts val="965"/>
                        </a:spcBef>
                        <a:spcAft>
                          <a:spcPts val="0"/>
                        </a:spcAft>
                      </a:pPr>
                      <a:r>
                        <a:rPr lang="en-US" sz="1200" dirty="0">
                          <a:effectLst/>
                          <a:latin typeface="Lato Light"/>
                        </a:rPr>
                        <a:t>Annual</a:t>
                      </a:r>
                      <a:r>
                        <a:rPr lang="en-US" sz="1200" spc="-25" dirty="0">
                          <a:effectLst/>
                          <a:latin typeface="Lato Light"/>
                        </a:rPr>
                        <a:t> </a:t>
                      </a:r>
                      <a:r>
                        <a:rPr lang="en-US" sz="1200" dirty="0">
                          <a:effectLst/>
                          <a:latin typeface="Lato Light"/>
                        </a:rPr>
                        <a:t>Careers</a:t>
                      </a:r>
                      <a:r>
                        <a:rPr lang="en-US" sz="1200" spc="-25" dirty="0">
                          <a:effectLst/>
                          <a:latin typeface="Lato Light"/>
                        </a:rPr>
                        <a:t> </a:t>
                      </a:r>
                      <a:r>
                        <a:rPr lang="en-US" sz="1200" dirty="0">
                          <a:effectLst/>
                          <a:latin typeface="Lato Light"/>
                        </a:rPr>
                        <a:t>&amp;</a:t>
                      </a:r>
                      <a:r>
                        <a:rPr lang="en-US" sz="1200" spc="-10" dirty="0">
                          <a:effectLst/>
                          <a:latin typeface="Lato Light"/>
                        </a:rPr>
                        <a:t> </a:t>
                      </a:r>
                      <a:r>
                        <a:rPr lang="en-US" sz="1200" dirty="0">
                          <a:effectLst/>
                          <a:latin typeface="Lato Light"/>
                        </a:rPr>
                        <a:t>Further</a:t>
                      </a:r>
                      <a:r>
                        <a:rPr lang="en-US" sz="1200" spc="-295" dirty="0">
                          <a:effectLst/>
                          <a:latin typeface="Lato Light"/>
                        </a:rPr>
                        <a:t> </a:t>
                      </a:r>
                      <a:r>
                        <a:rPr lang="en-US" sz="1200" dirty="0">
                          <a:effectLst/>
                          <a:latin typeface="Lato Light"/>
                        </a:rPr>
                        <a:t>Education Fair</a:t>
                      </a:r>
                      <a:endParaRPr lang="en-GB" sz="1200" dirty="0">
                        <a:effectLst/>
                        <a:latin typeface="Lato Light"/>
                      </a:endParaRPr>
                    </a:p>
                    <a:p>
                      <a:pPr marL="67945">
                        <a:spcBef>
                          <a:spcPts val="55"/>
                        </a:spcBef>
                        <a:spcAft>
                          <a:spcPts val="0"/>
                        </a:spcAft>
                      </a:pPr>
                      <a:endParaRPr lang="en-GB" sz="1200" dirty="0">
                        <a:effectLst/>
                        <a:latin typeface="Lato Light"/>
                      </a:endParaRPr>
                    </a:p>
                    <a:p>
                      <a:pPr marL="67310" marR="95250">
                        <a:spcAft>
                          <a:spcPts val="0"/>
                        </a:spcAft>
                      </a:pPr>
                      <a:r>
                        <a:rPr lang="en-US" sz="1200" dirty="0">
                          <a:effectLst/>
                          <a:latin typeface="Lato Light"/>
                        </a:rPr>
                        <a:t>National</a:t>
                      </a:r>
                      <a:r>
                        <a:rPr lang="en-US" sz="1200" spc="-20" dirty="0">
                          <a:effectLst/>
                          <a:latin typeface="Lato Light"/>
                        </a:rPr>
                        <a:t> </a:t>
                      </a:r>
                      <a:r>
                        <a:rPr lang="en-US" sz="1200" dirty="0">
                          <a:effectLst/>
                          <a:latin typeface="Lato Light"/>
                        </a:rPr>
                        <a:t>Careers</a:t>
                      </a:r>
                      <a:r>
                        <a:rPr lang="en-US" sz="1200" spc="-20" dirty="0">
                          <a:effectLst/>
                          <a:latin typeface="Lato Light"/>
                        </a:rPr>
                        <a:t> </a:t>
                      </a:r>
                      <a:r>
                        <a:rPr lang="en-US" sz="1200" dirty="0">
                          <a:effectLst/>
                          <a:latin typeface="Lato Light"/>
                        </a:rPr>
                        <a:t>Week</a:t>
                      </a:r>
                      <a:r>
                        <a:rPr lang="en-US" sz="1200" spc="-20" dirty="0">
                          <a:effectLst/>
                          <a:latin typeface="Lato Light"/>
                        </a:rPr>
                        <a:t> </a:t>
                      </a:r>
                      <a:r>
                        <a:rPr lang="en-US" sz="1200" dirty="0">
                          <a:effectLst/>
                          <a:latin typeface="Lato Light"/>
                        </a:rPr>
                        <a:t>Activities</a:t>
                      </a:r>
                      <a:r>
                        <a:rPr lang="en-US" sz="1200" spc="-15" dirty="0">
                          <a:effectLst/>
                          <a:latin typeface="Lato Light"/>
                        </a:rPr>
                        <a:t> </a:t>
                      </a:r>
                      <a:r>
                        <a:rPr lang="en-US" sz="1200" dirty="0">
                          <a:effectLst/>
                          <a:latin typeface="Lato Light"/>
                        </a:rPr>
                        <a:t>&amp;</a:t>
                      </a:r>
                      <a:r>
                        <a:rPr lang="en-US" sz="1200" spc="-295" dirty="0">
                          <a:effectLst/>
                          <a:latin typeface="Lato Light"/>
                        </a:rPr>
                        <a:t> </a:t>
                      </a:r>
                      <a:r>
                        <a:rPr lang="en-US" sz="1200" dirty="0">
                          <a:effectLst/>
                          <a:latin typeface="Lato Light"/>
                        </a:rPr>
                        <a:t>Subject specific careers sessions.</a:t>
                      </a:r>
                      <a:r>
                        <a:rPr lang="en-US" sz="1200" spc="5" dirty="0">
                          <a:effectLst/>
                          <a:latin typeface="Lato Light"/>
                        </a:rPr>
                        <a:t> </a:t>
                      </a:r>
                    </a:p>
                    <a:p>
                      <a:pPr marL="67310" marR="95250">
                        <a:spcAft>
                          <a:spcPts val="0"/>
                        </a:spcAft>
                      </a:pPr>
                      <a:endParaRPr lang="en-US" sz="1200" spc="5" dirty="0">
                        <a:effectLst/>
                        <a:latin typeface="Lato Light"/>
                      </a:endParaRPr>
                    </a:p>
                  </a:txBody>
                  <a:tcPr marL="0" marR="0" marT="0" marB="0"/>
                </a:tc>
                <a:tc>
                  <a:txBody>
                    <a:bodyPr/>
                    <a:lstStyle/>
                    <a:p>
                      <a:pPr marL="66675">
                        <a:spcBef>
                          <a:spcPts val="5"/>
                        </a:spcBef>
                        <a:spcAft>
                          <a:spcPts val="0"/>
                        </a:spcAft>
                      </a:pPr>
                      <a:endParaRPr lang="en-US" sz="1200" dirty="0">
                        <a:effectLst/>
                        <a:latin typeface="Lato Light"/>
                      </a:endParaRPr>
                    </a:p>
                    <a:p>
                      <a:pPr marL="66675">
                        <a:spcBef>
                          <a:spcPts val="5"/>
                        </a:spcBef>
                        <a:spcAft>
                          <a:spcPts val="0"/>
                        </a:spcAft>
                      </a:pPr>
                      <a:r>
                        <a:rPr lang="en-US" sz="1200" dirty="0">
                          <a:effectLst/>
                          <a:latin typeface="Lato Light"/>
                        </a:rPr>
                        <a:t>Term</a:t>
                      </a:r>
                      <a:r>
                        <a:rPr lang="en-US" sz="1200" spc="-15" dirty="0">
                          <a:effectLst/>
                          <a:latin typeface="Lato Light"/>
                        </a:rPr>
                        <a:t> </a:t>
                      </a:r>
                      <a:r>
                        <a:rPr lang="en-US" sz="1200" dirty="0">
                          <a:effectLst/>
                          <a:latin typeface="Lato Light"/>
                        </a:rPr>
                        <a:t>3:</a:t>
                      </a:r>
                      <a:endParaRPr lang="en-GB" sz="1200" dirty="0">
                        <a:effectLst/>
                        <a:latin typeface="Lato Light"/>
                      </a:endParaRPr>
                    </a:p>
                    <a:p>
                      <a:pPr marL="66675">
                        <a:spcBef>
                          <a:spcPts val="5"/>
                        </a:spcBef>
                        <a:spcAft>
                          <a:spcPts val="0"/>
                        </a:spcAft>
                      </a:pPr>
                      <a:r>
                        <a:rPr lang="en-US" sz="1200" dirty="0">
                          <a:effectLst/>
                          <a:latin typeface="Lato Light"/>
                        </a:rPr>
                        <a:t>PSHE</a:t>
                      </a:r>
                      <a:r>
                        <a:rPr lang="en-US" sz="1200" spc="-15" dirty="0">
                          <a:effectLst/>
                          <a:latin typeface="Lato Light"/>
                        </a:rPr>
                        <a:t> </a:t>
                      </a:r>
                      <a:r>
                        <a:rPr lang="en-US" sz="1200" dirty="0">
                          <a:effectLst/>
                          <a:latin typeface="Lato Light"/>
                        </a:rPr>
                        <a:t>Career</a:t>
                      </a:r>
                      <a:r>
                        <a:rPr lang="en-US" sz="1200" spc="-20" dirty="0">
                          <a:effectLst/>
                          <a:latin typeface="Lato Light"/>
                        </a:rPr>
                        <a:t> </a:t>
                      </a:r>
                      <a:r>
                        <a:rPr lang="en-US" sz="1200" dirty="0">
                          <a:effectLst/>
                          <a:latin typeface="Lato Light"/>
                        </a:rPr>
                        <a:t>related</a:t>
                      </a:r>
                      <a:r>
                        <a:rPr lang="en-US" sz="1200" spc="-20" dirty="0">
                          <a:effectLst/>
                          <a:latin typeface="Lato Light"/>
                        </a:rPr>
                        <a:t> </a:t>
                      </a:r>
                      <a:r>
                        <a:rPr lang="en-US" sz="1200" dirty="0">
                          <a:effectLst/>
                          <a:latin typeface="Lato Light"/>
                        </a:rPr>
                        <a:t>activities</a:t>
                      </a:r>
                      <a:endParaRPr lang="en-GB" sz="1200" dirty="0">
                        <a:effectLst/>
                        <a:latin typeface="Lato Light"/>
                      </a:endParaRPr>
                    </a:p>
                    <a:p>
                      <a:pPr marL="67945">
                        <a:spcAft>
                          <a:spcPts val="0"/>
                        </a:spcAft>
                      </a:pPr>
                      <a:endParaRPr lang="en-GB" sz="1200" dirty="0">
                        <a:effectLst/>
                        <a:latin typeface="Lato Light"/>
                      </a:endParaRPr>
                    </a:p>
                    <a:p>
                      <a:pPr marL="66675" marR="741045">
                        <a:spcAft>
                          <a:spcPts val="0"/>
                        </a:spcAft>
                      </a:pPr>
                      <a:r>
                        <a:rPr lang="en-US" sz="1200" dirty="0">
                          <a:effectLst/>
                          <a:latin typeface="Lato Light"/>
                        </a:rPr>
                        <a:t>Career</a:t>
                      </a:r>
                      <a:r>
                        <a:rPr lang="en-US" sz="1200" spc="-25" dirty="0">
                          <a:effectLst/>
                          <a:latin typeface="Lato Light"/>
                        </a:rPr>
                        <a:t> </a:t>
                      </a:r>
                      <a:r>
                        <a:rPr lang="en-US" sz="1200" dirty="0">
                          <a:effectLst/>
                          <a:latin typeface="Lato Light"/>
                        </a:rPr>
                        <a:t>Drop</a:t>
                      </a:r>
                      <a:r>
                        <a:rPr lang="en-US" sz="1200" spc="-25" dirty="0">
                          <a:effectLst/>
                          <a:latin typeface="Lato Light"/>
                        </a:rPr>
                        <a:t> </a:t>
                      </a:r>
                      <a:r>
                        <a:rPr lang="en-US" sz="1200" dirty="0">
                          <a:effectLst/>
                          <a:latin typeface="Lato Light"/>
                        </a:rPr>
                        <a:t>in</a:t>
                      </a:r>
                      <a:r>
                        <a:rPr lang="en-US" sz="1200" spc="-20" dirty="0">
                          <a:effectLst/>
                          <a:latin typeface="Lato Light"/>
                        </a:rPr>
                        <a:t> </a:t>
                      </a:r>
                      <a:r>
                        <a:rPr lang="en-US" sz="1200" dirty="0">
                          <a:effectLst/>
                          <a:latin typeface="Lato Light"/>
                        </a:rPr>
                        <a:t>sessions</a:t>
                      </a:r>
                      <a:r>
                        <a:rPr lang="en-US" sz="1200" spc="-300" dirty="0">
                          <a:effectLst/>
                          <a:latin typeface="Lato Light"/>
                        </a:rPr>
                        <a:t> </a:t>
                      </a:r>
                      <a:r>
                        <a:rPr lang="en-US" sz="1200" dirty="0">
                          <a:effectLst/>
                          <a:latin typeface="Lato Light"/>
                        </a:rPr>
                        <a:t> </a:t>
                      </a:r>
                      <a:endParaRPr lang="en-GB" sz="1200" dirty="0">
                        <a:effectLst/>
                        <a:latin typeface="Lato Light"/>
                      </a:endParaRPr>
                    </a:p>
                    <a:p>
                      <a:pPr marL="66675" marR="325755">
                        <a:spcBef>
                          <a:spcPts val="965"/>
                        </a:spcBef>
                        <a:spcAft>
                          <a:spcPts val="0"/>
                        </a:spcAft>
                      </a:pPr>
                      <a:r>
                        <a:rPr lang="en-US" sz="1200" dirty="0">
                          <a:effectLst/>
                          <a:latin typeface="Lato Light"/>
                        </a:rPr>
                        <a:t>Independent</a:t>
                      </a:r>
                      <a:r>
                        <a:rPr lang="en-US" sz="1200" spc="-35" dirty="0">
                          <a:effectLst/>
                          <a:latin typeface="Lato Light"/>
                        </a:rPr>
                        <a:t> </a:t>
                      </a:r>
                      <a:r>
                        <a:rPr lang="en-US" sz="1200" dirty="0">
                          <a:effectLst/>
                          <a:latin typeface="Lato Light"/>
                        </a:rPr>
                        <a:t>Careers</a:t>
                      </a:r>
                      <a:r>
                        <a:rPr lang="en-US" sz="1200" spc="-30" dirty="0">
                          <a:effectLst/>
                          <a:latin typeface="Lato Light"/>
                        </a:rPr>
                        <a:t> </a:t>
                      </a:r>
                      <a:r>
                        <a:rPr lang="en-US" sz="1200" dirty="0">
                          <a:effectLst/>
                          <a:latin typeface="Lato Light"/>
                        </a:rPr>
                        <a:t>Guidance</a:t>
                      </a:r>
                      <a:r>
                        <a:rPr lang="en-US" sz="1200" spc="-295" dirty="0">
                          <a:effectLst/>
                          <a:latin typeface="Lato Light"/>
                        </a:rPr>
                        <a:t> </a:t>
                      </a:r>
                      <a:r>
                        <a:rPr lang="en-US" sz="1200" dirty="0">
                          <a:effectLst/>
                          <a:latin typeface="Lato Light"/>
                        </a:rPr>
                        <a:t>Interviews</a:t>
                      </a:r>
                      <a:r>
                        <a:rPr lang="en-US" sz="1200" spc="-20" dirty="0">
                          <a:effectLst/>
                          <a:latin typeface="Lato Light"/>
                        </a:rPr>
                        <a:t> </a:t>
                      </a:r>
                      <a:r>
                        <a:rPr lang="en-US" sz="1200" dirty="0">
                          <a:effectLst/>
                          <a:latin typeface="Lato Light"/>
                        </a:rPr>
                        <a:t>(Identified</a:t>
                      </a:r>
                      <a:r>
                        <a:rPr lang="en-US" sz="1200" spc="-20" dirty="0">
                          <a:effectLst/>
                          <a:latin typeface="Lato Light"/>
                        </a:rPr>
                        <a:t> </a:t>
                      </a:r>
                      <a:r>
                        <a:rPr lang="en-US" sz="1200" dirty="0">
                          <a:effectLst/>
                          <a:latin typeface="Lato Light"/>
                        </a:rPr>
                        <a:t>pupils)</a:t>
                      </a:r>
                      <a:endParaRPr lang="en-GB" sz="1200" dirty="0">
                        <a:effectLst/>
                        <a:latin typeface="Lato Light"/>
                      </a:endParaRPr>
                    </a:p>
                    <a:p>
                      <a:pPr marL="67945">
                        <a:spcBef>
                          <a:spcPts val="55"/>
                        </a:spcBef>
                        <a:spcAft>
                          <a:spcPts val="0"/>
                        </a:spcAft>
                      </a:pPr>
                      <a:endParaRPr lang="en-GB" sz="1200" dirty="0">
                        <a:effectLst/>
                        <a:latin typeface="Lato Light"/>
                      </a:endParaRPr>
                    </a:p>
                  </a:txBody>
                  <a:tcPr marL="0" marR="0" marT="0" marB="0"/>
                </a:tc>
                <a:extLst>
                  <a:ext uri="{0D108BD9-81ED-4DB2-BD59-A6C34878D82A}">
                    <a16:rowId xmlns:a16="http://schemas.microsoft.com/office/drawing/2014/main" val="496396961"/>
                  </a:ext>
                </a:extLst>
              </a:tr>
            </a:tbl>
          </a:graphicData>
        </a:graphic>
      </p:graphicFrame>
    </p:spTree>
    <p:extLst>
      <p:ext uri="{BB962C8B-B14F-4D97-AF65-F5344CB8AC3E}">
        <p14:creationId xmlns:p14="http://schemas.microsoft.com/office/powerpoint/2010/main" val="1909793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6B494-7E66-4AE0-91E0-7FD38D1B6127}"/>
              </a:ext>
            </a:extLst>
          </p:cNvPr>
          <p:cNvSpPr>
            <a:spLocks noGrp="1"/>
          </p:cNvSpPr>
          <p:nvPr>
            <p:ph type="title"/>
          </p:nvPr>
        </p:nvSpPr>
        <p:spPr/>
        <p:txBody>
          <a:bodyPr>
            <a:normAutofit/>
          </a:bodyPr>
          <a:lstStyle/>
          <a:p>
            <a:r>
              <a:rPr lang="en-US" altLang="en-US" sz="3200" b="1" dirty="0">
                <a:latin typeface="Lato" panose="020F0502020204030203" pitchFamily="34" charset="0"/>
                <a:ea typeface="Lato" panose="020F0502020204030203" pitchFamily="34" charset="0"/>
                <a:cs typeface="Lato" panose="020F0502020204030203" pitchFamily="34" charset="0"/>
              </a:rPr>
              <a:t>Year 10 - students will have the following opportunities:</a:t>
            </a:r>
            <a:endParaRPr lang="en-GB" sz="3200" dirty="0">
              <a:latin typeface="Lato" panose="020F0502020204030203" pitchFamily="34" charset="0"/>
              <a:ea typeface="Lato" panose="020F0502020204030203" pitchFamily="34" charset="0"/>
              <a:cs typeface="Lato" panose="020F0502020204030203" pitchFamily="34" charset="0"/>
            </a:endParaRPr>
          </a:p>
        </p:txBody>
      </p:sp>
      <p:graphicFrame>
        <p:nvGraphicFramePr>
          <p:cNvPr id="12" name="Table 11">
            <a:extLst>
              <a:ext uri="{FF2B5EF4-FFF2-40B4-BE49-F238E27FC236}">
                <a16:creationId xmlns:a16="http://schemas.microsoft.com/office/drawing/2014/main" id="{A95B0A64-6E11-4133-8F1A-3C108ADEEEC1}"/>
              </a:ext>
            </a:extLst>
          </p:cNvPr>
          <p:cNvGraphicFramePr>
            <a:graphicFrameLocks noGrp="1"/>
          </p:cNvGraphicFramePr>
          <p:nvPr>
            <p:extLst>
              <p:ext uri="{D42A27DB-BD31-4B8C-83A1-F6EECF244321}">
                <p14:modId xmlns:p14="http://schemas.microsoft.com/office/powerpoint/2010/main" val="1310890568"/>
              </p:ext>
            </p:extLst>
          </p:nvPr>
        </p:nvGraphicFramePr>
        <p:xfrm>
          <a:off x="948923" y="1692718"/>
          <a:ext cx="10771465" cy="4361180"/>
        </p:xfrm>
        <a:graphic>
          <a:graphicData uri="http://schemas.openxmlformats.org/drawingml/2006/table">
            <a:tbl>
              <a:tblPr firstRow="1" firstCol="1" lastRow="1" lastCol="1" bandRow="1" bandCol="1">
                <a:tableStyleId>{5C22544A-7EE6-4342-B048-85BDC9FD1C3A}</a:tableStyleId>
              </a:tblPr>
              <a:tblGrid>
                <a:gridCol w="1918177">
                  <a:extLst>
                    <a:ext uri="{9D8B030D-6E8A-4147-A177-3AD203B41FA5}">
                      <a16:colId xmlns:a16="http://schemas.microsoft.com/office/drawing/2014/main" val="2286199065"/>
                    </a:ext>
                  </a:extLst>
                </a:gridCol>
                <a:gridCol w="1916777">
                  <a:extLst>
                    <a:ext uri="{9D8B030D-6E8A-4147-A177-3AD203B41FA5}">
                      <a16:colId xmlns:a16="http://schemas.microsoft.com/office/drawing/2014/main" val="321390984"/>
                    </a:ext>
                  </a:extLst>
                </a:gridCol>
                <a:gridCol w="2407344">
                  <a:extLst>
                    <a:ext uri="{9D8B030D-6E8A-4147-A177-3AD203B41FA5}">
                      <a16:colId xmlns:a16="http://schemas.microsoft.com/office/drawing/2014/main" val="339113489"/>
                    </a:ext>
                  </a:extLst>
                </a:gridCol>
                <a:gridCol w="2244289">
                  <a:extLst>
                    <a:ext uri="{9D8B030D-6E8A-4147-A177-3AD203B41FA5}">
                      <a16:colId xmlns:a16="http://schemas.microsoft.com/office/drawing/2014/main" val="3830601273"/>
                    </a:ext>
                  </a:extLst>
                </a:gridCol>
                <a:gridCol w="2284878">
                  <a:extLst>
                    <a:ext uri="{9D8B030D-6E8A-4147-A177-3AD203B41FA5}">
                      <a16:colId xmlns:a16="http://schemas.microsoft.com/office/drawing/2014/main" val="1397592615"/>
                    </a:ext>
                  </a:extLst>
                </a:gridCol>
              </a:tblGrid>
              <a:tr h="1993265">
                <a:tc>
                  <a:txBody>
                    <a:bodyPr/>
                    <a:lstStyle/>
                    <a:p>
                      <a:pPr marL="67945">
                        <a:lnSpc>
                          <a:spcPts val="1205"/>
                        </a:lnSpc>
                        <a:spcBef>
                          <a:spcPts val="5"/>
                        </a:spcBef>
                        <a:spcAft>
                          <a:spcPts val="0"/>
                        </a:spcAft>
                      </a:pPr>
                      <a:endParaRPr lang="en-US" sz="1200" dirty="0">
                        <a:effectLst/>
                        <a:latin typeface="Lato Light"/>
                        <a:ea typeface="Lato Light"/>
                        <a:cs typeface="Lato Light"/>
                      </a:endParaRPr>
                    </a:p>
                    <a:p>
                      <a:pPr marL="67945">
                        <a:lnSpc>
                          <a:spcPts val="1205"/>
                        </a:lnSpc>
                        <a:spcBef>
                          <a:spcPts val="5"/>
                        </a:spcBef>
                        <a:spcAft>
                          <a:spcPts val="0"/>
                        </a:spcAft>
                      </a:pPr>
                      <a:r>
                        <a:rPr lang="en-US" sz="1200" dirty="0">
                          <a:effectLst/>
                          <a:latin typeface="Lato Light"/>
                          <a:ea typeface="Lato Light"/>
                          <a:cs typeface="Lato Light"/>
                        </a:rPr>
                        <a:t>Aims:</a:t>
                      </a:r>
                      <a:endParaRPr lang="en-GB" sz="1200" dirty="0">
                        <a:effectLst/>
                        <a:latin typeface="Lato Light"/>
                        <a:ea typeface="Lato Light"/>
                        <a:cs typeface="Lato Light"/>
                      </a:endParaRPr>
                    </a:p>
                    <a:p>
                      <a:pPr marL="67945" marR="181610" algn="l">
                        <a:spcAft>
                          <a:spcPts val="0"/>
                        </a:spcAft>
                      </a:pPr>
                      <a:r>
                        <a:rPr lang="en-US" sz="1200" dirty="0">
                          <a:effectLst/>
                          <a:latin typeface="Lato Light"/>
                          <a:ea typeface="Lato Light"/>
                          <a:cs typeface="Lato Light"/>
                        </a:rPr>
                        <a:t>To</a:t>
                      </a:r>
                      <a:r>
                        <a:rPr lang="en-US" sz="1200" spc="-30" dirty="0">
                          <a:effectLst/>
                          <a:latin typeface="Lato Light"/>
                          <a:ea typeface="Lato Light"/>
                          <a:cs typeface="Lato Light"/>
                        </a:rPr>
                        <a:t> </a:t>
                      </a:r>
                      <a:r>
                        <a:rPr lang="en-US" sz="1200" dirty="0">
                          <a:effectLst/>
                          <a:latin typeface="Lato Light"/>
                          <a:ea typeface="Lato Light"/>
                          <a:cs typeface="Lato Light"/>
                        </a:rPr>
                        <a:t>gain</a:t>
                      </a:r>
                      <a:r>
                        <a:rPr lang="en-US" sz="1200" spc="-20" dirty="0">
                          <a:effectLst/>
                          <a:latin typeface="Lato Light"/>
                          <a:ea typeface="Lato Light"/>
                          <a:cs typeface="Lato Light"/>
                        </a:rPr>
                        <a:t> </a:t>
                      </a:r>
                      <a:r>
                        <a:rPr lang="en-US" sz="1200" dirty="0">
                          <a:effectLst/>
                          <a:latin typeface="Lato Light"/>
                          <a:ea typeface="Lato Light"/>
                          <a:cs typeface="Lato Light"/>
                        </a:rPr>
                        <a:t>knowledge</a:t>
                      </a:r>
                      <a:r>
                        <a:rPr lang="en-US" sz="1200" spc="-15" dirty="0">
                          <a:effectLst/>
                          <a:latin typeface="Lato Light"/>
                          <a:ea typeface="Lato Light"/>
                          <a:cs typeface="Lato Light"/>
                        </a:rPr>
                        <a:t> </a:t>
                      </a:r>
                      <a:r>
                        <a:rPr lang="en-US" sz="1200" dirty="0">
                          <a:effectLst/>
                          <a:latin typeface="Lato Light"/>
                          <a:ea typeface="Lato Light"/>
                          <a:cs typeface="Lato Light"/>
                        </a:rPr>
                        <a:t>of</a:t>
                      </a:r>
                      <a:r>
                        <a:rPr lang="en-US" sz="1200" spc="-20" dirty="0">
                          <a:effectLst/>
                          <a:latin typeface="Lato Light"/>
                          <a:ea typeface="Lato Light"/>
                          <a:cs typeface="Lato Light"/>
                        </a:rPr>
                        <a:t> </a:t>
                      </a:r>
                      <a:r>
                        <a:rPr lang="en-US" sz="1200" dirty="0">
                          <a:effectLst/>
                          <a:latin typeface="Lato Light"/>
                          <a:ea typeface="Lato Light"/>
                          <a:cs typeface="Lato Light"/>
                        </a:rPr>
                        <a:t>how</a:t>
                      </a:r>
                      <a:r>
                        <a:rPr lang="en-US" sz="1200" spc="-300" dirty="0">
                          <a:effectLst/>
                          <a:latin typeface="Lato Light"/>
                          <a:ea typeface="Lato Light"/>
                          <a:cs typeface="Lato Light"/>
                        </a:rPr>
                        <a:t> </a:t>
                      </a:r>
                      <a:r>
                        <a:rPr lang="en-US" sz="1200" dirty="0">
                          <a:effectLst/>
                          <a:latin typeface="Lato Light"/>
                          <a:ea typeface="Lato Light"/>
                          <a:cs typeface="Lato Light"/>
                        </a:rPr>
                        <a:t>the world of work is</a:t>
                      </a:r>
                      <a:r>
                        <a:rPr lang="en-US" sz="1200" spc="5" dirty="0">
                          <a:effectLst/>
                          <a:latin typeface="Lato Light"/>
                          <a:ea typeface="Lato Light"/>
                          <a:cs typeface="Lato Light"/>
                        </a:rPr>
                        <a:t> </a:t>
                      </a:r>
                      <a:r>
                        <a:rPr lang="en-US" sz="1200" dirty="0">
                          <a:effectLst/>
                          <a:latin typeface="Lato Light"/>
                          <a:ea typeface="Lato Light"/>
                          <a:cs typeface="Lato Light"/>
                        </a:rPr>
                        <a:t>changing</a:t>
                      </a:r>
                      <a:r>
                        <a:rPr lang="en-US" sz="1200" spc="-15" dirty="0">
                          <a:effectLst/>
                          <a:latin typeface="Lato Light"/>
                          <a:ea typeface="Lato Light"/>
                          <a:cs typeface="Lato Light"/>
                        </a:rPr>
                        <a:t> </a:t>
                      </a:r>
                      <a:r>
                        <a:rPr lang="en-US" sz="1200" dirty="0">
                          <a:effectLst/>
                          <a:latin typeface="Lato Light"/>
                          <a:ea typeface="Lato Light"/>
                          <a:cs typeface="Lato Light"/>
                        </a:rPr>
                        <a:t>and</a:t>
                      </a:r>
                      <a:r>
                        <a:rPr lang="en-US" sz="1200" spc="5" dirty="0">
                          <a:effectLst/>
                          <a:latin typeface="Lato Light"/>
                          <a:ea typeface="Lato Light"/>
                          <a:cs typeface="Lato Light"/>
                        </a:rPr>
                        <a:t> </a:t>
                      </a:r>
                      <a:r>
                        <a:rPr lang="en-US" sz="1200" dirty="0">
                          <a:effectLst/>
                          <a:latin typeface="Lato Light"/>
                          <a:ea typeface="Lato Light"/>
                          <a:cs typeface="Lato Light"/>
                        </a:rPr>
                        <a:t>how</a:t>
                      </a:r>
                      <a:r>
                        <a:rPr lang="en-US" sz="1200" spc="-5" dirty="0">
                          <a:effectLst/>
                          <a:latin typeface="Lato Light"/>
                          <a:ea typeface="Lato Light"/>
                          <a:cs typeface="Lato Light"/>
                        </a:rPr>
                        <a:t> </a:t>
                      </a:r>
                      <a:r>
                        <a:rPr lang="en-US" sz="1200" dirty="0">
                          <a:effectLst/>
                          <a:latin typeface="Lato Light"/>
                          <a:ea typeface="Lato Light"/>
                          <a:cs typeface="Lato Light"/>
                        </a:rPr>
                        <a:t>this</a:t>
                      </a:r>
                      <a:endParaRPr lang="en-GB" sz="1200" dirty="0">
                        <a:effectLst/>
                        <a:latin typeface="Lato Light"/>
                        <a:ea typeface="Lato Light"/>
                        <a:cs typeface="Lato Light"/>
                      </a:endParaRPr>
                    </a:p>
                    <a:p>
                      <a:pPr marL="67945" algn="l">
                        <a:spcAft>
                          <a:spcPts val="0"/>
                        </a:spcAft>
                      </a:pPr>
                      <a:r>
                        <a:rPr lang="en-US" sz="1200" dirty="0">
                          <a:effectLst/>
                          <a:latin typeface="Lato Light"/>
                          <a:ea typeface="Lato Light"/>
                          <a:cs typeface="Lato Light"/>
                        </a:rPr>
                        <a:t>might</a:t>
                      </a:r>
                      <a:r>
                        <a:rPr lang="en-US" sz="1200" spc="-20" dirty="0">
                          <a:effectLst/>
                          <a:latin typeface="Lato Light"/>
                          <a:ea typeface="Lato Light"/>
                          <a:cs typeface="Lato Light"/>
                        </a:rPr>
                        <a:t> </a:t>
                      </a:r>
                      <a:r>
                        <a:rPr lang="en-US" sz="1200" dirty="0">
                          <a:effectLst/>
                          <a:latin typeface="Lato Light"/>
                          <a:ea typeface="Lato Light"/>
                          <a:cs typeface="Lato Light"/>
                        </a:rPr>
                        <a:t>impact</a:t>
                      </a:r>
                      <a:r>
                        <a:rPr lang="en-US" sz="1200" spc="-15" dirty="0">
                          <a:effectLst/>
                          <a:latin typeface="Lato Light"/>
                          <a:ea typeface="Lato Light"/>
                          <a:cs typeface="Lato Light"/>
                        </a:rPr>
                        <a:t> </a:t>
                      </a:r>
                      <a:r>
                        <a:rPr lang="en-US" sz="1200" dirty="0">
                          <a:effectLst/>
                          <a:latin typeface="Lato Light"/>
                          <a:ea typeface="Lato Light"/>
                          <a:cs typeface="Lato Light"/>
                        </a:rPr>
                        <a:t>on</a:t>
                      </a:r>
                      <a:r>
                        <a:rPr lang="en-US" sz="1200" spc="-10" dirty="0">
                          <a:effectLst/>
                          <a:latin typeface="Lato Light"/>
                          <a:ea typeface="Lato Light"/>
                          <a:cs typeface="Lato Light"/>
                        </a:rPr>
                        <a:t> </a:t>
                      </a:r>
                      <a:r>
                        <a:rPr lang="en-US" sz="1200" dirty="0">
                          <a:effectLst/>
                          <a:latin typeface="Lato Light"/>
                          <a:ea typeface="Lato Light"/>
                          <a:cs typeface="Lato Light"/>
                        </a:rPr>
                        <a:t>students’</a:t>
                      </a:r>
                      <a:endParaRPr lang="en-GB" sz="1200" dirty="0">
                        <a:effectLst/>
                        <a:latin typeface="Lato Light"/>
                        <a:ea typeface="Lato Light"/>
                        <a:cs typeface="Lato Light"/>
                      </a:endParaRPr>
                    </a:p>
                    <a:p>
                      <a:pPr marL="67945" algn="l">
                        <a:spcBef>
                          <a:spcPts val="5"/>
                        </a:spcBef>
                        <a:spcAft>
                          <a:spcPts val="0"/>
                        </a:spcAft>
                      </a:pPr>
                      <a:r>
                        <a:rPr lang="en-US" sz="1200" dirty="0">
                          <a:effectLst/>
                          <a:latin typeface="Lato Light"/>
                          <a:ea typeface="Lato Light"/>
                          <a:cs typeface="Lato Light"/>
                        </a:rPr>
                        <a:t>own</a:t>
                      </a:r>
                      <a:r>
                        <a:rPr lang="en-US" sz="1200" spc="-30" dirty="0">
                          <a:effectLst/>
                          <a:latin typeface="Lato Light"/>
                          <a:ea typeface="Lato Light"/>
                          <a:cs typeface="Lato Light"/>
                        </a:rPr>
                        <a:t> </a:t>
                      </a:r>
                      <a:r>
                        <a:rPr lang="en-US" sz="1200" dirty="0">
                          <a:effectLst/>
                          <a:latin typeface="Lato Light"/>
                          <a:ea typeface="Lato Light"/>
                          <a:cs typeface="Lato Light"/>
                        </a:rPr>
                        <a:t>careers.</a:t>
                      </a:r>
                      <a:endParaRPr lang="en-GB" sz="1200" dirty="0">
                        <a:effectLst/>
                        <a:latin typeface="Lato Light"/>
                        <a:ea typeface="Lato Light"/>
                        <a:cs typeface="Lato Light"/>
                      </a:endParaRPr>
                    </a:p>
                    <a:p>
                      <a:pPr marL="67945" algn="l">
                        <a:spcAft>
                          <a:spcPts val="0"/>
                        </a:spcAft>
                      </a:pPr>
                      <a:endParaRPr lang="en-GB" sz="1200" dirty="0">
                        <a:effectLst/>
                        <a:latin typeface="Lato Light"/>
                        <a:ea typeface="Lato Light"/>
                        <a:cs typeface="Lato Light"/>
                      </a:endParaRPr>
                    </a:p>
                    <a:p>
                      <a:pPr marL="67945" marR="28575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Lato Light"/>
                          <a:ea typeface="Lato Light"/>
                          <a:cs typeface="Lato Light"/>
                        </a:rPr>
                        <a:t>To explain and evidence</a:t>
                      </a:r>
                      <a:r>
                        <a:rPr lang="en-US" sz="1200" spc="-300" dirty="0">
                          <a:effectLst/>
                          <a:latin typeface="Lato Light"/>
                          <a:ea typeface="Lato Light"/>
                          <a:cs typeface="Lato Light"/>
                        </a:rPr>
                        <a:t> </a:t>
                      </a:r>
                      <a:r>
                        <a:rPr lang="en-US" sz="1200" dirty="0">
                          <a:effectLst/>
                          <a:latin typeface="Lato Light"/>
                          <a:ea typeface="Lato Light"/>
                          <a:cs typeface="Lato Light"/>
                        </a:rPr>
                        <a:t>how</a:t>
                      </a:r>
                      <a:r>
                        <a:rPr lang="en-US" sz="1200" spc="-35" dirty="0">
                          <a:effectLst/>
                          <a:latin typeface="Lato Light"/>
                          <a:ea typeface="Lato Light"/>
                          <a:cs typeface="Lato Light"/>
                        </a:rPr>
                        <a:t> </a:t>
                      </a:r>
                      <a:r>
                        <a:rPr lang="en-US" sz="1200" dirty="0">
                          <a:effectLst/>
                          <a:latin typeface="Lato Light"/>
                          <a:ea typeface="Lato Light"/>
                          <a:cs typeface="Lato Light"/>
                        </a:rPr>
                        <a:t>they</a:t>
                      </a:r>
                      <a:r>
                        <a:rPr lang="en-US" sz="1200" spc="-30" dirty="0">
                          <a:effectLst/>
                          <a:latin typeface="Lato Light"/>
                          <a:ea typeface="Lato Light"/>
                          <a:cs typeface="Lato Light"/>
                        </a:rPr>
                        <a:t> </a:t>
                      </a:r>
                      <a:r>
                        <a:rPr lang="en-US" sz="1200" dirty="0">
                          <a:effectLst/>
                          <a:latin typeface="Lato Light"/>
                          <a:ea typeface="Lato Light"/>
                          <a:cs typeface="Lato Light"/>
                        </a:rPr>
                        <a:t>are</a:t>
                      </a:r>
                      <a:r>
                        <a:rPr lang="en-US" sz="1200" spc="-35" dirty="0">
                          <a:effectLst/>
                          <a:latin typeface="Lato Light"/>
                          <a:ea typeface="Lato Light"/>
                          <a:cs typeface="Lato Light"/>
                        </a:rPr>
                        <a:t> </a:t>
                      </a:r>
                      <a:r>
                        <a:rPr lang="en-US" sz="1200" dirty="0">
                          <a:effectLst/>
                          <a:latin typeface="Lato Light"/>
                          <a:ea typeface="Lato Light"/>
                          <a:cs typeface="Lato Light"/>
                        </a:rPr>
                        <a:t>developing</a:t>
                      </a:r>
                      <a:r>
                        <a:rPr lang="en-US" sz="1200" spc="-300" dirty="0">
                          <a:effectLst/>
                          <a:latin typeface="Lato Light"/>
                          <a:ea typeface="Lato Light"/>
                          <a:cs typeface="Lato Light"/>
                        </a:rPr>
                        <a:t> </a:t>
                      </a:r>
                      <a:r>
                        <a:rPr lang="en-US" sz="1200" dirty="0">
                          <a:effectLst/>
                          <a:latin typeface="Lato Light"/>
                          <a:ea typeface="Lato Light"/>
                          <a:cs typeface="Lato Light"/>
                        </a:rPr>
                        <a:t>their</a:t>
                      </a:r>
                      <a:r>
                        <a:rPr lang="en-US" sz="1200" spc="-20" dirty="0">
                          <a:effectLst/>
                          <a:latin typeface="Lato Light"/>
                          <a:ea typeface="Lato Light"/>
                          <a:cs typeface="Lato Light"/>
                        </a:rPr>
                        <a:t> </a:t>
                      </a:r>
                      <a:r>
                        <a:rPr lang="en-US" sz="1200" dirty="0">
                          <a:effectLst/>
                          <a:latin typeface="Lato Light"/>
                          <a:ea typeface="Lato Light"/>
                          <a:cs typeface="Lato Light"/>
                        </a:rPr>
                        <a:t>employability</a:t>
                      </a:r>
                      <a:r>
                        <a:rPr lang="en-US" sz="1200" spc="-15" dirty="0">
                          <a:effectLst/>
                          <a:latin typeface="Lato Light"/>
                          <a:ea typeface="Lato Light"/>
                          <a:cs typeface="Lato Light"/>
                        </a:rPr>
                        <a:t> </a:t>
                      </a:r>
                      <a:r>
                        <a:rPr lang="en-US" sz="1200" dirty="0">
                          <a:effectLst/>
                          <a:latin typeface="Lato Light"/>
                          <a:ea typeface="Lato Light"/>
                          <a:cs typeface="Lato Light"/>
                        </a:rPr>
                        <a:t>skills</a:t>
                      </a:r>
                    </a:p>
                    <a:p>
                      <a:pPr marL="67945" marR="28575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Lato Light"/>
                        <a:ea typeface="Lato Light"/>
                        <a:cs typeface="Lato Light"/>
                      </a:endParaRPr>
                    </a:p>
                    <a:p>
                      <a:pPr marL="67945" marR="28575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Lato Light"/>
                        <a:ea typeface="Lato Light"/>
                        <a:cs typeface="Lato Light"/>
                      </a:endParaRPr>
                    </a:p>
                    <a:p>
                      <a:pPr marL="67945" marR="28575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Lato Light"/>
                        <a:ea typeface="Lato Light"/>
                        <a:cs typeface="Lato Light"/>
                      </a:endParaRPr>
                    </a:p>
                    <a:p>
                      <a:pPr marL="67945" marR="28575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Lato Light"/>
                          <a:ea typeface="Lato Light"/>
                          <a:cs typeface="Lato Light"/>
                        </a:rPr>
                        <a:t>To</a:t>
                      </a:r>
                      <a:r>
                        <a:rPr lang="en-US" sz="1200" spc="-20" dirty="0">
                          <a:effectLst/>
                          <a:latin typeface="Lato Light"/>
                          <a:ea typeface="Lato Light"/>
                          <a:cs typeface="Lato Light"/>
                        </a:rPr>
                        <a:t> </a:t>
                      </a:r>
                      <a:r>
                        <a:rPr lang="en-US" sz="1200" dirty="0" err="1">
                          <a:effectLst/>
                          <a:latin typeface="Lato Light"/>
                          <a:ea typeface="Lato Light"/>
                          <a:cs typeface="Lato Light"/>
                        </a:rPr>
                        <a:t>recognise</a:t>
                      </a:r>
                      <a:r>
                        <a:rPr lang="en-US" sz="1200" spc="-15" dirty="0">
                          <a:effectLst/>
                          <a:latin typeface="Lato Light"/>
                          <a:ea typeface="Lato Light"/>
                          <a:cs typeface="Lato Light"/>
                        </a:rPr>
                        <a:t> </a:t>
                      </a:r>
                      <a:r>
                        <a:rPr lang="en-US" sz="1200" dirty="0">
                          <a:effectLst/>
                          <a:latin typeface="Lato Light"/>
                          <a:ea typeface="Lato Light"/>
                          <a:cs typeface="Lato Light"/>
                        </a:rPr>
                        <a:t>the</a:t>
                      </a:r>
                      <a:r>
                        <a:rPr lang="en-US" sz="1200" spc="-15" dirty="0">
                          <a:effectLst/>
                          <a:latin typeface="Lato Light"/>
                          <a:ea typeface="Lato Light"/>
                          <a:cs typeface="Lato Light"/>
                        </a:rPr>
                        <a:t> </a:t>
                      </a:r>
                      <a:r>
                        <a:rPr lang="en-US" sz="1200" dirty="0">
                          <a:effectLst/>
                          <a:latin typeface="Lato Light"/>
                          <a:ea typeface="Lato Light"/>
                          <a:cs typeface="Lato Light"/>
                        </a:rPr>
                        <a:t>skills</a:t>
                      </a:r>
                      <a:r>
                        <a:rPr lang="en-US" sz="1200" spc="-15" dirty="0">
                          <a:effectLst/>
                          <a:latin typeface="Lato Light"/>
                          <a:ea typeface="Lato Light"/>
                          <a:cs typeface="Lato Light"/>
                        </a:rPr>
                        <a:t> </a:t>
                      </a:r>
                      <a:r>
                        <a:rPr lang="en-US" sz="1200" dirty="0">
                          <a:effectLst/>
                          <a:latin typeface="Lato Light"/>
                          <a:ea typeface="Lato Light"/>
                          <a:cs typeface="Lato Light"/>
                        </a:rPr>
                        <a:t>and</a:t>
                      </a:r>
                      <a:r>
                        <a:rPr lang="en-US" sz="1200" spc="-300" dirty="0">
                          <a:effectLst/>
                          <a:latin typeface="Lato Light"/>
                          <a:ea typeface="Lato Light"/>
                          <a:cs typeface="Lato Light"/>
                        </a:rPr>
                        <a:t> </a:t>
                      </a:r>
                      <a:r>
                        <a:rPr lang="en-US" sz="1200" dirty="0">
                          <a:effectLst/>
                          <a:latin typeface="Lato Light"/>
                          <a:ea typeface="Lato Light"/>
                          <a:cs typeface="Lato Light"/>
                        </a:rPr>
                        <a:t>qualities developed in and</a:t>
                      </a:r>
                      <a:r>
                        <a:rPr lang="en-US" sz="1200" spc="-300" dirty="0">
                          <a:effectLst/>
                          <a:latin typeface="Lato Light"/>
                          <a:ea typeface="Lato Light"/>
                          <a:cs typeface="Lato Light"/>
                        </a:rPr>
                        <a:t> </a:t>
                      </a:r>
                      <a:r>
                        <a:rPr lang="en-US" sz="1200" dirty="0">
                          <a:effectLst/>
                          <a:latin typeface="Lato Light"/>
                          <a:ea typeface="Lato Light"/>
                          <a:cs typeface="Lato Light"/>
                        </a:rPr>
                        <a:t>out of school which will</a:t>
                      </a:r>
                      <a:r>
                        <a:rPr lang="en-US" sz="1200" spc="5" dirty="0">
                          <a:effectLst/>
                          <a:latin typeface="Lato Light"/>
                          <a:ea typeface="Lato Light"/>
                          <a:cs typeface="Lato Light"/>
                        </a:rPr>
                        <a:t> </a:t>
                      </a:r>
                      <a:r>
                        <a:rPr lang="en-US" sz="1200" dirty="0">
                          <a:effectLst/>
                          <a:latin typeface="Lato Light"/>
                          <a:ea typeface="Lato Light"/>
                          <a:cs typeface="Lato Light"/>
                        </a:rPr>
                        <a:t>make</a:t>
                      </a:r>
                      <a:r>
                        <a:rPr lang="en-US" sz="1200" spc="-10" dirty="0">
                          <a:effectLst/>
                          <a:latin typeface="Lato Light"/>
                          <a:ea typeface="Lato Light"/>
                          <a:cs typeface="Lato Light"/>
                        </a:rPr>
                        <a:t> </a:t>
                      </a:r>
                      <a:r>
                        <a:rPr lang="en-US" sz="1200" dirty="0">
                          <a:effectLst/>
                          <a:latin typeface="Lato Light"/>
                          <a:ea typeface="Lato Light"/>
                          <a:cs typeface="Lato Light"/>
                        </a:rPr>
                        <a:t>them</a:t>
                      </a:r>
                      <a:r>
                        <a:rPr lang="en-US" sz="1200" spc="-10" dirty="0">
                          <a:effectLst/>
                          <a:latin typeface="Lato Light"/>
                          <a:ea typeface="Lato Light"/>
                          <a:cs typeface="Lato Light"/>
                        </a:rPr>
                        <a:t> </a:t>
                      </a:r>
                      <a:r>
                        <a:rPr lang="en-US" sz="1200" dirty="0">
                          <a:effectLst/>
                          <a:latin typeface="Lato Light"/>
                          <a:ea typeface="Lato Light"/>
                          <a:cs typeface="Lato Light"/>
                        </a:rPr>
                        <a:t>employable</a:t>
                      </a:r>
                      <a:endParaRPr lang="en-GB" sz="1200" dirty="0">
                        <a:effectLst/>
                        <a:latin typeface="Lato Light"/>
                        <a:ea typeface="Lato Light"/>
                        <a:cs typeface="Lato Light"/>
                      </a:endParaRPr>
                    </a:p>
                    <a:p>
                      <a:pPr marL="67945" marR="285750" algn="just">
                        <a:spcAft>
                          <a:spcPts val="0"/>
                        </a:spcAft>
                      </a:pPr>
                      <a:endParaRPr lang="en-GB" sz="1200" dirty="0">
                        <a:effectLst/>
                        <a:latin typeface="Lato Light"/>
                        <a:ea typeface="Lato Light"/>
                        <a:cs typeface="Lato Light"/>
                      </a:endParaRPr>
                    </a:p>
                  </a:txBody>
                  <a:tcPr marL="0" marR="0" marT="0" marB="0"/>
                </a:tc>
                <a:tc>
                  <a:txBody>
                    <a:bodyPr/>
                    <a:lstStyle/>
                    <a:p>
                      <a:pPr marL="67945" marR="222885">
                        <a:spcBef>
                          <a:spcPts val="5"/>
                        </a:spcBef>
                        <a:spcAft>
                          <a:spcPts val="0"/>
                        </a:spcAft>
                      </a:pPr>
                      <a:endParaRPr lang="en-US" sz="1200" dirty="0">
                        <a:effectLst/>
                        <a:latin typeface="Lato Light"/>
                        <a:ea typeface="Lato Light"/>
                        <a:cs typeface="Lato Light"/>
                      </a:endParaRPr>
                    </a:p>
                    <a:p>
                      <a:pPr marL="67945" marR="222885">
                        <a:spcBef>
                          <a:spcPts val="5"/>
                        </a:spcBef>
                        <a:spcAft>
                          <a:spcPts val="0"/>
                        </a:spcAft>
                      </a:pPr>
                      <a:r>
                        <a:rPr lang="en-US" sz="1200" dirty="0">
                          <a:effectLst/>
                          <a:latin typeface="Lato Light"/>
                          <a:ea typeface="Lato Light"/>
                          <a:cs typeface="Lato Light"/>
                        </a:rPr>
                        <a:t>Learning</a:t>
                      </a:r>
                      <a:r>
                        <a:rPr lang="en-US" sz="1200" spc="290" dirty="0">
                          <a:effectLst/>
                          <a:latin typeface="Lato Light"/>
                          <a:ea typeface="Lato Light"/>
                          <a:cs typeface="Lato Light"/>
                        </a:rPr>
                        <a:t> </a:t>
                      </a:r>
                      <a:r>
                        <a:rPr lang="en-US" sz="1200" dirty="0">
                          <a:effectLst/>
                          <a:latin typeface="Lato Light"/>
                          <a:ea typeface="Lato Light"/>
                          <a:cs typeface="Lato Light"/>
                        </a:rPr>
                        <a:t>outcomes:</a:t>
                      </a:r>
                      <a:r>
                        <a:rPr lang="en-US" sz="1200" spc="5" dirty="0">
                          <a:effectLst/>
                          <a:latin typeface="Lato Light"/>
                          <a:ea typeface="Lato Light"/>
                          <a:cs typeface="Lato Light"/>
                        </a:rPr>
                        <a:t> </a:t>
                      </a:r>
                      <a:endParaRPr lang="en-GB" sz="1200" dirty="0">
                        <a:effectLst/>
                        <a:latin typeface="Lato Light"/>
                        <a:ea typeface="Lato Light"/>
                        <a:cs typeface="Lato Light"/>
                      </a:endParaRPr>
                    </a:p>
                    <a:p>
                      <a:pPr marL="67945" marR="222885" lvl="0">
                        <a:spcBef>
                          <a:spcPts val="5"/>
                        </a:spcBef>
                        <a:spcAft>
                          <a:spcPts val="0"/>
                        </a:spcAft>
                        <a:buNone/>
                      </a:pPr>
                      <a:r>
                        <a:rPr lang="en-US" sz="1200" dirty="0">
                          <a:effectLst/>
                          <a:latin typeface="Lato Light"/>
                          <a:ea typeface="Lato Light"/>
                          <a:cs typeface="Lato Light"/>
                        </a:rPr>
                        <a:t>To understand how the</a:t>
                      </a:r>
                      <a:r>
                        <a:rPr lang="en-US" sz="1200" spc="5" dirty="0">
                          <a:effectLst/>
                          <a:latin typeface="Lato Light"/>
                          <a:ea typeface="Lato Light"/>
                          <a:cs typeface="Lato Light"/>
                        </a:rPr>
                        <a:t> </a:t>
                      </a:r>
                      <a:r>
                        <a:rPr lang="en-US" sz="1200" dirty="0">
                          <a:effectLst/>
                          <a:latin typeface="Lato Light"/>
                          <a:ea typeface="Lato Light"/>
                          <a:cs typeface="Lato Light"/>
                        </a:rPr>
                        <a:t>world</a:t>
                      </a:r>
                      <a:r>
                        <a:rPr lang="en-US" sz="1200" spc="-30" dirty="0">
                          <a:effectLst/>
                          <a:latin typeface="Lato Light"/>
                          <a:ea typeface="Lato Light"/>
                          <a:cs typeface="Lato Light"/>
                        </a:rPr>
                        <a:t> </a:t>
                      </a:r>
                      <a:r>
                        <a:rPr lang="en-US" sz="1200" dirty="0">
                          <a:effectLst/>
                          <a:latin typeface="Lato Light"/>
                          <a:ea typeface="Lato Light"/>
                          <a:cs typeface="Lato Light"/>
                        </a:rPr>
                        <a:t>of</a:t>
                      </a:r>
                      <a:r>
                        <a:rPr lang="en-US" sz="1200" spc="-25" dirty="0">
                          <a:effectLst/>
                          <a:latin typeface="Lato Light"/>
                          <a:ea typeface="Lato Light"/>
                          <a:cs typeface="Lato Light"/>
                        </a:rPr>
                        <a:t> </a:t>
                      </a:r>
                      <a:r>
                        <a:rPr lang="en-US" sz="1200" dirty="0">
                          <a:effectLst/>
                          <a:latin typeface="Lato Light"/>
                          <a:ea typeface="Lato Light"/>
                          <a:cs typeface="Lato Light"/>
                        </a:rPr>
                        <a:t>work</a:t>
                      </a:r>
                      <a:r>
                        <a:rPr lang="en-US" sz="1200" spc="-25" dirty="0">
                          <a:effectLst/>
                          <a:latin typeface="Lato Light"/>
                          <a:ea typeface="Lato Light"/>
                          <a:cs typeface="Lato Light"/>
                        </a:rPr>
                        <a:t> </a:t>
                      </a:r>
                      <a:r>
                        <a:rPr lang="en-US" sz="1200" dirty="0">
                          <a:effectLst/>
                          <a:latin typeface="Lato Light"/>
                          <a:ea typeface="Lato Light"/>
                          <a:cs typeface="Lato Light"/>
                        </a:rPr>
                        <a:t>is</a:t>
                      </a:r>
                      <a:r>
                        <a:rPr lang="en-US" sz="1200" spc="-15" dirty="0">
                          <a:effectLst/>
                          <a:latin typeface="Lato Light"/>
                          <a:ea typeface="Lato Light"/>
                          <a:cs typeface="Lato Light"/>
                        </a:rPr>
                        <a:t> </a:t>
                      </a:r>
                      <a:r>
                        <a:rPr lang="en-US" sz="1200" dirty="0">
                          <a:effectLst/>
                          <a:latin typeface="Lato Light"/>
                          <a:ea typeface="Lato Light"/>
                          <a:cs typeface="Lato Light"/>
                        </a:rPr>
                        <a:t>changing</a:t>
                      </a:r>
                      <a:endParaRPr lang="en-GB" sz="1200" dirty="0">
                        <a:effectLst/>
                        <a:latin typeface="Lato Light"/>
                        <a:ea typeface="Lato Light"/>
                        <a:cs typeface="Lato Light"/>
                      </a:endParaRPr>
                    </a:p>
                    <a:p>
                      <a:pPr marL="67945" marR="71755">
                        <a:spcBef>
                          <a:spcPts val="5"/>
                        </a:spcBef>
                        <a:spcAft>
                          <a:spcPts val="0"/>
                        </a:spcAft>
                      </a:pPr>
                      <a:r>
                        <a:rPr lang="en-US" sz="1200" dirty="0">
                          <a:effectLst/>
                          <a:latin typeface="Lato Light"/>
                          <a:ea typeface="Lato Light"/>
                          <a:cs typeface="Lato Light"/>
                        </a:rPr>
                        <a:t>and how this might impact</a:t>
                      </a:r>
                      <a:r>
                        <a:rPr lang="en-US" sz="1200" spc="5" dirty="0">
                          <a:effectLst/>
                          <a:latin typeface="Lato Light"/>
                          <a:ea typeface="Lato Light"/>
                          <a:cs typeface="Lato Light"/>
                        </a:rPr>
                        <a:t> </a:t>
                      </a:r>
                      <a:r>
                        <a:rPr lang="en-US" sz="1200" dirty="0">
                          <a:effectLst/>
                          <a:latin typeface="Lato Light"/>
                          <a:ea typeface="Lato Light"/>
                          <a:cs typeface="Lato Light"/>
                        </a:rPr>
                        <a:t>on</a:t>
                      </a:r>
                      <a:r>
                        <a:rPr lang="en-US" sz="1200" spc="-15" dirty="0">
                          <a:effectLst/>
                          <a:latin typeface="Lato Light"/>
                          <a:ea typeface="Lato Light"/>
                          <a:cs typeface="Lato Light"/>
                        </a:rPr>
                        <a:t> </a:t>
                      </a:r>
                      <a:r>
                        <a:rPr lang="en-US" sz="1200" dirty="0">
                          <a:effectLst/>
                          <a:latin typeface="Lato Light"/>
                          <a:ea typeface="Lato Light"/>
                          <a:cs typeface="Lato Light"/>
                        </a:rPr>
                        <a:t>their</a:t>
                      </a:r>
                      <a:r>
                        <a:rPr lang="en-US" sz="1200" spc="-5" dirty="0">
                          <a:effectLst/>
                          <a:latin typeface="Lato Light"/>
                          <a:ea typeface="Lato Light"/>
                          <a:cs typeface="Lato Light"/>
                        </a:rPr>
                        <a:t> </a:t>
                      </a:r>
                      <a:r>
                        <a:rPr lang="en-US" sz="1200" dirty="0">
                          <a:effectLst/>
                          <a:latin typeface="Lato Light"/>
                          <a:ea typeface="Lato Light"/>
                          <a:cs typeface="Lato Light"/>
                        </a:rPr>
                        <a:t>own</a:t>
                      </a:r>
                      <a:r>
                        <a:rPr lang="en-US" sz="1200" spc="-15" dirty="0">
                          <a:effectLst/>
                          <a:latin typeface="Lato Light"/>
                          <a:ea typeface="Lato Light"/>
                          <a:cs typeface="Lato Light"/>
                        </a:rPr>
                        <a:t> </a:t>
                      </a:r>
                      <a:r>
                        <a:rPr lang="en-US" sz="1200" dirty="0">
                          <a:effectLst/>
                          <a:latin typeface="Lato Light"/>
                          <a:ea typeface="Lato Light"/>
                          <a:cs typeface="Lato Light"/>
                        </a:rPr>
                        <a:t>career</a:t>
                      </a:r>
                      <a:r>
                        <a:rPr lang="en-US" sz="1200" spc="-10" dirty="0">
                          <a:effectLst/>
                          <a:latin typeface="Lato Light"/>
                          <a:ea typeface="Lato Light"/>
                          <a:cs typeface="Lato Light"/>
                        </a:rPr>
                        <a:t> </a:t>
                      </a:r>
                      <a:r>
                        <a:rPr lang="en-US" sz="1200" dirty="0">
                          <a:effectLst/>
                          <a:latin typeface="Lato Light"/>
                          <a:ea typeface="Lato Light"/>
                          <a:cs typeface="Lato Light"/>
                        </a:rPr>
                        <a:t>choices.</a:t>
                      </a:r>
                      <a:endParaRPr lang="en-GB" sz="1200" dirty="0">
                        <a:effectLst/>
                        <a:latin typeface="Lato Light"/>
                        <a:ea typeface="Lato Light"/>
                        <a:cs typeface="Lato Light"/>
                      </a:endParaRPr>
                    </a:p>
                    <a:p>
                      <a:pPr marL="67945">
                        <a:spcBef>
                          <a:spcPts val="50"/>
                        </a:spcBef>
                        <a:spcAft>
                          <a:spcPts val="0"/>
                        </a:spcAft>
                      </a:pPr>
                      <a:endParaRPr lang="en-GB" sz="1200" dirty="0">
                        <a:effectLst/>
                        <a:latin typeface="Lato Light"/>
                        <a:ea typeface="Lato Light"/>
                        <a:cs typeface="Lato Light"/>
                      </a:endParaRPr>
                    </a:p>
                    <a:p>
                      <a:pPr marL="67945" marR="106680">
                        <a:spcAft>
                          <a:spcPts val="0"/>
                        </a:spcAft>
                      </a:pPr>
                      <a:r>
                        <a:rPr lang="en-US" sz="1200" dirty="0">
                          <a:effectLst/>
                          <a:latin typeface="Lato Light"/>
                          <a:ea typeface="Lato Light"/>
                          <a:cs typeface="Lato Light"/>
                        </a:rPr>
                        <a:t>To identify and develop</a:t>
                      </a:r>
                      <a:r>
                        <a:rPr lang="en-US" sz="1200" spc="5" dirty="0">
                          <a:effectLst/>
                          <a:latin typeface="Lato Light"/>
                          <a:ea typeface="Lato Light"/>
                          <a:cs typeface="Lato Light"/>
                        </a:rPr>
                        <a:t> </a:t>
                      </a:r>
                      <a:r>
                        <a:rPr lang="en-US" sz="1200" dirty="0">
                          <a:effectLst/>
                          <a:latin typeface="Lato Light"/>
                          <a:ea typeface="Lato Light"/>
                          <a:cs typeface="Lato Light"/>
                        </a:rPr>
                        <a:t>personal</a:t>
                      </a:r>
                      <a:r>
                        <a:rPr lang="en-US" sz="1200" spc="-30" dirty="0">
                          <a:effectLst/>
                          <a:latin typeface="Lato Light"/>
                          <a:ea typeface="Lato Light"/>
                          <a:cs typeface="Lato Light"/>
                        </a:rPr>
                        <a:t> </a:t>
                      </a:r>
                      <a:r>
                        <a:rPr lang="en-US" sz="1200" dirty="0">
                          <a:effectLst/>
                          <a:latin typeface="Lato Light"/>
                          <a:ea typeface="Lato Light"/>
                          <a:cs typeface="Lato Light"/>
                        </a:rPr>
                        <a:t>employability</a:t>
                      </a:r>
                      <a:r>
                        <a:rPr lang="en-US" sz="1200" spc="-30" dirty="0">
                          <a:effectLst/>
                          <a:latin typeface="Lato Light"/>
                          <a:ea typeface="Lato Light"/>
                          <a:cs typeface="Lato Light"/>
                        </a:rPr>
                        <a:t> </a:t>
                      </a:r>
                      <a:r>
                        <a:rPr lang="en-US" sz="1200" dirty="0">
                          <a:effectLst/>
                          <a:latin typeface="Lato Light"/>
                          <a:ea typeface="Lato Light"/>
                          <a:cs typeface="Lato Light"/>
                        </a:rPr>
                        <a:t>skills</a:t>
                      </a:r>
                      <a:endParaRPr lang="en-GB" sz="1200" dirty="0">
                        <a:effectLst/>
                        <a:latin typeface="Lato Light"/>
                        <a:ea typeface="Lato Light"/>
                        <a:cs typeface="Lato Light"/>
                      </a:endParaRPr>
                    </a:p>
                    <a:p>
                      <a:pPr marL="67945">
                        <a:spcAft>
                          <a:spcPts val="0"/>
                        </a:spcAft>
                      </a:pPr>
                      <a:endParaRPr lang="en-GB" sz="1200" dirty="0">
                        <a:effectLst/>
                        <a:latin typeface="Lato Light"/>
                        <a:ea typeface="Lato Light"/>
                        <a:cs typeface="Lato Light"/>
                      </a:endParaRPr>
                    </a:p>
                    <a:p>
                      <a:pPr marL="67945" marR="84455">
                        <a:spcBef>
                          <a:spcPts val="975"/>
                        </a:spcBef>
                        <a:spcAft>
                          <a:spcPts val="0"/>
                        </a:spcAft>
                      </a:pPr>
                      <a:r>
                        <a:rPr lang="en-US" sz="1200" dirty="0">
                          <a:effectLst/>
                          <a:latin typeface="Lato Light"/>
                          <a:ea typeface="Lato Light"/>
                          <a:cs typeface="Lato Light"/>
                        </a:rPr>
                        <a:t>To be able to use LMI to</a:t>
                      </a:r>
                      <a:r>
                        <a:rPr lang="en-US" sz="1200" spc="5" dirty="0">
                          <a:effectLst/>
                          <a:latin typeface="Lato Light"/>
                          <a:ea typeface="Lato Light"/>
                          <a:cs typeface="Lato Light"/>
                        </a:rPr>
                        <a:t> </a:t>
                      </a:r>
                      <a:r>
                        <a:rPr lang="en-US" sz="1200" dirty="0">
                          <a:effectLst/>
                          <a:latin typeface="Lato Light"/>
                          <a:ea typeface="Lato Light"/>
                          <a:cs typeface="Lato Light"/>
                        </a:rPr>
                        <a:t>identify</a:t>
                      </a:r>
                      <a:r>
                        <a:rPr lang="en-US" sz="1200" spc="-20" dirty="0">
                          <a:effectLst/>
                          <a:latin typeface="Lato Light"/>
                          <a:ea typeface="Lato Light"/>
                          <a:cs typeface="Lato Light"/>
                        </a:rPr>
                        <a:t> </a:t>
                      </a:r>
                      <a:r>
                        <a:rPr lang="en-US" sz="1200" dirty="0">
                          <a:effectLst/>
                          <a:latin typeface="Lato Light"/>
                          <a:ea typeface="Lato Light"/>
                          <a:cs typeface="Lato Light"/>
                        </a:rPr>
                        <a:t>career</a:t>
                      </a:r>
                      <a:r>
                        <a:rPr lang="en-US" sz="1200" spc="-30" dirty="0">
                          <a:effectLst/>
                          <a:latin typeface="Lato Light"/>
                          <a:ea typeface="Lato Light"/>
                          <a:cs typeface="Lato Light"/>
                        </a:rPr>
                        <a:t> </a:t>
                      </a:r>
                      <a:r>
                        <a:rPr lang="en-US" sz="1200" dirty="0">
                          <a:effectLst/>
                          <a:latin typeface="Lato Light"/>
                          <a:ea typeface="Lato Light"/>
                          <a:cs typeface="Lato Light"/>
                        </a:rPr>
                        <a:t>opportunities</a:t>
                      </a:r>
                    </a:p>
                    <a:p>
                      <a:pPr marL="67945" marR="84455">
                        <a:spcBef>
                          <a:spcPts val="975"/>
                        </a:spcBef>
                        <a:spcAft>
                          <a:spcPts val="0"/>
                        </a:spcAft>
                      </a:pPr>
                      <a:endParaRPr lang="en-US" sz="1200" dirty="0">
                        <a:effectLst/>
                        <a:latin typeface="Lato Light"/>
                        <a:ea typeface="Lato Light"/>
                        <a:cs typeface="Lato Light"/>
                      </a:endParaRPr>
                    </a:p>
                    <a:p>
                      <a:pPr marL="67945" marR="84455" lvl="0" indent="0" algn="l" rtl="0" eaLnBrk="1" fontAlgn="auto" latinLnBrk="0" hangingPunct="1">
                        <a:lnSpc>
                          <a:spcPct val="100000"/>
                        </a:lnSpc>
                        <a:spcBef>
                          <a:spcPts val="975"/>
                        </a:spcBef>
                        <a:spcAft>
                          <a:spcPts val="0"/>
                        </a:spcAft>
                        <a:buClrTx/>
                        <a:buSzTx/>
                        <a:buFontTx/>
                        <a:buNone/>
                      </a:pPr>
                      <a:r>
                        <a:rPr lang="en-US" sz="1200" dirty="0">
                          <a:effectLst/>
                          <a:latin typeface="Lato Light"/>
                        </a:rPr>
                        <a:t>To complete a mock</a:t>
                      </a:r>
                      <a:r>
                        <a:rPr lang="en-US" sz="1200" spc="-300" dirty="0">
                          <a:effectLst/>
                          <a:latin typeface="Lato Light"/>
                        </a:rPr>
                        <a:t>      </a:t>
                      </a:r>
                      <a:r>
                        <a:rPr lang="en-US" sz="1200" dirty="0">
                          <a:effectLst/>
                          <a:latin typeface="Lato Light"/>
                        </a:rPr>
                        <a:t>interview</a:t>
                      </a:r>
                      <a:r>
                        <a:rPr lang="en-US" sz="1200" spc="-25" dirty="0">
                          <a:effectLst/>
                          <a:latin typeface="Lato Light"/>
                        </a:rPr>
                        <a:t> </a:t>
                      </a:r>
                      <a:r>
                        <a:rPr lang="en-US" sz="1200" dirty="0">
                          <a:effectLst/>
                          <a:latin typeface="Lato Light"/>
                        </a:rPr>
                        <a:t>with</a:t>
                      </a:r>
                      <a:r>
                        <a:rPr lang="en-US" sz="1200" spc="-30" dirty="0">
                          <a:effectLst/>
                          <a:latin typeface="Lato Light"/>
                        </a:rPr>
                        <a:t> </a:t>
                      </a:r>
                      <a:r>
                        <a:rPr lang="en-US" sz="1200" dirty="0">
                          <a:effectLst/>
                          <a:latin typeface="Lato Light"/>
                        </a:rPr>
                        <a:t>an</a:t>
                      </a:r>
                      <a:r>
                        <a:rPr lang="en-US" sz="1200" spc="-25" dirty="0">
                          <a:effectLst/>
                          <a:latin typeface="Lato Light"/>
                        </a:rPr>
                        <a:t> </a:t>
                      </a:r>
                      <a:r>
                        <a:rPr lang="en-US" sz="1200" dirty="0">
                          <a:effectLst/>
                          <a:latin typeface="Lato Light"/>
                        </a:rPr>
                        <a:t>employer.</a:t>
                      </a:r>
                      <a:endParaRPr lang="en-GB" sz="1200">
                        <a:effectLst/>
                        <a:latin typeface="Lato Light"/>
                        <a:ea typeface="Tahoma"/>
                        <a:cs typeface="Times New Roman"/>
                      </a:endParaRPr>
                    </a:p>
                    <a:p>
                      <a:pPr marL="67945" marR="84455">
                        <a:spcBef>
                          <a:spcPts val="975"/>
                        </a:spcBef>
                        <a:spcAft>
                          <a:spcPts val="0"/>
                        </a:spcAft>
                      </a:pPr>
                      <a:endParaRPr lang="en-GB" sz="1200" dirty="0">
                        <a:effectLst/>
                        <a:latin typeface="Lato Light"/>
                        <a:ea typeface="Lato Light"/>
                        <a:cs typeface="Lato Light"/>
                      </a:endParaRPr>
                    </a:p>
                  </a:txBody>
                  <a:tcPr marL="0" marR="0" marT="0" marB="0"/>
                </a:tc>
                <a:tc>
                  <a:txBody>
                    <a:bodyPr/>
                    <a:lstStyle/>
                    <a:p>
                      <a:pPr marL="67945">
                        <a:lnSpc>
                          <a:spcPts val="1205"/>
                        </a:lnSpc>
                        <a:spcBef>
                          <a:spcPts val="5"/>
                        </a:spcBef>
                        <a:spcAft>
                          <a:spcPts val="0"/>
                        </a:spcAft>
                      </a:pPr>
                      <a:endParaRPr lang="en-US" sz="1200" dirty="0">
                        <a:effectLst/>
                        <a:latin typeface="Lato Light"/>
                        <a:ea typeface="Lato Light"/>
                        <a:cs typeface="Lato Light"/>
                      </a:endParaRPr>
                    </a:p>
                    <a:p>
                      <a:pPr marL="67945">
                        <a:lnSpc>
                          <a:spcPts val="1205"/>
                        </a:lnSpc>
                        <a:spcBef>
                          <a:spcPts val="5"/>
                        </a:spcBef>
                        <a:spcAft>
                          <a:spcPts val="0"/>
                        </a:spcAft>
                      </a:pPr>
                      <a:r>
                        <a:rPr lang="en-US" sz="1200" dirty="0">
                          <a:effectLst/>
                          <a:latin typeface="Lato Light"/>
                          <a:ea typeface="Lato Light"/>
                          <a:cs typeface="Lato Light"/>
                        </a:rPr>
                        <a:t>Term1:</a:t>
                      </a:r>
                      <a:endParaRPr lang="en-GB" sz="1200" dirty="0">
                        <a:effectLst/>
                        <a:latin typeface="Lato Light"/>
                        <a:ea typeface="Lato Light"/>
                        <a:cs typeface="Lato Light"/>
                      </a:endParaRPr>
                    </a:p>
                    <a:p>
                      <a:pPr marL="67945" marR="448945">
                        <a:lnSpc>
                          <a:spcPct val="200000"/>
                        </a:lnSpc>
                        <a:spcAft>
                          <a:spcPts val="0"/>
                        </a:spcAft>
                      </a:pPr>
                      <a:r>
                        <a:rPr lang="en-US" sz="1200" dirty="0">
                          <a:effectLst/>
                          <a:latin typeface="Lato Light"/>
                          <a:ea typeface="Lato Light"/>
                          <a:cs typeface="Lato Light"/>
                        </a:rPr>
                        <a:t>PSHE</a:t>
                      </a:r>
                      <a:r>
                        <a:rPr lang="en-US" sz="1200" spc="-20" dirty="0">
                          <a:effectLst/>
                          <a:latin typeface="Lato Light"/>
                          <a:ea typeface="Lato Light"/>
                          <a:cs typeface="Lato Light"/>
                        </a:rPr>
                        <a:t> </a:t>
                      </a:r>
                      <a:r>
                        <a:rPr lang="en-US" sz="1200" dirty="0">
                          <a:effectLst/>
                          <a:latin typeface="Lato Light"/>
                          <a:ea typeface="Lato Light"/>
                          <a:cs typeface="Lato Light"/>
                        </a:rPr>
                        <a:t>Career</a:t>
                      </a:r>
                      <a:r>
                        <a:rPr lang="en-US" sz="1200" spc="-25" dirty="0">
                          <a:effectLst/>
                          <a:latin typeface="Lato Light"/>
                          <a:ea typeface="Lato Light"/>
                          <a:cs typeface="Lato Light"/>
                        </a:rPr>
                        <a:t> </a:t>
                      </a:r>
                      <a:r>
                        <a:rPr lang="en-US" sz="1200" dirty="0">
                          <a:effectLst/>
                          <a:latin typeface="Lato Light"/>
                          <a:ea typeface="Lato Light"/>
                          <a:cs typeface="Lato Light"/>
                        </a:rPr>
                        <a:t>related</a:t>
                      </a:r>
                      <a:r>
                        <a:rPr lang="en-US" sz="1200" spc="-25" dirty="0">
                          <a:effectLst/>
                          <a:latin typeface="Lato Light"/>
                          <a:ea typeface="Lato Light"/>
                          <a:cs typeface="Lato Light"/>
                        </a:rPr>
                        <a:t> </a:t>
                      </a:r>
                      <a:r>
                        <a:rPr lang="en-US" sz="1200" dirty="0">
                          <a:effectLst/>
                          <a:latin typeface="Lato Light"/>
                          <a:ea typeface="Lato Light"/>
                          <a:cs typeface="Lato Light"/>
                        </a:rPr>
                        <a:t>activities</a:t>
                      </a:r>
                      <a:r>
                        <a:rPr lang="en-US" sz="1200" spc="-300" dirty="0">
                          <a:effectLst/>
                          <a:latin typeface="Lato Light"/>
                          <a:ea typeface="Lato Light"/>
                          <a:cs typeface="Lato Light"/>
                        </a:rPr>
                        <a:t> </a:t>
                      </a:r>
                      <a:r>
                        <a:rPr lang="en-US" sz="1200" dirty="0">
                          <a:effectLst/>
                          <a:latin typeface="Lato Light"/>
                          <a:ea typeface="Lato Light"/>
                          <a:cs typeface="Lato Light"/>
                        </a:rPr>
                        <a:t>Career</a:t>
                      </a:r>
                      <a:r>
                        <a:rPr lang="en-US" sz="1200" spc="-10" dirty="0">
                          <a:effectLst/>
                          <a:latin typeface="Lato Light"/>
                          <a:ea typeface="Lato Light"/>
                          <a:cs typeface="Lato Light"/>
                        </a:rPr>
                        <a:t> </a:t>
                      </a:r>
                      <a:r>
                        <a:rPr lang="en-US" sz="1200" dirty="0">
                          <a:effectLst/>
                          <a:latin typeface="Lato Light"/>
                          <a:ea typeface="Lato Light"/>
                          <a:cs typeface="Lato Light"/>
                        </a:rPr>
                        <a:t>Drop</a:t>
                      </a:r>
                      <a:r>
                        <a:rPr lang="en-US" sz="1200" spc="-10" dirty="0">
                          <a:effectLst/>
                          <a:latin typeface="Lato Light"/>
                          <a:ea typeface="Lato Light"/>
                          <a:cs typeface="Lato Light"/>
                        </a:rPr>
                        <a:t> </a:t>
                      </a:r>
                      <a:r>
                        <a:rPr lang="en-US" sz="1200" dirty="0">
                          <a:effectLst/>
                          <a:latin typeface="Lato Light"/>
                          <a:ea typeface="Lato Light"/>
                          <a:cs typeface="Lato Light"/>
                        </a:rPr>
                        <a:t>in</a:t>
                      </a:r>
                      <a:r>
                        <a:rPr lang="en-US" sz="1200" spc="-10" dirty="0">
                          <a:effectLst/>
                          <a:latin typeface="Lato Light"/>
                          <a:ea typeface="Lato Light"/>
                          <a:cs typeface="Lato Light"/>
                        </a:rPr>
                        <a:t> </a:t>
                      </a:r>
                      <a:r>
                        <a:rPr lang="en-US" sz="1200" dirty="0">
                          <a:effectLst/>
                          <a:latin typeface="Lato Light"/>
                          <a:ea typeface="Lato Light"/>
                          <a:cs typeface="Lato Light"/>
                        </a:rPr>
                        <a:t>sessions</a:t>
                      </a:r>
                    </a:p>
                    <a:p>
                      <a:pPr marL="67945" marR="448945">
                        <a:lnSpc>
                          <a:spcPct val="200000"/>
                        </a:lnSpc>
                        <a:spcAft>
                          <a:spcPts val="0"/>
                        </a:spcAft>
                      </a:pPr>
                      <a:r>
                        <a:rPr lang="en-US" sz="1200" dirty="0">
                          <a:effectLst/>
                          <a:latin typeface="Lato Light"/>
                          <a:ea typeface="Lato Light"/>
                          <a:cs typeface="Lato Light"/>
                        </a:rPr>
                        <a:t>Mock interviews </a:t>
                      </a:r>
                      <a:endParaRPr lang="en-GB" sz="1200" dirty="0">
                        <a:effectLst/>
                        <a:latin typeface="Lato Light"/>
                        <a:ea typeface="Lato Light"/>
                        <a:cs typeface="Lato Light"/>
                      </a:endParaRPr>
                    </a:p>
                    <a:p>
                      <a:pPr marL="67945">
                        <a:spcAft>
                          <a:spcPts val="0"/>
                        </a:spcAft>
                      </a:pPr>
                      <a:endParaRPr lang="en-GB" sz="1200" dirty="0">
                        <a:effectLst/>
                        <a:latin typeface="Lato Light"/>
                        <a:ea typeface="Lato Light"/>
                        <a:cs typeface="Lato Light"/>
                      </a:endParaRPr>
                    </a:p>
                    <a:p>
                      <a:pPr marL="67945">
                        <a:spcBef>
                          <a:spcPts val="970"/>
                        </a:spcBef>
                        <a:spcAft>
                          <a:spcPts val="0"/>
                        </a:spcAft>
                      </a:pPr>
                      <a:r>
                        <a:rPr lang="en-US" sz="1200" dirty="0">
                          <a:effectLst/>
                          <a:latin typeface="Lato Light"/>
                          <a:ea typeface="Lato Light"/>
                          <a:cs typeface="Lato Light"/>
                        </a:rPr>
                        <a:t>College Open</a:t>
                      </a:r>
                      <a:r>
                        <a:rPr lang="en-US" sz="1200" spc="-15" dirty="0">
                          <a:effectLst/>
                          <a:latin typeface="Lato Light"/>
                          <a:ea typeface="Lato Light"/>
                          <a:cs typeface="Lato Light"/>
                        </a:rPr>
                        <a:t> </a:t>
                      </a:r>
                      <a:r>
                        <a:rPr lang="en-US" sz="1200" dirty="0">
                          <a:effectLst/>
                          <a:latin typeface="Lato Light"/>
                          <a:ea typeface="Lato Light"/>
                          <a:cs typeface="Lato Light"/>
                        </a:rPr>
                        <a:t>Evenings</a:t>
                      </a:r>
                      <a:endParaRPr lang="en-GB" sz="1200" dirty="0">
                        <a:effectLst/>
                        <a:latin typeface="Lato Light"/>
                        <a:ea typeface="Lato Light"/>
                        <a:cs typeface="Lato Light"/>
                      </a:endParaRPr>
                    </a:p>
                  </a:txBody>
                  <a:tcPr marL="0" marR="0" marT="0" marB="0"/>
                </a:tc>
                <a:tc>
                  <a:txBody>
                    <a:bodyPr/>
                    <a:lstStyle/>
                    <a:p>
                      <a:pPr marL="67945">
                        <a:lnSpc>
                          <a:spcPts val="1205"/>
                        </a:lnSpc>
                        <a:spcBef>
                          <a:spcPts val="5"/>
                        </a:spcBef>
                        <a:spcAft>
                          <a:spcPts val="0"/>
                        </a:spcAft>
                      </a:pPr>
                      <a:endParaRPr lang="en-US" sz="1200" dirty="0">
                        <a:effectLst/>
                        <a:latin typeface="Lato Light"/>
                        <a:ea typeface="Lato Light"/>
                        <a:cs typeface="Lato Light"/>
                      </a:endParaRPr>
                    </a:p>
                    <a:p>
                      <a:pPr marL="67945">
                        <a:lnSpc>
                          <a:spcPts val="1205"/>
                        </a:lnSpc>
                        <a:spcBef>
                          <a:spcPts val="5"/>
                        </a:spcBef>
                        <a:spcAft>
                          <a:spcPts val="0"/>
                        </a:spcAft>
                      </a:pPr>
                      <a:r>
                        <a:rPr lang="en-US" sz="1200" dirty="0">
                          <a:effectLst/>
                          <a:latin typeface="Lato Light"/>
                          <a:ea typeface="Lato Light"/>
                          <a:cs typeface="Lato Light"/>
                        </a:rPr>
                        <a:t>Term2:</a:t>
                      </a:r>
                      <a:endParaRPr lang="en-GB" sz="1200" dirty="0">
                        <a:effectLst/>
                        <a:latin typeface="Lato Light"/>
                        <a:ea typeface="Lato Light"/>
                        <a:cs typeface="Lato Light"/>
                      </a:endParaRPr>
                    </a:p>
                    <a:p>
                      <a:pPr marL="67945">
                        <a:lnSpc>
                          <a:spcPts val="1205"/>
                        </a:lnSpc>
                        <a:spcAft>
                          <a:spcPts val="0"/>
                        </a:spcAft>
                      </a:pPr>
                      <a:r>
                        <a:rPr lang="en-US" sz="1200" dirty="0">
                          <a:effectLst/>
                          <a:latin typeface="Lato Light"/>
                          <a:ea typeface="Lato Light"/>
                          <a:cs typeface="Lato Light"/>
                        </a:rPr>
                        <a:t>PSHE</a:t>
                      </a:r>
                      <a:r>
                        <a:rPr lang="en-US" sz="1200" spc="-20" dirty="0">
                          <a:effectLst/>
                          <a:latin typeface="Lato Light"/>
                          <a:ea typeface="Lato Light"/>
                          <a:cs typeface="Lato Light"/>
                        </a:rPr>
                        <a:t> </a:t>
                      </a:r>
                      <a:r>
                        <a:rPr lang="en-US" sz="1200" dirty="0">
                          <a:effectLst/>
                          <a:latin typeface="Lato Light"/>
                          <a:ea typeface="Lato Light"/>
                          <a:cs typeface="Lato Light"/>
                        </a:rPr>
                        <a:t>Career</a:t>
                      </a:r>
                      <a:r>
                        <a:rPr lang="en-US" sz="1200" spc="-20" dirty="0">
                          <a:effectLst/>
                          <a:latin typeface="Lato Light"/>
                          <a:ea typeface="Lato Light"/>
                          <a:cs typeface="Lato Light"/>
                        </a:rPr>
                        <a:t> </a:t>
                      </a:r>
                      <a:r>
                        <a:rPr lang="en-US" sz="1200" dirty="0">
                          <a:effectLst/>
                          <a:latin typeface="Lato Light"/>
                          <a:ea typeface="Lato Light"/>
                          <a:cs typeface="Lato Light"/>
                        </a:rPr>
                        <a:t>related</a:t>
                      </a:r>
                      <a:r>
                        <a:rPr lang="en-US" sz="1200" spc="-20" dirty="0">
                          <a:effectLst/>
                          <a:latin typeface="Lato Light"/>
                          <a:ea typeface="Lato Light"/>
                          <a:cs typeface="Lato Light"/>
                        </a:rPr>
                        <a:t> </a:t>
                      </a:r>
                      <a:r>
                        <a:rPr lang="en-US" sz="1200" dirty="0">
                          <a:effectLst/>
                          <a:latin typeface="Lato Light"/>
                          <a:ea typeface="Lato Light"/>
                          <a:cs typeface="Lato Light"/>
                        </a:rPr>
                        <a:t>activities</a:t>
                      </a:r>
                      <a:endParaRPr lang="en-GB" sz="1200" dirty="0">
                        <a:effectLst/>
                        <a:latin typeface="Lato Light"/>
                        <a:ea typeface="Lato Light"/>
                        <a:cs typeface="Lato Light"/>
                      </a:endParaRPr>
                    </a:p>
                    <a:p>
                      <a:pPr marL="67945">
                        <a:spcBef>
                          <a:spcPts val="10"/>
                        </a:spcBef>
                        <a:spcAft>
                          <a:spcPts val="0"/>
                        </a:spcAft>
                      </a:pPr>
                      <a:endParaRPr lang="en-GB" sz="1200" dirty="0">
                        <a:effectLst/>
                        <a:latin typeface="Lato Light"/>
                        <a:ea typeface="Lato Light"/>
                        <a:cs typeface="Lato Light"/>
                      </a:endParaRPr>
                    </a:p>
                    <a:p>
                      <a:pPr marL="67945">
                        <a:spcAft>
                          <a:spcPts val="0"/>
                        </a:spcAft>
                      </a:pPr>
                      <a:r>
                        <a:rPr lang="en-US" sz="1200" dirty="0">
                          <a:effectLst/>
                          <a:latin typeface="Lato Light"/>
                          <a:ea typeface="Lato Light"/>
                          <a:cs typeface="Lato Light"/>
                        </a:rPr>
                        <a:t>Career</a:t>
                      </a:r>
                      <a:r>
                        <a:rPr lang="en-US" sz="1200" spc="-20" dirty="0">
                          <a:effectLst/>
                          <a:latin typeface="Lato Light"/>
                          <a:ea typeface="Lato Light"/>
                          <a:cs typeface="Lato Light"/>
                        </a:rPr>
                        <a:t> </a:t>
                      </a:r>
                      <a:r>
                        <a:rPr lang="en-US" sz="1200" dirty="0">
                          <a:effectLst/>
                          <a:latin typeface="Lato Light"/>
                          <a:ea typeface="Lato Light"/>
                          <a:cs typeface="Lato Light"/>
                        </a:rPr>
                        <a:t>Drop</a:t>
                      </a:r>
                      <a:r>
                        <a:rPr lang="en-US" sz="1200" spc="-20" dirty="0">
                          <a:effectLst/>
                          <a:latin typeface="Lato Light"/>
                          <a:ea typeface="Lato Light"/>
                          <a:cs typeface="Lato Light"/>
                        </a:rPr>
                        <a:t> </a:t>
                      </a:r>
                      <a:r>
                        <a:rPr lang="en-US" sz="1200" dirty="0">
                          <a:effectLst/>
                          <a:latin typeface="Lato Light"/>
                          <a:ea typeface="Lato Light"/>
                          <a:cs typeface="Lato Light"/>
                        </a:rPr>
                        <a:t>in</a:t>
                      </a:r>
                      <a:r>
                        <a:rPr lang="en-US" sz="1200" spc="-20" dirty="0">
                          <a:effectLst/>
                          <a:latin typeface="Lato Light"/>
                          <a:ea typeface="Lato Light"/>
                          <a:cs typeface="Lato Light"/>
                        </a:rPr>
                        <a:t> </a:t>
                      </a:r>
                      <a:r>
                        <a:rPr lang="en-US" sz="1200" dirty="0">
                          <a:effectLst/>
                          <a:latin typeface="Lato Light"/>
                          <a:ea typeface="Lato Light"/>
                          <a:cs typeface="Lato Light"/>
                        </a:rPr>
                        <a:t>sessions</a:t>
                      </a:r>
                      <a:endParaRPr lang="en-GB" sz="1200" dirty="0">
                        <a:effectLst/>
                        <a:latin typeface="Lato Light"/>
                        <a:ea typeface="Lato Light"/>
                        <a:cs typeface="Lato Light"/>
                      </a:endParaRPr>
                    </a:p>
                    <a:p>
                      <a:pPr marL="67945">
                        <a:spcAft>
                          <a:spcPts val="0"/>
                        </a:spcAft>
                      </a:pPr>
                      <a:endParaRPr lang="en-GB" sz="1200" dirty="0">
                        <a:effectLst/>
                        <a:latin typeface="Lato Light"/>
                        <a:ea typeface="Lato Light"/>
                        <a:cs typeface="Lato Light"/>
                      </a:endParaRPr>
                    </a:p>
                    <a:p>
                      <a:pPr marL="67945" marR="972820">
                        <a:spcAft>
                          <a:spcPts val="0"/>
                        </a:spcAft>
                      </a:pPr>
                      <a:r>
                        <a:rPr lang="en-US" sz="1200" dirty="0">
                          <a:effectLst/>
                          <a:latin typeface="Lato Light"/>
                          <a:ea typeface="Lato Light"/>
                          <a:cs typeface="Lato Light"/>
                        </a:rPr>
                        <a:t>Careers</a:t>
                      </a:r>
                      <a:r>
                        <a:rPr lang="en-US" sz="1200" spc="-45" dirty="0">
                          <a:effectLst/>
                          <a:latin typeface="Lato Light"/>
                          <a:ea typeface="Lato Light"/>
                          <a:cs typeface="Lato Light"/>
                        </a:rPr>
                        <a:t> </a:t>
                      </a:r>
                      <a:r>
                        <a:rPr lang="en-US" sz="1200" dirty="0">
                          <a:effectLst/>
                          <a:latin typeface="Lato Light"/>
                          <a:ea typeface="Lato Light"/>
                          <a:cs typeface="Lato Light"/>
                        </a:rPr>
                        <a:t>Guidance</a:t>
                      </a:r>
                      <a:r>
                        <a:rPr lang="en-US" sz="1200" spc="-300" dirty="0">
                          <a:effectLst/>
                          <a:latin typeface="Lato Light"/>
                          <a:ea typeface="Lato Light"/>
                          <a:cs typeface="Lato Light"/>
                        </a:rPr>
                        <a:t> </a:t>
                      </a:r>
                      <a:r>
                        <a:rPr lang="en-US" sz="1200" dirty="0">
                          <a:effectLst/>
                          <a:latin typeface="Lato Light"/>
                          <a:ea typeface="Lato Light"/>
                          <a:cs typeface="Lato Light"/>
                        </a:rPr>
                        <a:t>Interviews</a:t>
                      </a:r>
                      <a:endParaRPr lang="en-GB" sz="1200" dirty="0">
                        <a:effectLst/>
                        <a:latin typeface="Lato Light"/>
                        <a:ea typeface="Lato Light"/>
                        <a:cs typeface="Lato Light"/>
                      </a:endParaRPr>
                    </a:p>
                    <a:p>
                      <a:pPr marL="67945">
                        <a:spcBef>
                          <a:spcPts val="50"/>
                        </a:spcBef>
                        <a:spcAft>
                          <a:spcPts val="0"/>
                        </a:spcAft>
                      </a:pPr>
                      <a:endParaRPr lang="en-GB" sz="1200" dirty="0">
                        <a:effectLst/>
                        <a:latin typeface="Lato Light"/>
                        <a:ea typeface="Lato Light"/>
                        <a:cs typeface="Lato Light"/>
                      </a:endParaRPr>
                    </a:p>
                    <a:p>
                      <a:pPr marL="67945">
                        <a:spcBef>
                          <a:spcPts val="25"/>
                        </a:spcBef>
                        <a:spcAft>
                          <a:spcPts val="0"/>
                        </a:spcAft>
                      </a:pPr>
                      <a:endParaRPr lang="en-US" sz="1200" dirty="0">
                        <a:effectLst/>
                        <a:latin typeface="Lato Light"/>
                        <a:ea typeface="Lato Light"/>
                        <a:cs typeface="Lato Light"/>
                      </a:endParaRPr>
                    </a:p>
                    <a:p>
                      <a:pPr marL="67945">
                        <a:spcAft>
                          <a:spcPts val="0"/>
                        </a:spcAft>
                      </a:pPr>
                      <a:r>
                        <a:rPr lang="en-US" sz="1200" dirty="0">
                          <a:effectLst/>
                          <a:latin typeface="Lato Light"/>
                          <a:ea typeface="Lato Light"/>
                          <a:cs typeface="Lato Light"/>
                        </a:rPr>
                        <a:t>College Open</a:t>
                      </a:r>
                      <a:r>
                        <a:rPr lang="en-US" sz="1200" spc="-15" dirty="0">
                          <a:effectLst/>
                          <a:latin typeface="Lato Light"/>
                          <a:ea typeface="Lato Light"/>
                          <a:cs typeface="Lato Light"/>
                        </a:rPr>
                        <a:t> </a:t>
                      </a:r>
                      <a:r>
                        <a:rPr lang="en-US" sz="1200" dirty="0">
                          <a:effectLst/>
                          <a:latin typeface="Lato Light"/>
                          <a:ea typeface="Lato Light"/>
                          <a:cs typeface="Lato Light"/>
                        </a:rPr>
                        <a:t>Evenings</a:t>
                      </a:r>
                      <a:endParaRPr lang="en-GB" sz="1200" dirty="0">
                        <a:effectLst/>
                        <a:latin typeface="Lato Light"/>
                        <a:ea typeface="Lato Light"/>
                        <a:cs typeface="Lato Light"/>
                      </a:endParaRPr>
                    </a:p>
                    <a:p>
                      <a:pPr marL="67945">
                        <a:spcBef>
                          <a:spcPts val="10"/>
                        </a:spcBef>
                        <a:spcAft>
                          <a:spcPts val="0"/>
                        </a:spcAft>
                      </a:pPr>
                      <a:endParaRPr lang="en-GB" sz="1200" dirty="0">
                        <a:effectLst/>
                        <a:latin typeface="Lato Light"/>
                        <a:ea typeface="Lato Light"/>
                        <a:cs typeface="Lato Light"/>
                      </a:endParaRPr>
                    </a:p>
                    <a:p>
                      <a:pPr marL="67945" marR="534035">
                        <a:spcBef>
                          <a:spcPts val="5"/>
                        </a:spcBef>
                        <a:spcAft>
                          <a:spcPts val="0"/>
                        </a:spcAft>
                      </a:pPr>
                      <a:r>
                        <a:rPr lang="en-US" sz="1200" dirty="0">
                          <a:effectLst/>
                          <a:latin typeface="Lato Light"/>
                          <a:ea typeface="Lato Light"/>
                          <a:cs typeface="Lato Light"/>
                        </a:rPr>
                        <a:t>Annual</a:t>
                      </a:r>
                      <a:r>
                        <a:rPr lang="en-US" sz="1200" spc="-25" dirty="0">
                          <a:effectLst/>
                          <a:latin typeface="Lato Light"/>
                          <a:ea typeface="Lato Light"/>
                          <a:cs typeface="Lato Light"/>
                        </a:rPr>
                        <a:t> </a:t>
                      </a:r>
                      <a:r>
                        <a:rPr lang="en-US" sz="1200" dirty="0">
                          <a:effectLst/>
                          <a:latin typeface="Lato Light"/>
                          <a:ea typeface="Lato Light"/>
                          <a:cs typeface="Lato Light"/>
                        </a:rPr>
                        <a:t>Careers</a:t>
                      </a:r>
                      <a:r>
                        <a:rPr lang="en-US" sz="1200" spc="-25" dirty="0">
                          <a:effectLst/>
                          <a:latin typeface="Lato Light"/>
                          <a:ea typeface="Lato Light"/>
                          <a:cs typeface="Lato Light"/>
                        </a:rPr>
                        <a:t> </a:t>
                      </a:r>
                      <a:r>
                        <a:rPr lang="en-US" sz="1200" dirty="0">
                          <a:effectLst/>
                          <a:latin typeface="Lato Light"/>
                          <a:ea typeface="Lato Light"/>
                          <a:cs typeface="Lato Light"/>
                        </a:rPr>
                        <a:t>&amp;</a:t>
                      </a:r>
                      <a:r>
                        <a:rPr lang="en-US" sz="1200" spc="-10" dirty="0">
                          <a:effectLst/>
                          <a:latin typeface="Lato Light"/>
                          <a:ea typeface="Lato Light"/>
                          <a:cs typeface="Lato Light"/>
                        </a:rPr>
                        <a:t> </a:t>
                      </a:r>
                      <a:r>
                        <a:rPr lang="en-US" sz="1200" dirty="0">
                          <a:effectLst/>
                          <a:latin typeface="Lato Light"/>
                          <a:ea typeface="Lato Light"/>
                          <a:cs typeface="Lato Light"/>
                        </a:rPr>
                        <a:t>Further</a:t>
                      </a:r>
                      <a:r>
                        <a:rPr lang="en-US" sz="1200" spc="-295" dirty="0">
                          <a:effectLst/>
                          <a:latin typeface="Lato Light"/>
                          <a:ea typeface="Lato Light"/>
                          <a:cs typeface="Lato Light"/>
                        </a:rPr>
                        <a:t> </a:t>
                      </a:r>
                      <a:r>
                        <a:rPr lang="en-US" sz="1200" dirty="0">
                          <a:effectLst/>
                          <a:latin typeface="Lato Light"/>
                          <a:ea typeface="Lato Light"/>
                          <a:cs typeface="Lato Light"/>
                        </a:rPr>
                        <a:t>Education Fair</a:t>
                      </a:r>
                      <a:endParaRPr lang="en-GB" sz="1200" dirty="0">
                        <a:effectLst/>
                        <a:latin typeface="Lato Light"/>
                        <a:ea typeface="Lato Light"/>
                        <a:cs typeface="Lato Light"/>
                      </a:endParaRPr>
                    </a:p>
                    <a:p>
                      <a:pPr marL="67945">
                        <a:spcBef>
                          <a:spcPts val="50"/>
                        </a:spcBef>
                        <a:spcAft>
                          <a:spcPts val="0"/>
                        </a:spcAft>
                      </a:pPr>
                      <a:endParaRPr lang="en-GB" sz="1200" dirty="0">
                        <a:effectLst/>
                        <a:latin typeface="Lato Light"/>
                        <a:ea typeface="Lato Light"/>
                        <a:cs typeface="Lato Light"/>
                      </a:endParaRPr>
                    </a:p>
                    <a:p>
                      <a:pPr marL="67945">
                        <a:spcBef>
                          <a:spcPts val="55"/>
                        </a:spcBef>
                        <a:spcAft>
                          <a:spcPts val="0"/>
                        </a:spcAft>
                      </a:pPr>
                      <a:endParaRPr lang="en-GB" sz="1200" dirty="0">
                        <a:effectLst/>
                        <a:latin typeface="Lato Light"/>
                        <a:ea typeface="Lato Light"/>
                        <a:cs typeface="Lato Light"/>
                      </a:endParaRPr>
                    </a:p>
                    <a:p>
                      <a:pPr marL="67945" marR="151130">
                        <a:spcBef>
                          <a:spcPts val="5"/>
                        </a:spcBef>
                        <a:spcAft>
                          <a:spcPts val="0"/>
                        </a:spcAft>
                      </a:pPr>
                      <a:r>
                        <a:rPr lang="en-US" sz="1200" dirty="0">
                          <a:effectLst/>
                          <a:latin typeface="Lato Light"/>
                          <a:ea typeface="Lato Light"/>
                          <a:cs typeface="Lato Light"/>
                        </a:rPr>
                        <a:t>National</a:t>
                      </a:r>
                      <a:r>
                        <a:rPr lang="en-US" sz="1200" spc="-25" dirty="0">
                          <a:effectLst/>
                          <a:latin typeface="Lato Light"/>
                          <a:ea typeface="Lato Light"/>
                          <a:cs typeface="Lato Light"/>
                        </a:rPr>
                        <a:t> </a:t>
                      </a:r>
                      <a:r>
                        <a:rPr lang="en-US" sz="1200" dirty="0">
                          <a:effectLst/>
                          <a:latin typeface="Lato Light"/>
                          <a:ea typeface="Lato Light"/>
                          <a:cs typeface="Lato Light"/>
                        </a:rPr>
                        <a:t>Careers</a:t>
                      </a:r>
                      <a:r>
                        <a:rPr lang="en-US" sz="1200" spc="-25" dirty="0">
                          <a:effectLst/>
                          <a:latin typeface="Lato Light"/>
                          <a:ea typeface="Lato Light"/>
                          <a:cs typeface="Lato Light"/>
                        </a:rPr>
                        <a:t> </a:t>
                      </a:r>
                      <a:r>
                        <a:rPr lang="en-US" sz="1200" dirty="0">
                          <a:effectLst/>
                          <a:latin typeface="Lato Light"/>
                          <a:ea typeface="Lato Light"/>
                          <a:cs typeface="Lato Light"/>
                        </a:rPr>
                        <a:t>Week</a:t>
                      </a:r>
                      <a:r>
                        <a:rPr lang="en-US" sz="1200" spc="-25" dirty="0">
                          <a:effectLst/>
                          <a:latin typeface="Lato Light"/>
                          <a:ea typeface="Lato Light"/>
                          <a:cs typeface="Lato Light"/>
                        </a:rPr>
                        <a:t> </a:t>
                      </a:r>
                      <a:r>
                        <a:rPr lang="en-US" sz="1200" dirty="0">
                          <a:effectLst/>
                          <a:latin typeface="Lato Light"/>
                          <a:ea typeface="Lato Light"/>
                          <a:cs typeface="Lato Light"/>
                        </a:rPr>
                        <a:t>Activities</a:t>
                      </a:r>
                      <a:r>
                        <a:rPr lang="en-US" sz="1200" spc="-300" dirty="0">
                          <a:effectLst/>
                          <a:latin typeface="Lato Light"/>
                          <a:ea typeface="Lato Light"/>
                          <a:cs typeface="Lato Light"/>
                        </a:rPr>
                        <a:t> </a:t>
                      </a:r>
                      <a:r>
                        <a:rPr lang="en-US" sz="1200" dirty="0">
                          <a:effectLst/>
                          <a:latin typeface="Lato Light"/>
                          <a:ea typeface="Lato Light"/>
                          <a:cs typeface="Lato Light"/>
                        </a:rPr>
                        <a:t>&amp; Subject specific careers</a:t>
                      </a:r>
                      <a:r>
                        <a:rPr lang="en-US" sz="1200" spc="5" dirty="0">
                          <a:effectLst/>
                          <a:latin typeface="Lato Light"/>
                          <a:ea typeface="Lato Light"/>
                          <a:cs typeface="Lato Light"/>
                        </a:rPr>
                        <a:t> </a:t>
                      </a:r>
                      <a:r>
                        <a:rPr lang="en-US" sz="1200" dirty="0">
                          <a:effectLst/>
                          <a:latin typeface="Lato Light"/>
                          <a:ea typeface="Lato Light"/>
                          <a:cs typeface="Lato Light"/>
                        </a:rPr>
                        <a:t>sessions.</a:t>
                      </a:r>
                      <a:endParaRPr lang="en-GB" sz="1200" dirty="0">
                        <a:effectLst/>
                        <a:latin typeface="Lato Light"/>
                        <a:ea typeface="Lato Light"/>
                        <a:cs typeface="Lato Light"/>
                      </a:endParaRPr>
                    </a:p>
                    <a:p>
                      <a:pPr marL="67945" marR="151130">
                        <a:spcBef>
                          <a:spcPts val="5"/>
                        </a:spcBef>
                        <a:spcAft>
                          <a:spcPts val="0"/>
                        </a:spcAft>
                      </a:pPr>
                      <a:endParaRPr lang="en-GB" sz="1200" dirty="0">
                        <a:effectLst/>
                        <a:latin typeface="Lato Light"/>
                        <a:ea typeface="Lato Light"/>
                        <a:cs typeface="Lato Light"/>
                      </a:endParaRPr>
                    </a:p>
                  </a:txBody>
                  <a:tcPr marL="0" marR="0" marT="0" marB="0"/>
                </a:tc>
                <a:tc>
                  <a:txBody>
                    <a:bodyPr/>
                    <a:lstStyle/>
                    <a:p>
                      <a:pPr marL="67945">
                        <a:lnSpc>
                          <a:spcPts val="1205"/>
                        </a:lnSpc>
                        <a:spcBef>
                          <a:spcPts val="5"/>
                        </a:spcBef>
                        <a:spcAft>
                          <a:spcPts val="0"/>
                        </a:spcAft>
                      </a:pPr>
                      <a:endParaRPr lang="en-US" sz="1200" dirty="0">
                        <a:effectLst/>
                        <a:latin typeface="Lato Light"/>
                        <a:ea typeface="Lato Light"/>
                        <a:cs typeface="Lato Light"/>
                      </a:endParaRPr>
                    </a:p>
                    <a:p>
                      <a:pPr marL="67945">
                        <a:lnSpc>
                          <a:spcPts val="1205"/>
                        </a:lnSpc>
                        <a:spcBef>
                          <a:spcPts val="5"/>
                        </a:spcBef>
                        <a:spcAft>
                          <a:spcPts val="0"/>
                        </a:spcAft>
                      </a:pPr>
                      <a:r>
                        <a:rPr lang="en-US" sz="1200" dirty="0">
                          <a:effectLst/>
                          <a:latin typeface="Lato Light"/>
                          <a:ea typeface="Lato Light"/>
                          <a:cs typeface="Lato Light"/>
                        </a:rPr>
                        <a:t>Term</a:t>
                      </a:r>
                      <a:r>
                        <a:rPr lang="en-US" sz="1200" spc="-15" dirty="0">
                          <a:effectLst/>
                          <a:latin typeface="Lato Light"/>
                          <a:ea typeface="Lato Light"/>
                          <a:cs typeface="Lato Light"/>
                        </a:rPr>
                        <a:t> </a:t>
                      </a:r>
                      <a:r>
                        <a:rPr lang="en-US" sz="1200" dirty="0">
                          <a:effectLst/>
                          <a:latin typeface="Lato Light"/>
                          <a:ea typeface="Lato Light"/>
                          <a:cs typeface="Lato Light"/>
                        </a:rPr>
                        <a:t>3:</a:t>
                      </a:r>
                      <a:endParaRPr lang="en-GB" sz="1200" dirty="0">
                        <a:effectLst/>
                        <a:latin typeface="Lato Light"/>
                        <a:ea typeface="Lato Light"/>
                        <a:cs typeface="Lato Light"/>
                      </a:endParaRPr>
                    </a:p>
                    <a:p>
                      <a:pPr marL="67945">
                        <a:lnSpc>
                          <a:spcPts val="1205"/>
                        </a:lnSpc>
                        <a:spcAft>
                          <a:spcPts val="0"/>
                        </a:spcAft>
                      </a:pPr>
                      <a:r>
                        <a:rPr lang="en-US" sz="1200" dirty="0">
                          <a:effectLst/>
                          <a:latin typeface="Lato Light"/>
                          <a:ea typeface="Lato Light"/>
                          <a:cs typeface="Lato Light"/>
                        </a:rPr>
                        <a:t>PSHE</a:t>
                      </a:r>
                      <a:r>
                        <a:rPr lang="en-US" sz="1200" spc="-20" dirty="0">
                          <a:effectLst/>
                          <a:latin typeface="Lato Light"/>
                          <a:ea typeface="Lato Light"/>
                          <a:cs typeface="Lato Light"/>
                        </a:rPr>
                        <a:t> </a:t>
                      </a:r>
                      <a:r>
                        <a:rPr lang="en-US" sz="1200" dirty="0">
                          <a:effectLst/>
                          <a:latin typeface="Lato Light"/>
                          <a:ea typeface="Lato Light"/>
                          <a:cs typeface="Lato Light"/>
                        </a:rPr>
                        <a:t>Career</a:t>
                      </a:r>
                      <a:r>
                        <a:rPr lang="en-US" sz="1200" spc="-20" dirty="0">
                          <a:effectLst/>
                          <a:latin typeface="Lato Light"/>
                          <a:ea typeface="Lato Light"/>
                          <a:cs typeface="Lato Light"/>
                        </a:rPr>
                        <a:t> </a:t>
                      </a:r>
                      <a:r>
                        <a:rPr lang="en-US" sz="1200" dirty="0">
                          <a:effectLst/>
                          <a:latin typeface="Lato Light"/>
                          <a:ea typeface="Lato Light"/>
                          <a:cs typeface="Lato Light"/>
                        </a:rPr>
                        <a:t>related</a:t>
                      </a:r>
                      <a:r>
                        <a:rPr lang="en-US" sz="1200" spc="-20" dirty="0">
                          <a:effectLst/>
                          <a:latin typeface="Lato Light"/>
                          <a:ea typeface="Lato Light"/>
                          <a:cs typeface="Lato Light"/>
                        </a:rPr>
                        <a:t> </a:t>
                      </a:r>
                      <a:r>
                        <a:rPr lang="en-US" sz="1200" dirty="0">
                          <a:effectLst/>
                          <a:latin typeface="Lato Light"/>
                          <a:ea typeface="Lato Light"/>
                          <a:cs typeface="Lato Light"/>
                        </a:rPr>
                        <a:t>activities</a:t>
                      </a:r>
                      <a:endParaRPr lang="en-GB" sz="1200" dirty="0">
                        <a:effectLst/>
                        <a:latin typeface="Lato Light"/>
                        <a:ea typeface="Lato Light"/>
                        <a:cs typeface="Lato Light"/>
                      </a:endParaRPr>
                    </a:p>
                    <a:p>
                      <a:pPr marL="67945" marR="674370">
                        <a:lnSpc>
                          <a:spcPts val="2400"/>
                        </a:lnSpc>
                        <a:spcBef>
                          <a:spcPts val="25"/>
                        </a:spcBef>
                        <a:spcAft>
                          <a:spcPts val="0"/>
                        </a:spcAft>
                      </a:pPr>
                      <a:r>
                        <a:rPr lang="en-US" sz="1200" dirty="0">
                          <a:effectLst/>
                          <a:latin typeface="Lato Light"/>
                          <a:ea typeface="Lato Light"/>
                          <a:cs typeface="Lato Light"/>
                        </a:rPr>
                        <a:t>Career</a:t>
                      </a:r>
                      <a:r>
                        <a:rPr lang="en-US" sz="1200" spc="-25" dirty="0">
                          <a:effectLst/>
                          <a:latin typeface="Lato Light"/>
                          <a:ea typeface="Lato Light"/>
                          <a:cs typeface="Lato Light"/>
                        </a:rPr>
                        <a:t> </a:t>
                      </a:r>
                      <a:r>
                        <a:rPr lang="en-US" sz="1200" dirty="0">
                          <a:effectLst/>
                          <a:latin typeface="Lato Light"/>
                          <a:ea typeface="Lato Light"/>
                          <a:cs typeface="Lato Light"/>
                        </a:rPr>
                        <a:t>Drop</a:t>
                      </a:r>
                      <a:r>
                        <a:rPr lang="en-US" sz="1200" spc="-25" dirty="0">
                          <a:effectLst/>
                          <a:latin typeface="Lato Light"/>
                          <a:ea typeface="Lato Light"/>
                          <a:cs typeface="Lato Light"/>
                        </a:rPr>
                        <a:t> </a:t>
                      </a:r>
                      <a:r>
                        <a:rPr lang="en-US" sz="1200" dirty="0">
                          <a:effectLst/>
                          <a:latin typeface="Lato Light"/>
                          <a:ea typeface="Lato Light"/>
                          <a:cs typeface="Lato Light"/>
                        </a:rPr>
                        <a:t>in</a:t>
                      </a:r>
                      <a:r>
                        <a:rPr lang="en-US" sz="1200" spc="-20" dirty="0">
                          <a:effectLst/>
                          <a:latin typeface="Lato Light"/>
                          <a:ea typeface="Lato Light"/>
                          <a:cs typeface="Lato Light"/>
                        </a:rPr>
                        <a:t> </a:t>
                      </a:r>
                      <a:r>
                        <a:rPr lang="en-US" sz="1200" dirty="0">
                          <a:effectLst/>
                          <a:latin typeface="Lato Light"/>
                          <a:ea typeface="Lato Light"/>
                          <a:cs typeface="Lato Light"/>
                        </a:rPr>
                        <a:t>sessions</a:t>
                      </a:r>
                      <a:r>
                        <a:rPr lang="en-US" sz="1200" spc="-300" dirty="0">
                          <a:effectLst/>
                          <a:latin typeface="Lato Light"/>
                          <a:ea typeface="Lato Light"/>
                          <a:cs typeface="Lato Light"/>
                        </a:rPr>
                        <a:t> </a:t>
                      </a:r>
                    </a:p>
                    <a:p>
                      <a:pPr marL="67945" marR="674370">
                        <a:lnSpc>
                          <a:spcPts val="2400"/>
                        </a:lnSpc>
                        <a:spcBef>
                          <a:spcPts val="25"/>
                        </a:spcBef>
                        <a:spcAft>
                          <a:spcPts val="0"/>
                        </a:spcAft>
                      </a:pPr>
                      <a:r>
                        <a:rPr lang="en-US" sz="1200" dirty="0">
                          <a:effectLst/>
                          <a:latin typeface="Lato Light"/>
                          <a:ea typeface="Lato Light"/>
                          <a:cs typeface="Lato Light"/>
                        </a:rPr>
                        <a:t>Employability</a:t>
                      </a:r>
                      <a:r>
                        <a:rPr lang="en-US" sz="1200" spc="-25" dirty="0">
                          <a:effectLst/>
                          <a:latin typeface="Lato Light"/>
                          <a:ea typeface="Lato Light"/>
                          <a:cs typeface="Lato Light"/>
                        </a:rPr>
                        <a:t> </a:t>
                      </a:r>
                      <a:r>
                        <a:rPr lang="en-US" sz="1200" dirty="0">
                          <a:effectLst/>
                          <a:latin typeface="Lato Light"/>
                          <a:ea typeface="Lato Light"/>
                          <a:cs typeface="Lato Light"/>
                        </a:rPr>
                        <a:t>Skills,</a:t>
                      </a:r>
                      <a:endParaRPr lang="en-GB" sz="1200" dirty="0">
                        <a:effectLst/>
                        <a:latin typeface="Lato Light"/>
                        <a:ea typeface="Lato Light"/>
                        <a:cs typeface="Lato Light"/>
                      </a:endParaRPr>
                    </a:p>
                    <a:p>
                      <a:pPr marL="67945" marR="423545">
                        <a:spcBef>
                          <a:spcPts val="5"/>
                        </a:spcBef>
                        <a:spcAft>
                          <a:spcPts val="0"/>
                        </a:spcAft>
                      </a:pPr>
                      <a:r>
                        <a:rPr lang="en-US" sz="1200" dirty="0">
                          <a:effectLst/>
                          <a:latin typeface="Lato Light"/>
                          <a:ea typeface="Lato Light"/>
                          <a:cs typeface="Lato Light"/>
                        </a:rPr>
                        <a:t>what</a:t>
                      </a:r>
                      <a:r>
                        <a:rPr lang="en-US" sz="1200" spc="-15" dirty="0">
                          <a:effectLst/>
                          <a:latin typeface="Lato Light"/>
                          <a:ea typeface="Lato Light"/>
                          <a:cs typeface="Lato Light"/>
                        </a:rPr>
                        <a:t> </a:t>
                      </a:r>
                      <a:r>
                        <a:rPr lang="en-US" sz="1200" dirty="0">
                          <a:effectLst/>
                          <a:latin typeface="Lato Light"/>
                          <a:ea typeface="Lato Light"/>
                          <a:cs typeface="Lato Light"/>
                        </a:rPr>
                        <a:t>do</a:t>
                      </a:r>
                      <a:r>
                        <a:rPr lang="en-US" sz="1200" spc="-15" dirty="0">
                          <a:effectLst/>
                          <a:latin typeface="Lato Light"/>
                          <a:ea typeface="Lato Light"/>
                          <a:cs typeface="Lato Light"/>
                        </a:rPr>
                        <a:t> </a:t>
                      </a:r>
                      <a:r>
                        <a:rPr lang="en-US" sz="1200" dirty="0">
                          <a:effectLst/>
                          <a:latin typeface="Lato Light"/>
                          <a:ea typeface="Lato Light"/>
                          <a:cs typeface="Lato Light"/>
                        </a:rPr>
                        <a:t>employers</a:t>
                      </a:r>
                      <a:r>
                        <a:rPr lang="en-US" sz="1200" spc="-20" dirty="0">
                          <a:effectLst/>
                          <a:latin typeface="Lato Light"/>
                          <a:ea typeface="Lato Light"/>
                          <a:cs typeface="Lato Light"/>
                        </a:rPr>
                        <a:t> </a:t>
                      </a:r>
                      <a:r>
                        <a:rPr lang="en-US" sz="1200" dirty="0">
                          <a:effectLst/>
                          <a:latin typeface="Lato Light"/>
                          <a:ea typeface="Lato Light"/>
                          <a:cs typeface="Lato Light"/>
                        </a:rPr>
                        <a:t>look</a:t>
                      </a:r>
                      <a:r>
                        <a:rPr lang="en-US" sz="1200" spc="-10" dirty="0">
                          <a:effectLst/>
                          <a:latin typeface="Lato Light"/>
                          <a:ea typeface="Lato Light"/>
                          <a:cs typeface="Lato Light"/>
                        </a:rPr>
                        <a:t> </a:t>
                      </a:r>
                      <a:r>
                        <a:rPr lang="en-US" sz="1200" dirty="0">
                          <a:effectLst/>
                          <a:latin typeface="Lato Light"/>
                          <a:ea typeface="Lato Light"/>
                          <a:cs typeface="Lato Light"/>
                        </a:rPr>
                        <a:t>for.</a:t>
                      </a:r>
                      <a:r>
                        <a:rPr lang="en-US" sz="1200" spc="-295" dirty="0">
                          <a:effectLst/>
                          <a:latin typeface="Lato Light"/>
                          <a:ea typeface="Lato Light"/>
                          <a:cs typeface="Lato Light"/>
                        </a:rPr>
                        <a:t> </a:t>
                      </a:r>
                      <a:r>
                        <a:rPr lang="en-US" sz="1200" dirty="0">
                          <a:effectLst/>
                          <a:latin typeface="Lato Light"/>
                          <a:ea typeface="Lato Light"/>
                          <a:cs typeface="Lato Light"/>
                        </a:rPr>
                        <a:t>Building</a:t>
                      </a:r>
                      <a:r>
                        <a:rPr lang="en-US" sz="1200" spc="-20" dirty="0">
                          <a:effectLst/>
                          <a:latin typeface="Lato Light"/>
                          <a:ea typeface="Lato Light"/>
                          <a:cs typeface="Lato Light"/>
                        </a:rPr>
                        <a:t> </a:t>
                      </a:r>
                      <a:r>
                        <a:rPr lang="en-US" sz="1200" dirty="0">
                          <a:effectLst/>
                          <a:latin typeface="Lato Light"/>
                          <a:ea typeface="Lato Light"/>
                          <a:cs typeface="Lato Light"/>
                        </a:rPr>
                        <a:t>a</a:t>
                      </a:r>
                      <a:r>
                        <a:rPr lang="en-US" sz="1200" spc="-15" dirty="0">
                          <a:effectLst/>
                          <a:latin typeface="Lato Light"/>
                          <a:ea typeface="Lato Light"/>
                          <a:cs typeface="Lato Light"/>
                        </a:rPr>
                        <a:t> </a:t>
                      </a:r>
                      <a:r>
                        <a:rPr lang="en-US" sz="1200" dirty="0">
                          <a:effectLst/>
                          <a:latin typeface="Lato Light"/>
                          <a:ea typeface="Lato Light"/>
                          <a:cs typeface="Lato Light"/>
                        </a:rPr>
                        <a:t>personal</a:t>
                      </a:r>
                      <a:r>
                        <a:rPr lang="en-US" sz="1200" spc="-15" dirty="0">
                          <a:effectLst/>
                          <a:latin typeface="Lato Light"/>
                          <a:ea typeface="Lato Light"/>
                          <a:cs typeface="Lato Light"/>
                        </a:rPr>
                        <a:t> </a:t>
                      </a:r>
                      <a:r>
                        <a:rPr lang="en-US" sz="1200" dirty="0">
                          <a:effectLst/>
                          <a:latin typeface="Lato Light"/>
                          <a:ea typeface="Lato Light"/>
                          <a:cs typeface="Lato Light"/>
                        </a:rPr>
                        <a:t>profile.</a:t>
                      </a:r>
                      <a:endParaRPr lang="en-GB" sz="1200" dirty="0">
                        <a:effectLst/>
                        <a:latin typeface="Lato Light"/>
                        <a:ea typeface="Lato Light"/>
                        <a:cs typeface="Lato Light"/>
                      </a:endParaRPr>
                    </a:p>
                    <a:p>
                      <a:pPr marL="67945">
                        <a:spcBef>
                          <a:spcPts val="5"/>
                        </a:spcBef>
                        <a:spcAft>
                          <a:spcPts val="0"/>
                        </a:spcAft>
                      </a:pPr>
                      <a:endParaRPr lang="en-GB" sz="1200" dirty="0">
                        <a:effectLst/>
                        <a:latin typeface="Lato Light"/>
                        <a:ea typeface="Lato Light"/>
                        <a:cs typeface="Lato Light"/>
                      </a:endParaRPr>
                    </a:p>
                    <a:p>
                      <a:pPr marL="67945" marR="952500">
                        <a:spcAft>
                          <a:spcPts val="0"/>
                        </a:spcAft>
                      </a:pPr>
                      <a:endParaRPr lang="en-US" sz="1200" dirty="0">
                        <a:effectLst/>
                        <a:latin typeface="Lato Light"/>
                        <a:ea typeface="Lato Light"/>
                        <a:cs typeface="Lato Light"/>
                      </a:endParaRPr>
                    </a:p>
                    <a:p>
                      <a:pPr marL="67945" marR="952500">
                        <a:spcAft>
                          <a:spcPts val="0"/>
                        </a:spcAft>
                      </a:pPr>
                      <a:endParaRPr lang="en-US" sz="1200" dirty="0">
                        <a:effectLst/>
                        <a:latin typeface="Lato Light"/>
                        <a:ea typeface="Lato Light"/>
                        <a:cs typeface="Lato Light"/>
                      </a:endParaRPr>
                    </a:p>
                    <a:p>
                      <a:pPr marL="67945" marR="95250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Lato Light"/>
                          <a:ea typeface="Lato Light"/>
                          <a:cs typeface="Lato Light"/>
                        </a:rPr>
                        <a:t>Careers Guidance Interviews</a:t>
                      </a:r>
                      <a:r>
                        <a:rPr lang="en-US" sz="1200" spc="5" dirty="0">
                          <a:effectLst/>
                          <a:latin typeface="Lato Light"/>
                          <a:ea typeface="Lato Light"/>
                          <a:cs typeface="Lato Light"/>
                        </a:rPr>
                        <a:t> college</a:t>
                      </a:r>
                      <a:r>
                        <a:rPr lang="en-US" sz="1200" spc="-25" dirty="0">
                          <a:effectLst/>
                          <a:latin typeface="Lato Light"/>
                          <a:ea typeface="Lato Light"/>
                          <a:cs typeface="Lato Light"/>
                        </a:rPr>
                        <a:t> </a:t>
                      </a:r>
                      <a:r>
                        <a:rPr lang="en-US" sz="1200" dirty="0">
                          <a:effectLst/>
                          <a:latin typeface="Lato Light"/>
                          <a:ea typeface="Lato Light"/>
                          <a:cs typeface="Lato Light"/>
                        </a:rPr>
                        <a:t>Information</a:t>
                      </a:r>
                      <a:r>
                        <a:rPr lang="en-US" sz="1200" spc="-20" dirty="0">
                          <a:effectLst/>
                          <a:latin typeface="Lato Light"/>
                          <a:ea typeface="Lato Light"/>
                          <a:cs typeface="Lato Light"/>
                        </a:rPr>
                        <a:t> </a:t>
                      </a:r>
                      <a:r>
                        <a:rPr lang="en-US" sz="1200" dirty="0">
                          <a:effectLst/>
                          <a:latin typeface="Lato Light"/>
                          <a:ea typeface="Lato Light"/>
                          <a:cs typeface="Lato Light"/>
                        </a:rPr>
                        <a:t>Sessions</a:t>
                      </a:r>
                    </a:p>
                    <a:p>
                      <a:pPr marL="67945" marR="95250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Lato Light"/>
                          <a:ea typeface="Lato Light"/>
                          <a:cs typeface="Lato Light"/>
                        </a:rPr>
                        <a:t>College sampling sessions</a:t>
                      </a:r>
                    </a:p>
                    <a:p>
                      <a:pPr marL="67945" marR="95250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Lato Light"/>
                        <a:ea typeface="Lato Light"/>
                        <a:cs typeface="Lato Light"/>
                      </a:endParaRPr>
                    </a:p>
                    <a:p>
                      <a:pPr marL="67945" marR="95250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Lato Light"/>
                          <a:ea typeface="Lato Light"/>
                          <a:cs typeface="Lato Light"/>
                        </a:rPr>
                        <a:t>University visits</a:t>
                      </a:r>
                      <a:endParaRPr lang="en-GB" sz="1200" dirty="0">
                        <a:effectLst/>
                        <a:latin typeface="Lato Light"/>
                        <a:ea typeface="Lato Light"/>
                        <a:cs typeface="Lato Light"/>
                      </a:endParaRPr>
                    </a:p>
                  </a:txBody>
                  <a:tcPr marL="0" marR="0" marT="0" marB="0"/>
                </a:tc>
                <a:extLst>
                  <a:ext uri="{0D108BD9-81ED-4DB2-BD59-A6C34878D82A}">
                    <a16:rowId xmlns:a16="http://schemas.microsoft.com/office/drawing/2014/main" val="2393478267"/>
                  </a:ext>
                </a:extLst>
              </a:tr>
            </a:tbl>
          </a:graphicData>
        </a:graphic>
      </p:graphicFrame>
      <p:sp>
        <p:nvSpPr>
          <p:cNvPr id="14" name="Rectangle 3">
            <a:extLst>
              <a:ext uri="{FF2B5EF4-FFF2-40B4-BE49-F238E27FC236}">
                <a16:creationId xmlns:a16="http://schemas.microsoft.com/office/drawing/2014/main" id="{99CF4778-90C2-40D9-B53C-AAAA7B8CB641}"/>
              </a:ext>
            </a:extLst>
          </p:cNvPr>
          <p:cNvSpPr>
            <a:spLocks noChangeArrowheads="1"/>
          </p:cNvSpPr>
          <p:nvPr/>
        </p:nvSpPr>
        <p:spPr bwMode="auto">
          <a:xfrm>
            <a:off x="274264" y="399762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000" b="0" i="0" u="none" strike="noStrike" cap="none" normalizeH="0" baseline="0">
                <a:ln>
                  <a:noFill/>
                </a:ln>
                <a:solidFill>
                  <a:schemeClr val="tx1"/>
                </a:solidFill>
                <a:effectLst/>
                <a:latin typeface="Arial" panose="020B0604020202020204" pitchFamily="34" charset="0"/>
                <a:ea typeface="Tahoma" panose="020B060403050404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459754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CB5EB-C627-4117-A004-228975A31F93}"/>
              </a:ext>
            </a:extLst>
          </p:cNvPr>
          <p:cNvSpPr>
            <a:spLocks noGrp="1"/>
          </p:cNvSpPr>
          <p:nvPr>
            <p:ph type="title"/>
          </p:nvPr>
        </p:nvSpPr>
        <p:spPr/>
        <p:txBody>
          <a:bodyPr>
            <a:normAutofit/>
          </a:bodyPr>
          <a:lstStyle/>
          <a:p>
            <a:r>
              <a:rPr lang="en-US" altLang="en-US" sz="3200" b="1" dirty="0">
                <a:latin typeface="Lato" panose="020F0502020204030203" pitchFamily="34" charset="0"/>
                <a:ea typeface="Lato" panose="020F0502020204030203" pitchFamily="34" charset="0"/>
                <a:cs typeface="Lato" panose="020F0502020204030203" pitchFamily="34" charset="0"/>
              </a:rPr>
              <a:t>Year 11 - students will have the following opportunities:</a:t>
            </a:r>
            <a:endParaRPr lang="en-GB" sz="3200" b="1" dirty="0">
              <a:latin typeface="Lato" panose="020F0502020204030203" pitchFamily="34" charset="0"/>
              <a:ea typeface="Lato" panose="020F0502020204030203" pitchFamily="34" charset="0"/>
              <a:cs typeface="Lato" panose="020F0502020204030203" pitchFamily="34" charset="0"/>
            </a:endParaRPr>
          </a:p>
        </p:txBody>
      </p:sp>
      <p:graphicFrame>
        <p:nvGraphicFramePr>
          <p:cNvPr id="4" name="Content Placeholder 3">
            <a:extLst>
              <a:ext uri="{FF2B5EF4-FFF2-40B4-BE49-F238E27FC236}">
                <a16:creationId xmlns:a16="http://schemas.microsoft.com/office/drawing/2014/main" id="{C6831141-101B-432E-9498-3375628C856A}"/>
              </a:ext>
            </a:extLst>
          </p:cNvPr>
          <p:cNvGraphicFramePr>
            <a:graphicFrameLocks noGrp="1"/>
          </p:cNvGraphicFramePr>
          <p:nvPr>
            <p:ph idx="1"/>
            <p:extLst>
              <p:ext uri="{D42A27DB-BD31-4B8C-83A1-F6EECF244321}">
                <p14:modId xmlns:p14="http://schemas.microsoft.com/office/powerpoint/2010/main" val="580357556"/>
              </p:ext>
            </p:extLst>
          </p:nvPr>
        </p:nvGraphicFramePr>
        <p:xfrm>
          <a:off x="1012923" y="1545950"/>
          <a:ext cx="9772015" cy="4790440"/>
        </p:xfrm>
        <a:graphic>
          <a:graphicData uri="http://schemas.openxmlformats.org/drawingml/2006/table">
            <a:tbl>
              <a:tblPr firstRow="1" firstCol="1" lastRow="1" lastCol="1" bandRow="1" bandCol="1">
                <a:tableStyleId>{5C22544A-7EE6-4342-B048-85BDC9FD1C3A}</a:tableStyleId>
              </a:tblPr>
              <a:tblGrid>
                <a:gridCol w="1748155">
                  <a:extLst>
                    <a:ext uri="{9D8B030D-6E8A-4147-A177-3AD203B41FA5}">
                      <a16:colId xmlns:a16="http://schemas.microsoft.com/office/drawing/2014/main" val="2403924500"/>
                    </a:ext>
                  </a:extLst>
                </a:gridCol>
                <a:gridCol w="1748155">
                  <a:extLst>
                    <a:ext uri="{9D8B030D-6E8A-4147-A177-3AD203B41FA5}">
                      <a16:colId xmlns:a16="http://schemas.microsoft.com/office/drawing/2014/main" val="3749846820"/>
                    </a:ext>
                  </a:extLst>
                </a:gridCol>
                <a:gridCol w="2188210">
                  <a:extLst>
                    <a:ext uri="{9D8B030D-6E8A-4147-A177-3AD203B41FA5}">
                      <a16:colId xmlns:a16="http://schemas.microsoft.com/office/drawing/2014/main" val="1786441977"/>
                    </a:ext>
                  </a:extLst>
                </a:gridCol>
                <a:gridCol w="2043430">
                  <a:extLst>
                    <a:ext uri="{9D8B030D-6E8A-4147-A177-3AD203B41FA5}">
                      <a16:colId xmlns:a16="http://schemas.microsoft.com/office/drawing/2014/main" val="3826256486"/>
                    </a:ext>
                  </a:extLst>
                </a:gridCol>
                <a:gridCol w="2044065">
                  <a:extLst>
                    <a:ext uri="{9D8B030D-6E8A-4147-A177-3AD203B41FA5}">
                      <a16:colId xmlns:a16="http://schemas.microsoft.com/office/drawing/2014/main" val="184987470"/>
                    </a:ext>
                  </a:extLst>
                </a:gridCol>
              </a:tblGrid>
              <a:tr h="4138930">
                <a:tc>
                  <a:txBody>
                    <a:bodyPr/>
                    <a:lstStyle/>
                    <a:p>
                      <a:pPr marL="67945">
                        <a:lnSpc>
                          <a:spcPts val="1205"/>
                        </a:lnSpc>
                        <a:spcBef>
                          <a:spcPts val="5"/>
                        </a:spcBef>
                        <a:spcAft>
                          <a:spcPts val="0"/>
                        </a:spcAft>
                      </a:pPr>
                      <a:endParaRPr lang="en-US" sz="1200" dirty="0">
                        <a:effectLst/>
                        <a:latin typeface="Lato Light"/>
                      </a:endParaRPr>
                    </a:p>
                    <a:p>
                      <a:pPr marL="67945">
                        <a:lnSpc>
                          <a:spcPts val="1205"/>
                        </a:lnSpc>
                        <a:spcBef>
                          <a:spcPts val="5"/>
                        </a:spcBef>
                        <a:spcAft>
                          <a:spcPts val="0"/>
                        </a:spcAft>
                      </a:pPr>
                      <a:r>
                        <a:rPr lang="en-US" sz="1200" dirty="0">
                          <a:effectLst/>
                          <a:latin typeface="Lato Light"/>
                        </a:rPr>
                        <a:t>Aims:</a:t>
                      </a:r>
                      <a:endParaRPr lang="en-GB" sz="1200" dirty="0">
                        <a:effectLst/>
                        <a:latin typeface="Lato Light"/>
                      </a:endParaRPr>
                    </a:p>
                    <a:p>
                      <a:pPr marL="67945" marR="143510">
                        <a:spcAft>
                          <a:spcPts val="0"/>
                        </a:spcAft>
                      </a:pPr>
                      <a:r>
                        <a:rPr lang="en-US" sz="1200" dirty="0">
                          <a:effectLst/>
                          <a:latin typeface="Lato Light"/>
                        </a:rPr>
                        <a:t>To make well-informed</a:t>
                      </a:r>
                      <a:r>
                        <a:rPr lang="en-US" sz="1200" spc="5" dirty="0">
                          <a:effectLst/>
                          <a:latin typeface="Lato Light"/>
                        </a:rPr>
                        <a:t> </a:t>
                      </a:r>
                      <a:r>
                        <a:rPr lang="en-US" sz="1200" dirty="0">
                          <a:effectLst/>
                          <a:latin typeface="Lato Light"/>
                        </a:rPr>
                        <a:t>realistic</a:t>
                      </a:r>
                      <a:r>
                        <a:rPr lang="en-US" sz="1200" spc="-20" dirty="0">
                          <a:effectLst/>
                          <a:latin typeface="Lato Light"/>
                        </a:rPr>
                        <a:t> </a:t>
                      </a:r>
                      <a:r>
                        <a:rPr lang="en-US" sz="1200" dirty="0">
                          <a:effectLst/>
                          <a:latin typeface="Lato Light"/>
                        </a:rPr>
                        <a:t>choices</a:t>
                      </a:r>
                      <a:r>
                        <a:rPr lang="en-US" sz="1200" spc="-10" dirty="0">
                          <a:effectLst/>
                          <a:latin typeface="Lato Light"/>
                        </a:rPr>
                        <a:t> </a:t>
                      </a:r>
                      <a:r>
                        <a:rPr lang="en-US" sz="1200" dirty="0">
                          <a:effectLst/>
                          <a:latin typeface="Lato Light"/>
                        </a:rPr>
                        <a:t>for</a:t>
                      </a:r>
                      <a:r>
                        <a:rPr lang="en-US" sz="1200" spc="-20" dirty="0">
                          <a:effectLst/>
                          <a:latin typeface="Lato Light"/>
                        </a:rPr>
                        <a:t> </a:t>
                      </a:r>
                      <a:r>
                        <a:rPr lang="en-US" sz="1200" dirty="0">
                          <a:effectLst/>
                          <a:latin typeface="Lato Light"/>
                        </a:rPr>
                        <a:t>post</a:t>
                      </a:r>
                      <a:r>
                        <a:rPr lang="en-US" sz="1200" spc="-5" dirty="0">
                          <a:effectLst/>
                          <a:latin typeface="Lato Light"/>
                        </a:rPr>
                        <a:t> </a:t>
                      </a:r>
                      <a:r>
                        <a:rPr lang="en-US" sz="1200" dirty="0">
                          <a:effectLst/>
                          <a:latin typeface="Lato Light"/>
                        </a:rPr>
                        <a:t>16</a:t>
                      </a:r>
                      <a:r>
                        <a:rPr lang="en-US" sz="1200" spc="-300" dirty="0">
                          <a:effectLst/>
                          <a:latin typeface="Lato Light"/>
                        </a:rPr>
                        <a:t> </a:t>
                      </a:r>
                      <a:r>
                        <a:rPr lang="en-US" sz="1200" dirty="0">
                          <a:effectLst/>
                          <a:latin typeface="Lato Light"/>
                        </a:rPr>
                        <a:t>transition.</a:t>
                      </a:r>
                      <a:endParaRPr lang="en-GB" sz="1200" dirty="0">
                        <a:effectLst/>
                        <a:latin typeface="Lato Light"/>
                      </a:endParaRPr>
                    </a:p>
                    <a:p>
                      <a:pPr marL="67945">
                        <a:spcBef>
                          <a:spcPts val="50"/>
                        </a:spcBef>
                        <a:spcAft>
                          <a:spcPts val="0"/>
                        </a:spcAft>
                      </a:pPr>
                      <a:endParaRPr lang="en-GB" sz="1200" dirty="0">
                        <a:effectLst/>
                        <a:latin typeface="Lato Light"/>
                      </a:endParaRPr>
                    </a:p>
                    <a:p>
                      <a:pPr marL="67945" marR="211455">
                        <a:spcBef>
                          <a:spcPts val="5"/>
                        </a:spcBef>
                        <a:spcAft>
                          <a:spcPts val="0"/>
                        </a:spcAft>
                      </a:pPr>
                      <a:r>
                        <a:rPr lang="en-US" sz="1200" dirty="0">
                          <a:effectLst/>
                          <a:latin typeface="Lato Light"/>
                        </a:rPr>
                        <a:t>To be able to link post 16</a:t>
                      </a:r>
                      <a:r>
                        <a:rPr lang="en-US" sz="1200" spc="-300" dirty="0">
                          <a:effectLst/>
                          <a:latin typeface="Lato Light"/>
                        </a:rPr>
                        <a:t> </a:t>
                      </a:r>
                      <a:r>
                        <a:rPr lang="en-US" sz="1200" dirty="0">
                          <a:effectLst/>
                          <a:latin typeface="Lato Light"/>
                        </a:rPr>
                        <a:t>pathways to progression</a:t>
                      </a:r>
                      <a:r>
                        <a:rPr lang="en-US" sz="1200" spc="5" dirty="0">
                          <a:effectLst/>
                          <a:latin typeface="Lato Light"/>
                        </a:rPr>
                        <a:t> </a:t>
                      </a:r>
                      <a:r>
                        <a:rPr lang="en-US" sz="1200" dirty="0">
                          <a:effectLst/>
                          <a:latin typeface="Lato Light"/>
                        </a:rPr>
                        <a:t>routes</a:t>
                      </a:r>
                      <a:r>
                        <a:rPr lang="en-US" sz="1200" spc="-40" dirty="0">
                          <a:effectLst/>
                          <a:latin typeface="Lato Light"/>
                        </a:rPr>
                        <a:t> </a:t>
                      </a:r>
                      <a:r>
                        <a:rPr lang="en-US" sz="1200" dirty="0">
                          <a:effectLst/>
                          <a:latin typeface="Lato Light"/>
                        </a:rPr>
                        <a:t>and</a:t>
                      </a:r>
                      <a:r>
                        <a:rPr lang="en-US" sz="1200" spc="-25" dirty="0">
                          <a:effectLst/>
                          <a:latin typeface="Lato Light"/>
                        </a:rPr>
                        <a:t> </a:t>
                      </a:r>
                      <a:r>
                        <a:rPr lang="en-US" sz="1200" dirty="0">
                          <a:effectLst/>
                          <a:latin typeface="Lato Light"/>
                        </a:rPr>
                        <a:t>future</a:t>
                      </a:r>
                      <a:r>
                        <a:rPr lang="en-US" sz="1200" spc="-25" dirty="0">
                          <a:effectLst/>
                          <a:latin typeface="Lato Light"/>
                        </a:rPr>
                        <a:t> </a:t>
                      </a:r>
                      <a:r>
                        <a:rPr lang="en-US" sz="1200" dirty="0">
                          <a:effectLst/>
                          <a:latin typeface="Lato Light"/>
                        </a:rPr>
                        <a:t>careers.</a:t>
                      </a:r>
                      <a:endParaRPr lang="en-GB" sz="1200" dirty="0">
                        <a:effectLst/>
                        <a:latin typeface="Lato Light"/>
                      </a:endParaRPr>
                    </a:p>
                    <a:p>
                      <a:pPr marL="67945">
                        <a:spcBef>
                          <a:spcPts val="5"/>
                        </a:spcBef>
                        <a:spcAft>
                          <a:spcPts val="0"/>
                        </a:spcAft>
                      </a:pPr>
                      <a:endParaRPr lang="en-GB" sz="1200" dirty="0">
                        <a:effectLst/>
                        <a:latin typeface="Lato Light"/>
                      </a:endParaRPr>
                    </a:p>
                    <a:p>
                      <a:pPr marL="67945" marR="363220">
                        <a:spcBef>
                          <a:spcPts val="5"/>
                        </a:spcBef>
                        <a:spcAft>
                          <a:spcPts val="0"/>
                        </a:spcAft>
                      </a:pPr>
                      <a:r>
                        <a:rPr lang="en-US" sz="1200" dirty="0">
                          <a:effectLst/>
                          <a:latin typeface="Lato Light"/>
                        </a:rPr>
                        <a:t>To</a:t>
                      </a:r>
                      <a:r>
                        <a:rPr lang="en-US" sz="1200" spc="-35" dirty="0">
                          <a:effectLst/>
                          <a:latin typeface="Lato Light"/>
                        </a:rPr>
                        <a:t> </a:t>
                      </a:r>
                      <a:r>
                        <a:rPr lang="en-US" sz="1200" dirty="0">
                          <a:effectLst/>
                          <a:latin typeface="Lato Light"/>
                        </a:rPr>
                        <a:t>have</a:t>
                      </a:r>
                      <a:r>
                        <a:rPr lang="en-US" sz="1200" spc="-25" dirty="0">
                          <a:effectLst/>
                          <a:latin typeface="Lato Light"/>
                        </a:rPr>
                        <a:t> </a:t>
                      </a:r>
                      <a:r>
                        <a:rPr lang="en-US" sz="1200" dirty="0">
                          <a:effectLst/>
                          <a:latin typeface="Lato Light"/>
                        </a:rPr>
                        <a:t>an</a:t>
                      </a:r>
                      <a:r>
                        <a:rPr lang="en-US" sz="1200" spc="-35" dirty="0">
                          <a:effectLst/>
                          <a:latin typeface="Lato Light"/>
                        </a:rPr>
                        <a:t> </a:t>
                      </a:r>
                      <a:r>
                        <a:rPr lang="en-US" sz="1200" dirty="0">
                          <a:effectLst/>
                          <a:latin typeface="Lato Light"/>
                        </a:rPr>
                        <a:t>appropriate</a:t>
                      </a:r>
                      <a:r>
                        <a:rPr lang="en-US" sz="1200" spc="-295" dirty="0">
                          <a:effectLst/>
                          <a:latin typeface="Lato Light"/>
                        </a:rPr>
                        <a:t> </a:t>
                      </a:r>
                      <a:r>
                        <a:rPr lang="en-US" sz="1200" dirty="0">
                          <a:effectLst/>
                          <a:latin typeface="Lato Light"/>
                        </a:rPr>
                        <a:t>intended</a:t>
                      </a:r>
                      <a:r>
                        <a:rPr lang="en-US" sz="1200" spc="-15" dirty="0">
                          <a:effectLst/>
                          <a:latin typeface="Lato Light"/>
                        </a:rPr>
                        <a:t> </a:t>
                      </a:r>
                      <a:r>
                        <a:rPr lang="en-US" sz="1200" dirty="0">
                          <a:effectLst/>
                          <a:latin typeface="Lato Light"/>
                        </a:rPr>
                        <a:t>destination</a:t>
                      </a:r>
                      <a:endParaRPr lang="en-GB" sz="1200" dirty="0">
                        <a:effectLst/>
                        <a:latin typeface="Lato Light"/>
                        <a:ea typeface="Tahoma"/>
                        <a:cs typeface="Times New Roman"/>
                      </a:endParaRPr>
                    </a:p>
                  </a:txBody>
                  <a:tcPr marL="0" marR="0" marT="0" marB="0"/>
                </a:tc>
                <a:tc>
                  <a:txBody>
                    <a:bodyPr/>
                    <a:lstStyle/>
                    <a:p>
                      <a:pPr marL="68580" marR="211455">
                        <a:spcBef>
                          <a:spcPts val="5"/>
                        </a:spcBef>
                        <a:spcAft>
                          <a:spcPts val="0"/>
                        </a:spcAft>
                      </a:pPr>
                      <a:endParaRPr lang="en-US" sz="1200" dirty="0">
                        <a:effectLst/>
                        <a:latin typeface="Lato Light"/>
                      </a:endParaRPr>
                    </a:p>
                    <a:p>
                      <a:pPr marL="68580" marR="211455">
                        <a:spcBef>
                          <a:spcPts val="5"/>
                        </a:spcBef>
                        <a:spcAft>
                          <a:spcPts val="0"/>
                        </a:spcAft>
                      </a:pPr>
                      <a:r>
                        <a:rPr lang="en-US" sz="1200" dirty="0">
                          <a:effectLst/>
                          <a:latin typeface="Lato Light"/>
                        </a:rPr>
                        <a:t>Learning outcomes:</a:t>
                      </a:r>
                      <a:r>
                        <a:rPr lang="en-US" sz="1200" spc="5" dirty="0">
                          <a:effectLst/>
                          <a:latin typeface="Lato Light"/>
                        </a:rPr>
                        <a:t> </a:t>
                      </a:r>
                      <a:r>
                        <a:rPr lang="en-US" sz="1200" dirty="0">
                          <a:effectLst/>
                          <a:latin typeface="Lato Light"/>
                        </a:rPr>
                        <a:t>Students</a:t>
                      </a:r>
                      <a:r>
                        <a:rPr lang="en-US" sz="1200" spc="-20" dirty="0">
                          <a:effectLst/>
                          <a:latin typeface="Lato Light"/>
                        </a:rPr>
                        <a:t> </a:t>
                      </a:r>
                      <a:r>
                        <a:rPr lang="en-US" sz="1200" dirty="0">
                          <a:effectLst/>
                          <a:latin typeface="Lato Light"/>
                        </a:rPr>
                        <a:t>can</a:t>
                      </a:r>
                      <a:r>
                        <a:rPr lang="en-US" sz="1200" spc="-25" dirty="0">
                          <a:effectLst/>
                          <a:latin typeface="Lato Light"/>
                        </a:rPr>
                        <a:t> </a:t>
                      </a:r>
                      <a:r>
                        <a:rPr lang="en-US" sz="1200" dirty="0">
                          <a:effectLst/>
                          <a:latin typeface="Lato Light"/>
                        </a:rPr>
                        <a:t>identify</a:t>
                      </a:r>
                      <a:r>
                        <a:rPr lang="en-US" sz="1200" spc="-15" dirty="0">
                          <a:effectLst/>
                          <a:latin typeface="Lato Light"/>
                        </a:rPr>
                        <a:t> </a:t>
                      </a:r>
                      <a:r>
                        <a:rPr lang="en-US" sz="1200" dirty="0">
                          <a:effectLst/>
                          <a:latin typeface="Lato Light"/>
                        </a:rPr>
                        <a:t>post</a:t>
                      </a:r>
                      <a:r>
                        <a:rPr lang="en-US" sz="1200" spc="-300" dirty="0">
                          <a:effectLst/>
                          <a:latin typeface="Lato Light"/>
                        </a:rPr>
                        <a:t> </a:t>
                      </a:r>
                      <a:r>
                        <a:rPr lang="en-US" sz="1200" dirty="0">
                          <a:effectLst/>
                          <a:latin typeface="Lato Light"/>
                        </a:rPr>
                        <a:t>16</a:t>
                      </a:r>
                      <a:r>
                        <a:rPr lang="en-US" sz="1200" spc="-10" dirty="0">
                          <a:effectLst/>
                          <a:latin typeface="Lato Light"/>
                        </a:rPr>
                        <a:t> </a:t>
                      </a:r>
                      <a:r>
                        <a:rPr lang="en-US" sz="1200" dirty="0">
                          <a:effectLst/>
                          <a:latin typeface="Lato Light"/>
                        </a:rPr>
                        <a:t>pathways</a:t>
                      </a:r>
                      <a:endParaRPr lang="en-GB" sz="1200" dirty="0">
                        <a:effectLst/>
                        <a:latin typeface="Lato Light"/>
                      </a:endParaRPr>
                    </a:p>
                    <a:p>
                      <a:pPr marL="67945">
                        <a:spcBef>
                          <a:spcPts val="55"/>
                        </a:spcBef>
                        <a:spcAft>
                          <a:spcPts val="0"/>
                        </a:spcAft>
                      </a:pPr>
                      <a:endParaRPr lang="en-GB" sz="1200" dirty="0">
                        <a:effectLst/>
                        <a:latin typeface="Lato Light"/>
                      </a:endParaRPr>
                    </a:p>
                    <a:p>
                      <a:pPr marL="68580" marR="146050">
                        <a:spcAft>
                          <a:spcPts val="0"/>
                        </a:spcAft>
                      </a:pPr>
                      <a:r>
                        <a:rPr lang="en-US" sz="1200" dirty="0">
                          <a:effectLst/>
                          <a:latin typeface="Lato Light"/>
                        </a:rPr>
                        <a:t>Students are aware of the</a:t>
                      </a:r>
                      <a:r>
                        <a:rPr lang="en-US" sz="1200" spc="5" dirty="0">
                          <a:effectLst/>
                          <a:latin typeface="Lato Light"/>
                        </a:rPr>
                        <a:t> </a:t>
                      </a:r>
                      <a:r>
                        <a:rPr lang="en-US" sz="1200" dirty="0">
                          <a:effectLst/>
                          <a:latin typeface="Lato Light"/>
                        </a:rPr>
                        <a:t>advantages and</a:t>
                      </a:r>
                      <a:r>
                        <a:rPr lang="en-US" sz="1200" spc="5" dirty="0">
                          <a:effectLst/>
                          <a:latin typeface="Lato Light"/>
                        </a:rPr>
                        <a:t> </a:t>
                      </a:r>
                      <a:r>
                        <a:rPr lang="en-US" sz="1200" dirty="0">
                          <a:effectLst/>
                          <a:latin typeface="Lato Light"/>
                        </a:rPr>
                        <a:t>disadvantages</a:t>
                      </a:r>
                      <a:r>
                        <a:rPr lang="en-US" sz="1200" spc="-30" dirty="0">
                          <a:effectLst/>
                          <a:latin typeface="Lato Light"/>
                        </a:rPr>
                        <a:t> </a:t>
                      </a:r>
                      <a:r>
                        <a:rPr lang="en-US" sz="1200" dirty="0">
                          <a:effectLst/>
                          <a:latin typeface="Lato Light"/>
                        </a:rPr>
                        <a:t>of</a:t>
                      </a:r>
                      <a:r>
                        <a:rPr lang="en-US" sz="1200" spc="-35" dirty="0">
                          <a:effectLst/>
                          <a:latin typeface="Lato Light"/>
                        </a:rPr>
                        <a:t> </a:t>
                      </a:r>
                      <a:r>
                        <a:rPr lang="en-US" sz="1200" dirty="0">
                          <a:effectLst/>
                          <a:latin typeface="Lato Light"/>
                        </a:rPr>
                        <a:t>each</a:t>
                      </a:r>
                      <a:r>
                        <a:rPr lang="en-US" sz="1200" spc="-30" dirty="0">
                          <a:effectLst/>
                          <a:latin typeface="Lato Light"/>
                        </a:rPr>
                        <a:t> </a:t>
                      </a:r>
                      <a:r>
                        <a:rPr lang="en-US" sz="1200" dirty="0">
                          <a:effectLst/>
                          <a:latin typeface="Lato Light"/>
                        </a:rPr>
                        <a:t>post</a:t>
                      </a:r>
                      <a:r>
                        <a:rPr lang="en-US" sz="1200" spc="-300" dirty="0">
                          <a:effectLst/>
                          <a:latin typeface="Lato Light"/>
                        </a:rPr>
                        <a:t> </a:t>
                      </a:r>
                      <a:r>
                        <a:rPr lang="en-US" sz="1200" dirty="0">
                          <a:effectLst/>
                          <a:latin typeface="Lato Light"/>
                        </a:rPr>
                        <a:t>16</a:t>
                      </a:r>
                      <a:r>
                        <a:rPr lang="en-US" sz="1200" spc="-10" dirty="0">
                          <a:effectLst/>
                          <a:latin typeface="Lato Light"/>
                        </a:rPr>
                        <a:t> </a:t>
                      </a:r>
                      <a:r>
                        <a:rPr lang="en-US" sz="1200" dirty="0">
                          <a:effectLst/>
                          <a:latin typeface="Lato Light"/>
                        </a:rPr>
                        <a:t>pathway.</a:t>
                      </a:r>
                      <a:endParaRPr lang="en-GB" sz="1200" dirty="0">
                        <a:effectLst/>
                        <a:latin typeface="Lato Light"/>
                      </a:endParaRPr>
                    </a:p>
                    <a:p>
                      <a:pPr marL="67945">
                        <a:spcBef>
                          <a:spcPts val="5"/>
                        </a:spcBef>
                        <a:spcAft>
                          <a:spcPts val="0"/>
                        </a:spcAft>
                      </a:pPr>
                      <a:endParaRPr lang="en-GB" sz="1200" dirty="0">
                        <a:effectLst/>
                        <a:latin typeface="Lato Light"/>
                      </a:endParaRPr>
                    </a:p>
                    <a:p>
                      <a:pPr marL="68580" marR="224155">
                        <a:spcAft>
                          <a:spcPts val="0"/>
                        </a:spcAft>
                      </a:pPr>
                      <a:r>
                        <a:rPr lang="en-US" sz="1200" dirty="0">
                          <a:effectLst/>
                          <a:latin typeface="Lato Light"/>
                        </a:rPr>
                        <a:t>Students understand how</a:t>
                      </a:r>
                      <a:r>
                        <a:rPr lang="en-US" sz="1200" spc="-300" dirty="0">
                          <a:effectLst/>
                          <a:latin typeface="Lato Light"/>
                        </a:rPr>
                        <a:t> </a:t>
                      </a:r>
                      <a:r>
                        <a:rPr lang="en-US" sz="1200" dirty="0">
                          <a:effectLst/>
                          <a:latin typeface="Lato Light"/>
                        </a:rPr>
                        <a:t>post</a:t>
                      </a:r>
                      <a:r>
                        <a:rPr lang="en-US" sz="1200" spc="-25" dirty="0">
                          <a:effectLst/>
                          <a:latin typeface="Lato Light"/>
                        </a:rPr>
                        <a:t> </a:t>
                      </a:r>
                      <a:r>
                        <a:rPr lang="en-US" sz="1200" dirty="0">
                          <a:effectLst/>
                          <a:latin typeface="Lato Light"/>
                        </a:rPr>
                        <a:t>16</a:t>
                      </a:r>
                      <a:r>
                        <a:rPr lang="en-US" sz="1200" spc="-20" dirty="0">
                          <a:effectLst/>
                          <a:latin typeface="Lato Light"/>
                        </a:rPr>
                        <a:t> </a:t>
                      </a:r>
                      <a:r>
                        <a:rPr lang="en-US" sz="1200" dirty="0">
                          <a:effectLst/>
                          <a:latin typeface="Lato Light"/>
                        </a:rPr>
                        <a:t>pathways</a:t>
                      </a:r>
                      <a:r>
                        <a:rPr lang="en-US" sz="1200" spc="-25" dirty="0">
                          <a:effectLst/>
                          <a:latin typeface="Lato Light"/>
                        </a:rPr>
                        <a:t> </a:t>
                      </a:r>
                      <a:r>
                        <a:rPr lang="en-US" sz="1200" dirty="0">
                          <a:effectLst/>
                          <a:latin typeface="Lato Light"/>
                        </a:rPr>
                        <a:t>align</a:t>
                      </a:r>
                      <a:r>
                        <a:rPr lang="en-US" sz="1200" spc="-25" dirty="0">
                          <a:effectLst/>
                          <a:latin typeface="Lato Light"/>
                        </a:rPr>
                        <a:t> </a:t>
                      </a:r>
                      <a:r>
                        <a:rPr lang="en-US" sz="1200" dirty="0">
                          <a:effectLst/>
                          <a:latin typeface="Lato Light"/>
                        </a:rPr>
                        <a:t>to</a:t>
                      </a:r>
                      <a:r>
                        <a:rPr lang="en-US" sz="1200" spc="-295" dirty="0">
                          <a:effectLst/>
                          <a:latin typeface="Lato Light"/>
                        </a:rPr>
                        <a:t> </a:t>
                      </a:r>
                      <a:r>
                        <a:rPr lang="en-US" sz="1200" dirty="0">
                          <a:effectLst/>
                          <a:latin typeface="Lato Light"/>
                        </a:rPr>
                        <a:t>their interests and future</a:t>
                      </a:r>
                      <a:r>
                        <a:rPr lang="en-US" sz="1200" spc="5" dirty="0">
                          <a:effectLst/>
                          <a:latin typeface="Lato Light"/>
                        </a:rPr>
                        <a:t> </a:t>
                      </a:r>
                      <a:r>
                        <a:rPr lang="en-US" sz="1200" dirty="0">
                          <a:effectLst/>
                          <a:latin typeface="Lato Light"/>
                        </a:rPr>
                        <a:t>careers.</a:t>
                      </a:r>
                      <a:endParaRPr lang="en-GB" sz="1200" dirty="0">
                        <a:effectLst/>
                        <a:latin typeface="Lato Light"/>
                      </a:endParaRPr>
                    </a:p>
                    <a:p>
                      <a:pPr marL="67945">
                        <a:spcAft>
                          <a:spcPts val="0"/>
                        </a:spcAft>
                      </a:pPr>
                      <a:endParaRPr lang="en-GB" sz="1200" dirty="0">
                        <a:effectLst/>
                        <a:latin typeface="Lato Light"/>
                      </a:endParaRPr>
                    </a:p>
                    <a:p>
                      <a:pPr marL="68580" marR="92075">
                        <a:spcAft>
                          <a:spcPts val="0"/>
                        </a:spcAft>
                      </a:pPr>
                      <a:r>
                        <a:rPr lang="en-US" sz="1200" dirty="0">
                          <a:effectLst/>
                          <a:latin typeface="Lato Light"/>
                        </a:rPr>
                        <a:t>Students are able to link</a:t>
                      </a:r>
                      <a:r>
                        <a:rPr lang="en-US" sz="1200" spc="5" dirty="0">
                          <a:effectLst/>
                          <a:latin typeface="Lato Light"/>
                        </a:rPr>
                        <a:t> </a:t>
                      </a:r>
                      <a:r>
                        <a:rPr lang="en-US" sz="1200" dirty="0">
                          <a:effectLst/>
                          <a:latin typeface="Lato Light"/>
                        </a:rPr>
                        <a:t>their post 16 and post 18</a:t>
                      </a:r>
                      <a:r>
                        <a:rPr lang="en-US" sz="1200" spc="5" dirty="0">
                          <a:effectLst/>
                          <a:latin typeface="Lato Light"/>
                        </a:rPr>
                        <a:t> </a:t>
                      </a:r>
                      <a:r>
                        <a:rPr lang="en-US" sz="1200" dirty="0">
                          <a:effectLst/>
                          <a:latin typeface="Lato Light"/>
                        </a:rPr>
                        <a:t>options to future careers</a:t>
                      </a:r>
                      <a:r>
                        <a:rPr lang="en-US" sz="1200" spc="5" dirty="0">
                          <a:effectLst/>
                          <a:latin typeface="Lato Light"/>
                        </a:rPr>
                        <a:t> </a:t>
                      </a:r>
                      <a:r>
                        <a:rPr lang="en-US" sz="1200" dirty="0">
                          <a:effectLst/>
                          <a:latin typeface="Lato Light"/>
                        </a:rPr>
                        <a:t>including the best</a:t>
                      </a:r>
                      <a:r>
                        <a:rPr lang="en-US" sz="1200" spc="5" dirty="0">
                          <a:effectLst/>
                          <a:latin typeface="Lato Light"/>
                        </a:rPr>
                        <a:t> </a:t>
                      </a:r>
                      <a:r>
                        <a:rPr lang="en-US" sz="1200" dirty="0">
                          <a:effectLst/>
                          <a:latin typeface="Lato Light"/>
                        </a:rPr>
                        <a:t>progressions</a:t>
                      </a:r>
                      <a:r>
                        <a:rPr lang="en-US" sz="1200" spc="-35" dirty="0">
                          <a:effectLst/>
                          <a:latin typeface="Lato Light"/>
                        </a:rPr>
                        <a:t> </a:t>
                      </a:r>
                      <a:r>
                        <a:rPr lang="en-US" sz="1200" dirty="0">
                          <a:effectLst/>
                          <a:latin typeface="Lato Light"/>
                        </a:rPr>
                        <a:t>routes</a:t>
                      </a:r>
                      <a:r>
                        <a:rPr lang="en-US" sz="1200" spc="-35" dirty="0">
                          <a:effectLst/>
                          <a:latin typeface="Lato Light"/>
                        </a:rPr>
                        <a:t> </a:t>
                      </a:r>
                      <a:r>
                        <a:rPr lang="en-US" sz="1200" dirty="0">
                          <a:effectLst/>
                          <a:latin typeface="Lato Light"/>
                        </a:rPr>
                        <a:t>through</a:t>
                      </a:r>
                      <a:r>
                        <a:rPr lang="en-US" sz="1200" spc="-300" dirty="0">
                          <a:effectLst/>
                          <a:latin typeface="Lato Light"/>
                        </a:rPr>
                        <a:t> </a:t>
                      </a:r>
                      <a:r>
                        <a:rPr lang="en-US" sz="1200" dirty="0">
                          <a:effectLst/>
                          <a:latin typeface="Lato Light"/>
                        </a:rPr>
                        <a:t>to</a:t>
                      </a:r>
                      <a:r>
                        <a:rPr lang="en-US" sz="1200" spc="-10" dirty="0">
                          <a:effectLst/>
                          <a:latin typeface="Lato Light"/>
                        </a:rPr>
                        <a:t> </a:t>
                      </a:r>
                      <a:r>
                        <a:rPr lang="en-US" sz="1200" dirty="0">
                          <a:effectLst/>
                          <a:latin typeface="Lato Light"/>
                        </a:rPr>
                        <a:t>specific</a:t>
                      </a:r>
                      <a:r>
                        <a:rPr lang="en-US" sz="1200" spc="-5" dirty="0">
                          <a:effectLst/>
                          <a:latin typeface="Lato Light"/>
                        </a:rPr>
                        <a:t> </a:t>
                      </a:r>
                      <a:r>
                        <a:rPr lang="en-US" sz="1200" dirty="0">
                          <a:effectLst/>
                          <a:latin typeface="Lato Light"/>
                        </a:rPr>
                        <a:t>goals.</a:t>
                      </a:r>
                      <a:endParaRPr lang="en-GB" sz="1200" dirty="0">
                        <a:effectLst/>
                        <a:latin typeface="Lato Light"/>
                      </a:endParaRPr>
                    </a:p>
                    <a:p>
                      <a:pPr marL="67945">
                        <a:spcAft>
                          <a:spcPts val="0"/>
                        </a:spcAft>
                      </a:pPr>
                      <a:endParaRPr lang="en-GB" sz="1200" dirty="0">
                        <a:effectLst/>
                        <a:latin typeface="Lato Light"/>
                      </a:endParaRPr>
                    </a:p>
                    <a:p>
                      <a:pPr marL="68580" marR="144145">
                        <a:spcAft>
                          <a:spcPts val="0"/>
                        </a:spcAft>
                      </a:pPr>
                      <a:r>
                        <a:rPr lang="en-US" sz="1200" dirty="0">
                          <a:effectLst/>
                          <a:latin typeface="Lato Light"/>
                        </a:rPr>
                        <a:t>Students</a:t>
                      </a:r>
                      <a:r>
                        <a:rPr lang="en-US" sz="1200" spc="-20" dirty="0">
                          <a:effectLst/>
                          <a:latin typeface="Lato Light"/>
                        </a:rPr>
                        <a:t> </a:t>
                      </a:r>
                      <a:r>
                        <a:rPr lang="en-US" sz="1200" dirty="0">
                          <a:effectLst/>
                          <a:latin typeface="Lato Light"/>
                        </a:rPr>
                        <a:t>have</a:t>
                      </a:r>
                      <a:r>
                        <a:rPr lang="en-US" sz="1200" spc="-25" dirty="0">
                          <a:effectLst/>
                          <a:latin typeface="Lato Light"/>
                        </a:rPr>
                        <a:t> </a:t>
                      </a:r>
                      <a:r>
                        <a:rPr lang="en-US" sz="1200" dirty="0">
                          <a:effectLst/>
                          <a:latin typeface="Lato Light"/>
                        </a:rPr>
                        <a:t>a</a:t>
                      </a:r>
                      <a:r>
                        <a:rPr lang="en-US" sz="1200" spc="-20" dirty="0">
                          <a:effectLst/>
                          <a:latin typeface="Lato Light"/>
                        </a:rPr>
                        <a:t> </a:t>
                      </a:r>
                      <a:r>
                        <a:rPr lang="en-US" sz="1200" dirty="0">
                          <a:effectLst/>
                          <a:latin typeface="Lato Light"/>
                        </a:rPr>
                        <a:t>completed</a:t>
                      </a:r>
                      <a:r>
                        <a:rPr lang="en-US" sz="1200" spc="-300" dirty="0">
                          <a:effectLst/>
                          <a:latin typeface="Lato Light"/>
                        </a:rPr>
                        <a:t> </a:t>
                      </a:r>
                      <a:r>
                        <a:rPr lang="en-US" sz="1200" dirty="0">
                          <a:effectLst/>
                          <a:latin typeface="Lato Light"/>
                        </a:rPr>
                        <a:t>CV and</a:t>
                      </a:r>
                      <a:r>
                        <a:rPr lang="en-US" sz="1200" spc="-10" dirty="0">
                          <a:effectLst/>
                          <a:latin typeface="Lato Light"/>
                        </a:rPr>
                        <a:t> </a:t>
                      </a:r>
                      <a:r>
                        <a:rPr lang="en-US" sz="1200" dirty="0">
                          <a:effectLst/>
                          <a:latin typeface="Lato Light"/>
                        </a:rPr>
                        <a:t>cover</a:t>
                      </a:r>
                      <a:r>
                        <a:rPr lang="en-US" sz="1200" spc="-10" dirty="0">
                          <a:effectLst/>
                          <a:latin typeface="Lato Light"/>
                        </a:rPr>
                        <a:t> </a:t>
                      </a:r>
                      <a:r>
                        <a:rPr lang="en-US" sz="1200" dirty="0">
                          <a:effectLst/>
                          <a:latin typeface="Lato Light"/>
                        </a:rPr>
                        <a:t>letter.</a:t>
                      </a:r>
                      <a:endParaRPr lang="en-GB" sz="1200" dirty="0">
                        <a:effectLst/>
                        <a:latin typeface="Lato Light"/>
                      </a:endParaRPr>
                    </a:p>
                    <a:p>
                      <a:pPr marL="67945">
                        <a:spcBef>
                          <a:spcPts val="5"/>
                        </a:spcBef>
                        <a:spcAft>
                          <a:spcPts val="0"/>
                        </a:spcAft>
                      </a:pPr>
                      <a:endParaRPr lang="en-GB" sz="1200" dirty="0">
                        <a:effectLst/>
                        <a:latin typeface="Lato Light"/>
                      </a:endParaRPr>
                    </a:p>
                  </a:txBody>
                  <a:tcPr marL="0" marR="0" marT="0" marB="0"/>
                </a:tc>
                <a:tc>
                  <a:txBody>
                    <a:bodyPr/>
                    <a:lstStyle/>
                    <a:p>
                      <a:pPr marL="68580">
                        <a:lnSpc>
                          <a:spcPts val="1205"/>
                        </a:lnSpc>
                        <a:spcBef>
                          <a:spcPts val="5"/>
                        </a:spcBef>
                        <a:spcAft>
                          <a:spcPts val="0"/>
                        </a:spcAft>
                      </a:pPr>
                      <a:endParaRPr lang="en-US" sz="1200" dirty="0">
                        <a:effectLst/>
                        <a:latin typeface="Lato Light"/>
                      </a:endParaRPr>
                    </a:p>
                    <a:p>
                      <a:pPr marL="68580">
                        <a:lnSpc>
                          <a:spcPts val="1205"/>
                        </a:lnSpc>
                        <a:spcBef>
                          <a:spcPts val="5"/>
                        </a:spcBef>
                        <a:spcAft>
                          <a:spcPts val="0"/>
                        </a:spcAft>
                      </a:pPr>
                      <a:r>
                        <a:rPr lang="en-US" sz="1200" dirty="0">
                          <a:effectLst/>
                          <a:latin typeface="Lato Light"/>
                        </a:rPr>
                        <a:t>Term1:</a:t>
                      </a:r>
                      <a:endParaRPr lang="en-GB" sz="1200" dirty="0">
                        <a:effectLst/>
                        <a:latin typeface="Lato Light"/>
                      </a:endParaRPr>
                    </a:p>
                    <a:p>
                      <a:pPr marL="68580" marR="521335">
                        <a:lnSpc>
                          <a:spcPct val="200000"/>
                        </a:lnSpc>
                        <a:spcAft>
                          <a:spcPts val="0"/>
                        </a:spcAft>
                      </a:pPr>
                      <a:r>
                        <a:rPr lang="en-US" sz="1200" dirty="0">
                          <a:effectLst/>
                          <a:latin typeface="Lato Light"/>
                        </a:rPr>
                        <a:t>Careers</a:t>
                      </a:r>
                      <a:r>
                        <a:rPr lang="en-US" sz="1200" spc="-35" dirty="0">
                          <a:effectLst/>
                          <a:latin typeface="Lato Light"/>
                        </a:rPr>
                        <a:t> </a:t>
                      </a:r>
                      <a:r>
                        <a:rPr lang="en-US" sz="1200" dirty="0">
                          <a:effectLst/>
                          <a:latin typeface="Lato Light"/>
                        </a:rPr>
                        <a:t>Guidance</a:t>
                      </a:r>
                      <a:r>
                        <a:rPr lang="en-US" sz="1200" spc="-30" dirty="0">
                          <a:effectLst/>
                          <a:latin typeface="Lato Light"/>
                        </a:rPr>
                        <a:t> </a:t>
                      </a:r>
                      <a:r>
                        <a:rPr lang="en-US" sz="1200" dirty="0">
                          <a:effectLst/>
                          <a:latin typeface="Lato Light"/>
                        </a:rPr>
                        <a:t>interviews</a:t>
                      </a:r>
                      <a:r>
                        <a:rPr lang="en-US" sz="1200" spc="-295" dirty="0">
                          <a:effectLst/>
                          <a:latin typeface="Lato Light"/>
                        </a:rPr>
                        <a:t> </a:t>
                      </a:r>
                      <a:r>
                        <a:rPr lang="en-US" sz="1200" dirty="0">
                          <a:effectLst/>
                          <a:latin typeface="Lato Light"/>
                        </a:rPr>
                        <a:t>Careers</a:t>
                      </a:r>
                      <a:r>
                        <a:rPr lang="en-US" sz="1200" spc="-15" dirty="0">
                          <a:effectLst/>
                          <a:latin typeface="Lato Light"/>
                        </a:rPr>
                        <a:t> </a:t>
                      </a:r>
                      <a:r>
                        <a:rPr lang="en-US" sz="1200" dirty="0">
                          <a:effectLst/>
                          <a:latin typeface="Lato Light"/>
                        </a:rPr>
                        <a:t>Drop</a:t>
                      </a:r>
                      <a:r>
                        <a:rPr lang="en-US" sz="1200" spc="-15" dirty="0">
                          <a:effectLst/>
                          <a:latin typeface="Lato Light"/>
                        </a:rPr>
                        <a:t> </a:t>
                      </a:r>
                      <a:r>
                        <a:rPr lang="en-US" sz="1200" dirty="0">
                          <a:effectLst/>
                          <a:latin typeface="Lato Light"/>
                        </a:rPr>
                        <a:t>in</a:t>
                      </a:r>
                      <a:r>
                        <a:rPr lang="en-US" sz="1200" spc="-5" dirty="0">
                          <a:effectLst/>
                          <a:latin typeface="Lato Light"/>
                        </a:rPr>
                        <a:t> </a:t>
                      </a:r>
                      <a:r>
                        <a:rPr lang="en-US" sz="1200" dirty="0">
                          <a:effectLst/>
                          <a:latin typeface="Lato Light"/>
                        </a:rPr>
                        <a:t>Sessions</a:t>
                      </a:r>
                      <a:endParaRPr lang="en-GB" sz="1200" dirty="0">
                        <a:effectLst/>
                        <a:latin typeface="Lato Light"/>
                      </a:endParaRPr>
                    </a:p>
                    <a:p>
                      <a:pPr marL="68580">
                        <a:spcAft>
                          <a:spcPts val="0"/>
                        </a:spcAft>
                      </a:pPr>
                      <a:endParaRPr lang="en-US" sz="1200" dirty="0">
                        <a:effectLst/>
                        <a:latin typeface="Lato Light"/>
                      </a:endParaRPr>
                    </a:p>
                    <a:p>
                      <a:pPr marL="68580">
                        <a:spcAft>
                          <a:spcPts val="0"/>
                        </a:spcAft>
                      </a:pPr>
                      <a:r>
                        <a:rPr lang="en-US" sz="1200" dirty="0">
                          <a:effectLst/>
                          <a:latin typeface="Lato Light"/>
                        </a:rPr>
                        <a:t>Post</a:t>
                      </a:r>
                      <a:r>
                        <a:rPr lang="en-US" sz="1200" spc="-15" dirty="0">
                          <a:effectLst/>
                          <a:latin typeface="Lato Light"/>
                        </a:rPr>
                        <a:t> </a:t>
                      </a:r>
                      <a:r>
                        <a:rPr lang="en-US" sz="1200" dirty="0">
                          <a:effectLst/>
                          <a:latin typeface="Lato Light"/>
                        </a:rPr>
                        <a:t>16</a:t>
                      </a:r>
                      <a:r>
                        <a:rPr lang="en-US" sz="1200" spc="-15" dirty="0">
                          <a:effectLst/>
                          <a:latin typeface="Lato Light"/>
                        </a:rPr>
                        <a:t> </a:t>
                      </a:r>
                      <a:r>
                        <a:rPr lang="en-US" sz="1200" dirty="0">
                          <a:effectLst/>
                          <a:latin typeface="Lato Light"/>
                        </a:rPr>
                        <a:t>Pathways</a:t>
                      </a:r>
                      <a:r>
                        <a:rPr lang="en-US" sz="1200" spc="-5" dirty="0">
                          <a:effectLst/>
                          <a:latin typeface="Lato Light"/>
                        </a:rPr>
                        <a:t> </a:t>
                      </a:r>
                      <a:r>
                        <a:rPr lang="en-US" sz="1200" dirty="0">
                          <a:effectLst/>
                          <a:latin typeface="Lato Light"/>
                        </a:rPr>
                        <a:t>–</a:t>
                      </a:r>
                      <a:endParaRPr lang="en-GB" sz="1200" dirty="0">
                        <a:effectLst/>
                        <a:latin typeface="Lato Light"/>
                      </a:endParaRPr>
                    </a:p>
                    <a:p>
                      <a:pPr marL="68580">
                        <a:lnSpc>
                          <a:spcPts val="1205"/>
                        </a:lnSpc>
                        <a:spcBef>
                          <a:spcPts val="10"/>
                        </a:spcBef>
                        <a:spcAft>
                          <a:spcPts val="0"/>
                        </a:spcAft>
                      </a:pPr>
                      <a:r>
                        <a:rPr lang="en-US" sz="1200" dirty="0">
                          <a:effectLst/>
                          <a:latin typeface="Lato Light"/>
                        </a:rPr>
                        <a:t>Which</a:t>
                      </a:r>
                      <a:r>
                        <a:rPr lang="en-US" sz="1200" spc="-15" dirty="0">
                          <a:effectLst/>
                          <a:latin typeface="Lato Light"/>
                        </a:rPr>
                        <a:t> </a:t>
                      </a:r>
                      <a:r>
                        <a:rPr lang="en-US" sz="1200" dirty="0">
                          <a:effectLst/>
                          <a:latin typeface="Lato Light"/>
                        </a:rPr>
                        <a:t>way</a:t>
                      </a:r>
                      <a:r>
                        <a:rPr lang="en-US" sz="1200" spc="-15" dirty="0">
                          <a:effectLst/>
                          <a:latin typeface="Lato Light"/>
                        </a:rPr>
                        <a:t> </a:t>
                      </a:r>
                      <a:r>
                        <a:rPr lang="en-US" sz="1200" dirty="0">
                          <a:effectLst/>
                          <a:latin typeface="Lato Light"/>
                        </a:rPr>
                        <a:t>and</a:t>
                      </a:r>
                      <a:r>
                        <a:rPr lang="en-US" sz="1200" spc="-10" dirty="0">
                          <a:effectLst/>
                          <a:latin typeface="Lato Light"/>
                        </a:rPr>
                        <a:t> </a:t>
                      </a:r>
                      <a:r>
                        <a:rPr lang="en-US" sz="1200" dirty="0">
                          <a:effectLst/>
                          <a:latin typeface="Lato Light"/>
                        </a:rPr>
                        <a:t>what</a:t>
                      </a:r>
                      <a:r>
                        <a:rPr lang="en-US" sz="1200" spc="-10" dirty="0">
                          <a:effectLst/>
                          <a:latin typeface="Lato Light"/>
                        </a:rPr>
                        <a:t> </a:t>
                      </a:r>
                      <a:r>
                        <a:rPr lang="en-US" sz="1200" dirty="0">
                          <a:effectLst/>
                          <a:latin typeface="Lato Light"/>
                        </a:rPr>
                        <a:t>to</a:t>
                      </a:r>
                      <a:endParaRPr lang="en-GB" sz="1200" dirty="0">
                        <a:effectLst/>
                        <a:latin typeface="Lato Light"/>
                      </a:endParaRPr>
                    </a:p>
                    <a:p>
                      <a:pPr marL="68580" marR="205105">
                        <a:spcAft>
                          <a:spcPts val="0"/>
                        </a:spcAft>
                      </a:pPr>
                      <a:r>
                        <a:rPr lang="en-US" sz="1200" dirty="0">
                          <a:effectLst/>
                          <a:latin typeface="Lato Light"/>
                        </a:rPr>
                        <a:t>study</a:t>
                      </a:r>
                      <a:r>
                        <a:rPr lang="en-US" sz="1200" spc="-20" dirty="0">
                          <a:effectLst/>
                          <a:latin typeface="Lato Light"/>
                        </a:rPr>
                        <a:t> </a:t>
                      </a:r>
                      <a:r>
                        <a:rPr lang="en-US" sz="1200" dirty="0">
                          <a:effectLst/>
                          <a:latin typeface="Lato Light"/>
                        </a:rPr>
                        <a:t>after</a:t>
                      </a:r>
                      <a:r>
                        <a:rPr lang="en-US" sz="1200" spc="-5" dirty="0">
                          <a:effectLst/>
                          <a:latin typeface="Lato Light"/>
                        </a:rPr>
                        <a:t> </a:t>
                      </a:r>
                      <a:r>
                        <a:rPr lang="en-US" sz="1200" dirty="0">
                          <a:effectLst/>
                          <a:latin typeface="Lato Light"/>
                        </a:rPr>
                        <a:t>GCSE’s.</a:t>
                      </a:r>
                      <a:r>
                        <a:rPr lang="en-US" sz="1200" spc="-20" dirty="0">
                          <a:effectLst/>
                          <a:latin typeface="Lato Light"/>
                        </a:rPr>
                        <a:t> </a:t>
                      </a:r>
                      <a:r>
                        <a:rPr lang="en-US" sz="1200" dirty="0">
                          <a:effectLst/>
                          <a:latin typeface="Lato Light"/>
                        </a:rPr>
                        <a:t>opportunity</a:t>
                      </a:r>
                      <a:r>
                        <a:rPr lang="en-US" sz="1200" spc="-20" dirty="0">
                          <a:effectLst/>
                          <a:latin typeface="Lato Light"/>
                        </a:rPr>
                        <a:t> </a:t>
                      </a:r>
                      <a:r>
                        <a:rPr lang="en-US" sz="1200" dirty="0">
                          <a:effectLst/>
                          <a:latin typeface="Lato Light"/>
                        </a:rPr>
                        <a:t>to</a:t>
                      </a:r>
                      <a:r>
                        <a:rPr lang="en-US" sz="1200" spc="-295" dirty="0">
                          <a:effectLst/>
                          <a:latin typeface="Lato Light"/>
                        </a:rPr>
                        <a:t> </a:t>
                      </a:r>
                      <a:r>
                        <a:rPr lang="en-US" sz="1200" dirty="0">
                          <a:effectLst/>
                          <a:latin typeface="Lato Light"/>
                        </a:rPr>
                        <a:t>explore range of pathways and</a:t>
                      </a:r>
                      <a:r>
                        <a:rPr lang="en-US" sz="1200" spc="5" dirty="0">
                          <a:effectLst/>
                          <a:latin typeface="Lato Light"/>
                        </a:rPr>
                        <a:t> </a:t>
                      </a:r>
                      <a:r>
                        <a:rPr lang="en-US" sz="1200" dirty="0">
                          <a:effectLst/>
                          <a:latin typeface="Lato Light"/>
                        </a:rPr>
                        <a:t>subjects</a:t>
                      </a:r>
                      <a:r>
                        <a:rPr lang="en-US" sz="1200" spc="-10" dirty="0">
                          <a:effectLst/>
                          <a:latin typeface="Lato Light"/>
                        </a:rPr>
                        <a:t> </a:t>
                      </a:r>
                      <a:r>
                        <a:rPr lang="en-US" sz="1200" dirty="0">
                          <a:effectLst/>
                          <a:latin typeface="Lato Light"/>
                        </a:rPr>
                        <a:t>post</a:t>
                      </a:r>
                      <a:r>
                        <a:rPr lang="en-US" sz="1200" spc="10" dirty="0">
                          <a:effectLst/>
                          <a:latin typeface="Lato Light"/>
                        </a:rPr>
                        <a:t> </a:t>
                      </a:r>
                      <a:r>
                        <a:rPr lang="en-US" sz="1200" dirty="0">
                          <a:effectLst/>
                          <a:latin typeface="Lato Light"/>
                        </a:rPr>
                        <a:t>16.</a:t>
                      </a:r>
                      <a:endParaRPr lang="en-GB" sz="1200" dirty="0">
                        <a:effectLst/>
                        <a:latin typeface="Lato Light"/>
                      </a:endParaRPr>
                    </a:p>
                    <a:p>
                      <a:pPr marL="67945">
                        <a:spcAft>
                          <a:spcPts val="0"/>
                        </a:spcAft>
                      </a:pPr>
                      <a:endParaRPr lang="en-GB" sz="1200" dirty="0">
                        <a:effectLst/>
                        <a:latin typeface="Lato Light"/>
                      </a:endParaRPr>
                    </a:p>
                    <a:p>
                      <a:pPr marL="67945">
                        <a:spcAft>
                          <a:spcPts val="0"/>
                        </a:spcAft>
                      </a:pPr>
                      <a:endParaRPr lang="en-GB" sz="1200" dirty="0">
                        <a:effectLst/>
                        <a:latin typeface="Lato Light"/>
                      </a:endParaRPr>
                    </a:p>
                    <a:p>
                      <a:pPr marL="68580" marR="784225">
                        <a:lnSpc>
                          <a:spcPct val="200000"/>
                        </a:lnSpc>
                        <a:spcBef>
                          <a:spcPts val="960"/>
                        </a:spcBef>
                        <a:spcAft>
                          <a:spcPts val="0"/>
                        </a:spcAft>
                      </a:pPr>
                      <a:r>
                        <a:rPr lang="en-US" sz="1200" spc="-30" dirty="0">
                          <a:effectLst/>
                          <a:latin typeface="Lato Light"/>
                        </a:rPr>
                        <a:t>College  </a:t>
                      </a:r>
                      <a:r>
                        <a:rPr lang="en-US" sz="1200" dirty="0">
                          <a:effectLst/>
                          <a:latin typeface="Lato Light"/>
                        </a:rPr>
                        <a:t>Open</a:t>
                      </a:r>
                      <a:r>
                        <a:rPr lang="en-US" sz="1200" spc="-35" dirty="0">
                          <a:effectLst/>
                          <a:latin typeface="Lato Light"/>
                        </a:rPr>
                        <a:t> </a:t>
                      </a:r>
                      <a:r>
                        <a:rPr lang="en-US" sz="1200" dirty="0">
                          <a:effectLst/>
                          <a:latin typeface="Lato Light"/>
                        </a:rPr>
                        <a:t>Evening</a:t>
                      </a:r>
                      <a:endParaRPr lang="en-GB" sz="1200" dirty="0">
                        <a:effectLst/>
                        <a:latin typeface="Lato Light"/>
                      </a:endParaRPr>
                    </a:p>
                    <a:p>
                      <a:pPr marL="68580" marR="370840">
                        <a:spcAft>
                          <a:spcPts val="0"/>
                        </a:spcAft>
                      </a:pPr>
                      <a:r>
                        <a:rPr lang="en-US" sz="1200" dirty="0">
                          <a:effectLst/>
                          <a:latin typeface="Lato Light"/>
                        </a:rPr>
                        <a:t>Futures</a:t>
                      </a:r>
                      <a:r>
                        <a:rPr lang="en-US" sz="1200" spc="-25" dirty="0">
                          <a:effectLst/>
                          <a:latin typeface="Lato Light"/>
                        </a:rPr>
                        <a:t> </a:t>
                      </a:r>
                      <a:r>
                        <a:rPr lang="en-US" sz="1200" dirty="0" err="1">
                          <a:effectLst/>
                          <a:latin typeface="Lato Light"/>
                        </a:rPr>
                        <a:t>Programme</a:t>
                      </a:r>
                      <a:r>
                        <a:rPr lang="en-US" sz="1200" spc="-15" dirty="0">
                          <a:effectLst/>
                          <a:latin typeface="Lato Light"/>
                        </a:rPr>
                        <a:t> </a:t>
                      </a:r>
                      <a:r>
                        <a:rPr lang="en-US" sz="1200" dirty="0">
                          <a:effectLst/>
                          <a:latin typeface="Lato Light"/>
                        </a:rPr>
                        <a:t>to</a:t>
                      </a:r>
                      <a:r>
                        <a:rPr lang="en-US" sz="1200" spc="-25" dirty="0">
                          <a:effectLst/>
                          <a:latin typeface="Lato Light"/>
                        </a:rPr>
                        <a:t> </a:t>
                      </a:r>
                      <a:r>
                        <a:rPr lang="en-US" sz="1200" dirty="0">
                          <a:effectLst/>
                          <a:latin typeface="Lato Light"/>
                        </a:rPr>
                        <a:t>include:</a:t>
                      </a:r>
                      <a:r>
                        <a:rPr lang="en-US" sz="1200" spc="-295" dirty="0">
                          <a:effectLst/>
                          <a:latin typeface="Lato Light"/>
                        </a:rPr>
                        <a:t> </a:t>
                      </a:r>
                      <a:r>
                        <a:rPr lang="en-US" sz="1200" dirty="0">
                          <a:effectLst/>
                          <a:latin typeface="Lato Light"/>
                        </a:rPr>
                        <a:t>CV Workshop</a:t>
                      </a:r>
                      <a:endParaRPr lang="en-GB" sz="1200" dirty="0">
                        <a:effectLst/>
                        <a:latin typeface="Lato Light"/>
                      </a:endParaRPr>
                    </a:p>
                    <a:p>
                      <a:pPr marL="68580" marR="335915">
                        <a:spcAft>
                          <a:spcPts val="0"/>
                        </a:spcAft>
                      </a:pPr>
                      <a:r>
                        <a:rPr lang="en-US" sz="1200" dirty="0">
                          <a:effectLst/>
                          <a:latin typeface="Lato Light"/>
                        </a:rPr>
                        <a:t>Personal</a:t>
                      </a:r>
                      <a:r>
                        <a:rPr lang="en-US" sz="1200" spc="5" dirty="0">
                          <a:effectLst/>
                          <a:latin typeface="Lato Light"/>
                        </a:rPr>
                        <a:t> </a:t>
                      </a:r>
                      <a:r>
                        <a:rPr lang="en-US" sz="1200" dirty="0">
                          <a:effectLst/>
                          <a:latin typeface="Lato Light"/>
                        </a:rPr>
                        <a:t>Statements</a:t>
                      </a:r>
                      <a:r>
                        <a:rPr lang="en-US" sz="1200" spc="5" dirty="0">
                          <a:effectLst/>
                          <a:latin typeface="Lato Light"/>
                        </a:rPr>
                        <a:t> </a:t>
                      </a:r>
                    </a:p>
                    <a:p>
                      <a:pPr marL="68580" marR="335915">
                        <a:spcAft>
                          <a:spcPts val="0"/>
                        </a:spcAft>
                      </a:pPr>
                      <a:r>
                        <a:rPr lang="en-US" sz="1200" dirty="0">
                          <a:effectLst/>
                          <a:latin typeface="Lato Light"/>
                        </a:rPr>
                        <a:t>Completion</a:t>
                      </a:r>
                      <a:r>
                        <a:rPr lang="en-US" sz="1200" spc="-35" dirty="0">
                          <a:effectLst/>
                          <a:latin typeface="Lato Light"/>
                        </a:rPr>
                        <a:t> </a:t>
                      </a:r>
                      <a:r>
                        <a:rPr lang="en-US" sz="1200" dirty="0">
                          <a:effectLst/>
                          <a:latin typeface="Lato Light"/>
                        </a:rPr>
                        <a:t>of</a:t>
                      </a:r>
                      <a:r>
                        <a:rPr lang="en-US" sz="1200" spc="-35" dirty="0">
                          <a:effectLst/>
                          <a:latin typeface="Lato Light"/>
                        </a:rPr>
                        <a:t> </a:t>
                      </a:r>
                      <a:r>
                        <a:rPr lang="en-US" sz="1200" dirty="0">
                          <a:effectLst/>
                          <a:latin typeface="Lato Light"/>
                        </a:rPr>
                        <a:t>application</a:t>
                      </a:r>
                      <a:r>
                        <a:rPr lang="en-US" sz="1200" spc="-30" dirty="0">
                          <a:effectLst/>
                          <a:latin typeface="Lato Light"/>
                        </a:rPr>
                        <a:t> </a:t>
                      </a:r>
                      <a:r>
                        <a:rPr lang="en-US" sz="1200" dirty="0">
                          <a:effectLst/>
                          <a:latin typeface="Lato Light"/>
                        </a:rPr>
                        <a:t>forms</a:t>
                      </a:r>
                      <a:endParaRPr lang="en-GB" sz="1200" dirty="0">
                        <a:effectLst/>
                        <a:latin typeface="Lato Light"/>
                        <a:ea typeface="Tahoma"/>
                        <a:cs typeface="Times New Roman"/>
                      </a:endParaRPr>
                    </a:p>
                  </a:txBody>
                  <a:tcPr marL="0" marR="0" marT="0" marB="0"/>
                </a:tc>
                <a:tc>
                  <a:txBody>
                    <a:bodyPr/>
                    <a:lstStyle/>
                    <a:p>
                      <a:pPr marL="69215">
                        <a:lnSpc>
                          <a:spcPts val="1205"/>
                        </a:lnSpc>
                        <a:spcBef>
                          <a:spcPts val="5"/>
                        </a:spcBef>
                        <a:spcAft>
                          <a:spcPts val="0"/>
                        </a:spcAft>
                      </a:pPr>
                      <a:endParaRPr lang="en-US" sz="1200" dirty="0">
                        <a:effectLst/>
                        <a:latin typeface="Lato Light"/>
                      </a:endParaRPr>
                    </a:p>
                    <a:p>
                      <a:pPr marL="69215">
                        <a:lnSpc>
                          <a:spcPts val="1205"/>
                        </a:lnSpc>
                        <a:spcBef>
                          <a:spcPts val="5"/>
                        </a:spcBef>
                        <a:spcAft>
                          <a:spcPts val="0"/>
                        </a:spcAft>
                      </a:pPr>
                      <a:r>
                        <a:rPr lang="en-US" sz="1200" dirty="0">
                          <a:effectLst/>
                          <a:latin typeface="Lato Light"/>
                        </a:rPr>
                        <a:t>Term2:</a:t>
                      </a:r>
                      <a:endParaRPr lang="en-GB" sz="1200" dirty="0">
                        <a:effectLst/>
                        <a:latin typeface="Lato Light"/>
                      </a:endParaRPr>
                    </a:p>
                    <a:p>
                      <a:pPr marL="69215" marR="306705">
                        <a:lnSpc>
                          <a:spcPct val="200000"/>
                        </a:lnSpc>
                        <a:spcAft>
                          <a:spcPts val="0"/>
                        </a:spcAft>
                      </a:pPr>
                      <a:r>
                        <a:rPr lang="en-US" sz="1200" dirty="0">
                          <a:effectLst/>
                          <a:latin typeface="Lato Light"/>
                        </a:rPr>
                        <a:t>Careers Guidance Interviews</a:t>
                      </a:r>
                      <a:r>
                        <a:rPr lang="en-US" sz="1200" spc="5" dirty="0">
                          <a:effectLst/>
                          <a:latin typeface="Lato Light"/>
                        </a:rPr>
                        <a:t> </a:t>
                      </a:r>
                      <a:r>
                        <a:rPr lang="en-US" sz="1200" dirty="0">
                          <a:effectLst/>
                          <a:latin typeface="Lato Light"/>
                        </a:rPr>
                        <a:t>Careers Drop in Sessions</a:t>
                      </a:r>
                      <a:r>
                        <a:rPr lang="en-US" sz="1200" spc="5" dirty="0">
                          <a:effectLst/>
                          <a:latin typeface="Lato Light"/>
                        </a:rPr>
                        <a:t> </a:t>
                      </a:r>
                      <a:r>
                        <a:rPr lang="en-US" sz="1200" dirty="0">
                          <a:effectLst/>
                          <a:latin typeface="Lato Light"/>
                        </a:rPr>
                        <a:t>PSHE</a:t>
                      </a:r>
                      <a:r>
                        <a:rPr lang="en-US" sz="1200" spc="-20" dirty="0">
                          <a:effectLst/>
                          <a:latin typeface="Lato Light"/>
                        </a:rPr>
                        <a:t> </a:t>
                      </a:r>
                      <a:r>
                        <a:rPr lang="en-US" sz="1200" dirty="0">
                          <a:effectLst/>
                          <a:latin typeface="Lato Light"/>
                        </a:rPr>
                        <a:t>Career</a:t>
                      </a:r>
                      <a:r>
                        <a:rPr lang="en-US" sz="1200" spc="-25" dirty="0">
                          <a:effectLst/>
                          <a:latin typeface="Lato Light"/>
                        </a:rPr>
                        <a:t> </a:t>
                      </a:r>
                      <a:r>
                        <a:rPr lang="en-US" sz="1200" dirty="0">
                          <a:effectLst/>
                          <a:latin typeface="Lato Light"/>
                        </a:rPr>
                        <a:t>related</a:t>
                      </a:r>
                      <a:r>
                        <a:rPr lang="en-US" sz="1200" spc="-25" dirty="0">
                          <a:effectLst/>
                          <a:latin typeface="Lato Light"/>
                        </a:rPr>
                        <a:t> </a:t>
                      </a:r>
                      <a:r>
                        <a:rPr lang="en-US" sz="1200" dirty="0">
                          <a:effectLst/>
                          <a:latin typeface="Lato Light"/>
                        </a:rPr>
                        <a:t>activities</a:t>
                      </a:r>
                      <a:endParaRPr lang="en-GB" sz="1200" dirty="0">
                        <a:effectLst/>
                        <a:latin typeface="Lato Light"/>
                      </a:endParaRPr>
                    </a:p>
                    <a:p>
                      <a:pPr marL="67945">
                        <a:spcBef>
                          <a:spcPts val="50"/>
                        </a:spcBef>
                        <a:spcAft>
                          <a:spcPts val="0"/>
                        </a:spcAft>
                      </a:pPr>
                      <a:endParaRPr lang="en-GB" sz="1200" dirty="0">
                        <a:effectLst/>
                        <a:latin typeface="Lato Light"/>
                      </a:endParaRPr>
                    </a:p>
                    <a:p>
                      <a:pPr marL="69215">
                        <a:spcAft>
                          <a:spcPts val="0"/>
                        </a:spcAft>
                      </a:pPr>
                      <a:r>
                        <a:rPr lang="en-US" sz="1200" spc="-10" dirty="0">
                          <a:effectLst/>
                          <a:latin typeface="Lato Light"/>
                        </a:rPr>
                        <a:t>College  </a:t>
                      </a:r>
                      <a:r>
                        <a:rPr lang="en-US" sz="1200" dirty="0">
                          <a:effectLst/>
                          <a:latin typeface="Lato Light"/>
                        </a:rPr>
                        <a:t>Open</a:t>
                      </a:r>
                      <a:r>
                        <a:rPr lang="en-US" sz="1200" spc="-15" dirty="0">
                          <a:effectLst/>
                          <a:latin typeface="Lato Light"/>
                        </a:rPr>
                        <a:t> </a:t>
                      </a:r>
                      <a:r>
                        <a:rPr lang="en-US" sz="1200" dirty="0">
                          <a:effectLst/>
                          <a:latin typeface="Lato Light"/>
                        </a:rPr>
                        <a:t>Evening</a:t>
                      </a:r>
                      <a:endParaRPr lang="en-GB" sz="1200" dirty="0">
                        <a:effectLst/>
                        <a:latin typeface="Lato Light"/>
                      </a:endParaRPr>
                    </a:p>
                    <a:p>
                      <a:pPr marL="67945">
                        <a:spcBef>
                          <a:spcPts val="10"/>
                        </a:spcBef>
                        <a:spcAft>
                          <a:spcPts val="0"/>
                        </a:spcAft>
                      </a:pPr>
                      <a:endParaRPr lang="en-GB" sz="1200" dirty="0">
                        <a:effectLst/>
                        <a:latin typeface="Lato Light"/>
                      </a:endParaRPr>
                    </a:p>
                    <a:p>
                      <a:pPr marL="69215" marR="539750">
                        <a:spcAft>
                          <a:spcPts val="0"/>
                        </a:spcAft>
                      </a:pPr>
                      <a:r>
                        <a:rPr lang="en-US" sz="1200" dirty="0">
                          <a:effectLst/>
                          <a:latin typeface="Lato Light"/>
                        </a:rPr>
                        <a:t>Annual</a:t>
                      </a:r>
                      <a:r>
                        <a:rPr lang="en-US" sz="1200" spc="-25" dirty="0">
                          <a:effectLst/>
                          <a:latin typeface="Lato Light"/>
                        </a:rPr>
                        <a:t> </a:t>
                      </a:r>
                      <a:r>
                        <a:rPr lang="en-US" sz="1200" dirty="0">
                          <a:effectLst/>
                          <a:latin typeface="Lato Light"/>
                        </a:rPr>
                        <a:t>Careers</a:t>
                      </a:r>
                      <a:r>
                        <a:rPr lang="en-US" sz="1200" spc="-25" dirty="0">
                          <a:effectLst/>
                          <a:latin typeface="Lato Light"/>
                        </a:rPr>
                        <a:t> </a:t>
                      </a:r>
                      <a:r>
                        <a:rPr lang="en-US" sz="1200" dirty="0">
                          <a:effectLst/>
                          <a:latin typeface="Lato Light"/>
                        </a:rPr>
                        <a:t>&amp;</a:t>
                      </a:r>
                      <a:r>
                        <a:rPr lang="en-US" sz="1200" spc="-10" dirty="0">
                          <a:effectLst/>
                          <a:latin typeface="Lato Light"/>
                        </a:rPr>
                        <a:t> </a:t>
                      </a:r>
                      <a:r>
                        <a:rPr lang="en-US" sz="1200" dirty="0">
                          <a:effectLst/>
                          <a:latin typeface="Lato Light"/>
                        </a:rPr>
                        <a:t>Further</a:t>
                      </a:r>
                      <a:r>
                        <a:rPr lang="en-US" sz="1200" spc="-295" dirty="0">
                          <a:effectLst/>
                          <a:latin typeface="Lato Light"/>
                        </a:rPr>
                        <a:t> </a:t>
                      </a:r>
                      <a:r>
                        <a:rPr lang="en-US" sz="1200" dirty="0">
                          <a:effectLst/>
                          <a:latin typeface="Lato Light"/>
                        </a:rPr>
                        <a:t>Education Fair</a:t>
                      </a:r>
                      <a:endParaRPr lang="en-GB" sz="1200" dirty="0">
                        <a:effectLst/>
                        <a:latin typeface="Lato Light"/>
                      </a:endParaRPr>
                    </a:p>
                    <a:p>
                      <a:pPr marL="67945">
                        <a:spcBef>
                          <a:spcPts val="50"/>
                        </a:spcBef>
                        <a:spcAft>
                          <a:spcPts val="0"/>
                        </a:spcAft>
                      </a:pPr>
                      <a:endParaRPr lang="en-GB" sz="1200" dirty="0">
                        <a:effectLst/>
                        <a:latin typeface="Lato Light"/>
                      </a:endParaRPr>
                    </a:p>
                    <a:p>
                      <a:pPr marL="69215" marR="156845">
                        <a:spcAft>
                          <a:spcPts val="0"/>
                        </a:spcAft>
                      </a:pPr>
                      <a:r>
                        <a:rPr lang="en-US" sz="1200" dirty="0">
                          <a:effectLst/>
                          <a:latin typeface="Lato Light"/>
                        </a:rPr>
                        <a:t>National</a:t>
                      </a:r>
                      <a:r>
                        <a:rPr lang="en-US" sz="1200" spc="-25" dirty="0">
                          <a:effectLst/>
                          <a:latin typeface="Lato Light"/>
                        </a:rPr>
                        <a:t> </a:t>
                      </a:r>
                      <a:r>
                        <a:rPr lang="en-US" sz="1200" dirty="0">
                          <a:effectLst/>
                          <a:latin typeface="Lato Light"/>
                        </a:rPr>
                        <a:t>Careers</a:t>
                      </a:r>
                      <a:r>
                        <a:rPr lang="en-US" sz="1200" spc="-25" dirty="0">
                          <a:effectLst/>
                          <a:latin typeface="Lato Light"/>
                        </a:rPr>
                        <a:t> </a:t>
                      </a:r>
                      <a:r>
                        <a:rPr lang="en-US" sz="1200" dirty="0">
                          <a:effectLst/>
                          <a:latin typeface="Lato Light"/>
                        </a:rPr>
                        <a:t>Week</a:t>
                      </a:r>
                      <a:r>
                        <a:rPr lang="en-US" sz="1200" spc="-25" dirty="0">
                          <a:effectLst/>
                          <a:latin typeface="Lato Light"/>
                        </a:rPr>
                        <a:t> </a:t>
                      </a:r>
                      <a:r>
                        <a:rPr lang="en-US" sz="1200" dirty="0">
                          <a:effectLst/>
                          <a:latin typeface="Lato Light"/>
                        </a:rPr>
                        <a:t>Activities</a:t>
                      </a:r>
                      <a:r>
                        <a:rPr lang="en-US" sz="1200" spc="-300" dirty="0">
                          <a:effectLst/>
                          <a:latin typeface="Lato Light"/>
                        </a:rPr>
                        <a:t> </a:t>
                      </a:r>
                      <a:r>
                        <a:rPr lang="en-US" sz="1200" dirty="0">
                          <a:effectLst/>
                          <a:latin typeface="Lato Light"/>
                        </a:rPr>
                        <a:t>&amp; Subject specific careers</a:t>
                      </a:r>
                      <a:r>
                        <a:rPr lang="en-US" sz="1200" spc="5" dirty="0">
                          <a:effectLst/>
                          <a:latin typeface="Lato Light"/>
                        </a:rPr>
                        <a:t> </a:t>
                      </a:r>
                      <a:r>
                        <a:rPr lang="en-US" sz="1200" dirty="0">
                          <a:effectLst/>
                          <a:latin typeface="Lato Light"/>
                        </a:rPr>
                        <a:t>sessions. </a:t>
                      </a:r>
                      <a:endParaRPr lang="en-GB" sz="1200" dirty="0">
                        <a:effectLst/>
                        <a:latin typeface="Lato Light"/>
                      </a:endParaRPr>
                    </a:p>
                    <a:p>
                      <a:pPr marL="69215">
                        <a:spcBef>
                          <a:spcPts val="965"/>
                        </a:spcBef>
                        <a:spcAft>
                          <a:spcPts val="0"/>
                        </a:spcAft>
                      </a:pPr>
                      <a:r>
                        <a:rPr lang="en-US" sz="1200" dirty="0">
                          <a:effectLst/>
                          <a:latin typeface="Lato Light"/>
                        </a:rPr>
                        <a:t>National</a:t>
                      </a:r>
                      <a:r>
                        <a:rPr lang="en-US" sz="1200" spc="-20" dirty="0">
                          <a:effectLst/>
                          <a:latin typeface="Lato Light"/>
                        </a:rPr>
                        <a:t> </a:t>
                      </a:r>
                      <a:r>
                        <a:rPr lang="en-US" sz="1200" dirty="0">
                          <a:effectLst/>
                          <a:latin typeface="Lato Light"/>
                        </a:rPr>
                        <a:t>Citizenship</a:t>
                      </a:r>
                      <a:r>
                        <a:rPr lang="en-US" sz="1200" spc="-15" dirty="0">
                          <a:effectLst/>
                          <a:latin typeface="Lato Light"/>
                        </a:rPr>
                        <a:t> </a:t>
                      </a:r>
                      <a:r>
                        <a:rPr lang="en-US" sz="1200" dirty="0">
                          <a:effectLst/>
                          <a:latin typeface="Lato Light"/>
                        </a:rPr>
                        <a:t>Service</a:t>
                      </a:r>
                      <a:r>
                        <a:rPr lang="en-US" sz="1200" spc="-10" dirty="0">
                          <a:effectLst/>
                          <a:latin typeface="Lato Light"/>
                        </a:rPr>
                        <a:t> </a:t>
                      </a:r>
                      <a:r>
                        <a:rPr lang="en-US" sz="1200" dirty="0">
                          <a:effectLst/>
                          <a:latin typeface="Lato Light"/>
                        </a:rPr>
                        <a:t>(NCS)</a:t>
                      </a:r>
                      <a:endParaRPr lang="en-GB" sz="1200" dirty="0">
                        <a:effectLst/>
                        <a:latin typeface="Lato Light"/>
                      </a:endParaRPr>
                    </a:p>
                    <a:p>
                      <a:pPr marL="67945">
                        <a:spcBef>
                          <a:spcPts val="15"/>
                        </a:spcBef>
                        <a:spcAft>
                          <a:spcPts val="0"/>
                        </a:spcAft>
                      </a:pPr>
                      <a:endParaRPr lang="en-GB" sz="1200" dirty="0">
                        <a:effectLst/>
                        <a:latin typeface="Lato Light"/>
                      </a:endParaRPr>
                    </a:p>
                    <a:p>
                      <a:pPr marL="67945">
                        <a:spcBef>
                          <a:spcPts val="20"/>
                        </a:spcBef>
                        <a:spcAft>
                          <a:spcPts val="0"/>
                        </a:spcAft>
                      </a:pPr>
                      <a:endParaRPr lang="en-GB" sz="1200" dirty="0">
                        <a:effectLst/>
                        <a:latin typeface="Lato Light"/>
                        <a:ea typeface="Tahoma"/>
                        <a:cs typeface="Times New Roman"/>
                      </a:endParaRPr>
                    </a:p>
                  </a:txBody>
                  <a:tcPr marL="0" marR="0" marT="0" marB="0"/>
                </a:tc>
                <a:tc>
                  <a:txBody>
                    <a:bodyPr/>
                    <a:lstStyle/>
                    <a:p>
                      <a:pPr marL="67945">
                        <a:lnSpc>
                          <a:spcPts val="1205"/>
                        </a:lnSpc>
                        <a:spcBef>
                          <a:spcPts val="5"/>
                        </a:spcBef>
                        <a:spcAft>
                          <a:spcPts val="0"/>
                        </a:spcAft>
                      </a:pPr>
                      <a:endParaRPr lang="en-US" sz="1200" dirty="0">
                        <a:effectLst/>
                        <a:latin typeface="Lato Light"/>
                      </a:endParaRPr>
                    </a:p>
                    <a:p>
                      <a:pPr marL="67945">
                        <a:lnSpc>
                          <a:spcPts val="1205"/>
                        </a:lnSpc>
                        <a:spcBef>
                          <a:spcPts val="5"/>
                        </a:spcBef>
                        <a:spcAft>
                          <a:spcPts val="0"/>
                        </a:spcAft>
                      </a:pPr>
                      <a:r>
                        <a:rPr lang="en-US" sz="1200" dirty="0">
                          <a:effectLst/>
                          <a:latin typeface="Lato Light"/>
                        </a:rPr>
                        <a:t>Term</a:t>
                      </a:r>
                      <a:r>
                        <a:rPr lang="en-US" sz="1200" spc="-15" dirty="0">
                          <a:effectLst/>
                          <a:latin typeface="Lato Light"/>
                        </a:rPr>
                        <a:t> </a:t>
                      </a:r>
                      <a:r>
                        <a:rPr lang="en-US" sz="1200" dirty="0">
                          <a:effectLst/>
                          <a:latin typeface="Lato Light"/>
                        </a:rPr>
                        <a:t>3:</a:t>
                      </a:r>
                      <a:endParaRPr lang="en-GB" sz="1200" dirty="0">
                        <a:effectLst/>
                        <a:latin typeface="Lato Light"/>
                      </a:endParaRPr>
                    </a:p>
                    <a:p>
                      <a:pPr marL="67945" marR="307975">
                        <a:lnSpc>
                          <a:spcPct val="200000"/>
                        </a:lnSpc>
                        <a:spcAft>
                          <a:spcPts val="0"/>
                        </a:spcAft>
                      </a:pPr>
                      <a:r>
                        <a:rPr lang="en-US" sz="1200" dirty="0">
                          <a:effectLst/>
                          <a:latin typeface="Lato Light"/>
                        </a:rPr>
                        <a:t>PSHE</a:t>
                      </a:r>
                      <a:r>
                        <a:rPr lang="en-US" sz="1200" spc="-15" dirty="0">
                          <a:effectLst/>
                          <a:latin typeface="Lato Light"/>
                        </a:rPr>
                        <a:t> </a:t>
                      </a:r>
                      <a:r>
                        <a:rPr lang="en-US" sz="1200" dirty="0">
                          <a:effectLst/>
                          <a:latin typeface="Lato Light"/>
                        </a:rPr>
                        <a:t>Career</a:t>
                      </a:r>
                      <a:r>
                        <a:rPr lang="en-US" sz="1200" spc="-25" dirty="0">
                          <a:effectLst/>
                          <a:latin typeface="Lato Light"/>
                        </a:rPr>
                        <a:t> </a:t>
                      </a:r>
                      <a:r>
                        <a:rPr lang="en-US" sz="1200" dirty="0">
                          <a:effectLst/>
                          <a:latin typeface="Lato Light"/>
                        </a:rPr>
                        <a:t>related</a:t>
                      </a:r>
                      <a:r>
                        <a:rPr lang="en-US" sz="1200" spc="-25" dirty="0">
                          <a:effectLst/>
                          <a:latin typeface="Lato Light"/>
                        </a:rPr>
                        <a:t> </a:t>
                      </a:r>
                      <a:r>
                        <a:rPr lang="en-US" sz="1200" dirty="0">
                          <a:effectLst/>
                          <a:latin typeface="Lato Light"/>
                        </a:rPr>
                        <a:t>activities</a:t>
                      </a:r>
                      <a:r>
                        <a:rPr lang="en-US" sz="1200" spc="-300" dirty="0">
                          <a:effectLst/>
                          <a:latin typeface="Lato Light"/>
                        </a:rPr>
                        <a:t> </a:t>
                      </a:r>
                      <a:r>
                        <a:rPr lang="en-US" sz="1200" dirty="0">
                          <a:effectLst/>
                          <a:latin typeface="Lato Light"/>
                        </a:rPr>
                        <a:t>Careers</a:t>
                      </a:r>
                      <a:r>
                        <a:rPr lang="en-US" sz="1200" spc="-15" dirty="0">
                          <a:effectLst/>
                          <a:latin typeface="Lato Light"/>
                        </a:rPr>
                        <a:t> </a:t>
                      </a:r>
                      <a:r>
                        <a:rPr lang="en-US" sz="1200" dirty="0">
                          <a:effectLst/>
                          <a:latin typeface="Lato Light"/>
                        </a:rPr>
                        <a:t>Drop</a:t>
                      </a:r>
                      <a:r>
                        <a:rPr lang="en-US" sz="1200" spc="-5" dirty="0">
                          <a:effectLst/>
                          <a:latin typeface="Lato Light"/>
                        </a:rPr>
                        <a:t> </a:t>
                      </a:r>
                      <a:r>
                        <a:rPr lang="en-US" sz="1200" dirty="0">
                          <a:effectLst/>
                          <a:latin typeface="Lato Light"/>
                        </a:rPr>
                        <a:t>in Sessions</a:t>
                      </a:r>
                      <a:endParaRPr lang="en-GB" sz="1200" dirty="0">
                        <a:effectLst/>
                        <a:latin typeface="Lato Light"/>
                      </a:endParaRPr>
                    </a:p>
                    <a:p>
                      <a:pPr marL="67945">
                        <a:spcAft>
                          <a:spcPts val="0"/>
                        </a:spcAft>
                      </a:pPr>
                      <a:endParaRPr lang="en-GB" sz="1200" dirty="0">
                        <a:effectLst/>
                        <a:latin typeface="Lato Light"/>
                      </a:endParaRPr>
                    </a:p>
                    <a:p>
                      <a:pPr marL="67945" marR="151130">
                        <a:spcBef>
                          <a:spcPts val="970"/>
                        </a:spcBef>
                        <a:spcAft>
                          <a:spcPts val="0"/>
                        </a:spcAft>
                      </a:pPr>
                      <a:r>
                        <a:rPr lang="en-US" sz="1200" dirty="0">
                          <a:effectLst/>
                          <a:latin typeface="Lato Light"/>
                        </a:rPr>
                        <a:t>Further</a:t>
                      </a:r>
                      <a:r>
                        <a:rPr lang="en-US" sz="1200" spc="-25" dirty="0">
                          <a:effectLst/>
                          <a:latin typeface="Lato Light"/>
                        </a:rPr>
                        <a:t> </a:t>
                      </a:r>
                      <a:r>
                        <a:rPr lang="en-US" sz="1200" dirty="0">
                          <a:effectLst/>
                          <a:latin typeface="Lato Light"/>
                        </a:rPr>
                        <a:t>Education</a:t>
                      </a:r>
                      <a:r>
                        <a:rPr lang="en-US" sz="1200" spc="-30" dirty="0">
                          <a:effectLst/>
                          <a:latin typeface="Lato Light"/>
                        </a:rPr>
                        <a:t> </a:t>
                      </a:r>
                      <a:r>
                        <a:rPr lang="en-US" sz="1200" dirty="0">
                          <a:effectLst/>
                          <a:latin typeface="Lato Light"/>
                        </a:rPr>
                        <a:t>and</a:t>
                      </a:r>
                      <a:r>
                        <a:rPr lang="en-US" sz="1200" spc="-20" dirty="0">
                          <a:effectLst/>
                          <a:latin typeface="Lato Light"/>
                        </a:rPr>
                        <a:t> </a:t>
                      </a:r>
                      <a:r>
                        <a:rPr lang="en-US" sz="1200" dirty="0">
                          <a:effectLst/>
                          <a:latin typeface="Lato Light"/>
                        </a:rPr>
                        <a:t>pathways</a:t>
                      </a:r>
                      <a:r>
                        <a:rPr lang="en-US" sz="1200" spc="-300" dirty="0">
                          <a:effectLst/>
                          <a:latin typeface="Lato Light"/>
                        </a:rPr>
                        <a:t> </a:t>
                      </a:r>
                      <a:r>
                        <a:rPr lang="en-US" sz="1200" dirty="0">
                          <a:effectLst/>
                          <a:latin typeface="Lato Light"/>
                        </a:rPr>
                        <a:t>guidance</a:t>
                      </a:r>
                      <a:r>
                        <a:rPr lang="en-US" sz="1200" spc="-5" dirty="0">
                          <a:effectLst/>
                          <a:latin typeface="Lato Light"/>
                        </a:rPr>
                        <a:t> </a:t>
                      </a:r>
                      <a:r>
                        <a:rPr lang="en-US" sz="1200" dirty="0">
                          <a:effectLst/>
                          <a:latin typeface="Lato Light"/>
                        </a:rPr>
                        <a:t>on</a:t>
                      </a:r>
                      <a:r>
                        <a:rPr lang="en-US" sz="1200" spc="-5" dirty="0">
                          <a:effectLst/>
                          <a:latin typeface="Lato Light"/>
                        </a:rPr>
                        <a:t> </a:t>
                      </a:r>
                      <a:r>
                        <a:rPr lang="en-US" sz="1200" dirty="0">
                          <a:effectLst/>
                          <a:latin typeface="Lato Light"/>
                        </a:rPr>
                        <a:t>results</a:t>
                      </a:r>
                      <a:r>
                        <a:rPr lang="en-US" sz="1200" spc="-10" dirty="0">
                          <a:effectLst/>
                          <a:latin typeface="Lato Light"/>
                        </a:rPr>
                        <a:t> </a:t>
                      </a:r>
                      <a:r>
                        <a:rPr lang="en-US" sz="1200" dirty="0">
                          <a:effectLst/>
                          <a:latin typeface="Lato Light"/>
                        </a:rPr>
                        <a:t>day</a:t>
                      </a:r>
                      <a:endParaRPr lang="en-GB" sz="1200" dirty="0">
                        <a:effectLst/>
                        <a:latin typeface="Lato Light"/>
                        <a:ea typeface="Tahoma"/>
                        <a:cs typeface="Times New Roman"/>
                      </a:endParaRPr>
                    </a:p>
                  </a:txBody>
                  <a:tcPr marL="0" marR="0" marT="0" marB="0"/>
                </a:tc>
                <a:extLst>
                  <a:ext uri="{0D108BD9-81ED-4DB2-BD59-A6C34878D82A}">
                    <a16:rowId xmlns:a16="http://schemas.microsoft.com/office/drawing/2014/main" val="2811860986"/>
                  </a:ext>
                </a:extLst>
              </a:tr>
            </a:tbl>
          </a:graphicData>
        </a:graphic>
      </p:graphicFrame>
    </p:spTree>
    <p:extLst>
      <p:ext uri="{BB962C8B-B14F-4D97-AF65-F5344CB8AC3E}">
        <p14:creationId xmlns:p14="http://schemas.microsoft.com/office/powerpoint/2010/main" val="40533745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DF0D7-50DD-45A7-96E8-B2AC6712B740}"/>
              </a:ext>
            </a:extLst>
          </p:cNvPr>
          <p:cNvSpPr>
            <a:spLocks noGrp="1"/>
          </p:cNvSpPr>
          <p:nvPr>
            <p:ph type="title"/>
          </p:nvPr>
        </p:nvSpPr>
        <p:spPr/>
        <p:txBody>
          <a:bodyPr>
            <a:normAutofit/>
          </a:bodyPr>
          <a:lstStyle/>
          <a:p>
            <a:r>
              <a:rPr lang="en-GB" sz="3200" b="1" dirty="0">
                <a:latin typeface="Lato" panose="020F0502020204030203" pitchFamily="34" charset="0"/>
                <a:ea typeface="Lato" panose="020F0502020204030203" pitchFamily="34" charset="0"/>
                <a:cs typeface="Lato" panose="020F0502020204030203" pitchFamily="34" charset="0"/>
              </a:rPr>
              <a:t>Communicating with Parents and Carers (GB2)</a:t>
            </a:r>
          </a:p>
        </p:txBody>
      </p:sp>
      <p:sp>
        <p:nvSpPr>
          <p:cNvPr id="4" name="Title 1">
            <a:extLst>
              <a:ext uri="{FF2B5EF4-FFF2-40B4-BE49-F238E27FC236}">
                <a16:creationId xmlns:a16="http://schemas.microsoft.com/office/drawing/2014/main" id="{1A7E02F6-C58C-4CB4-8012-A7CF806B791A}"/>
              </a:ext>
            </a:extLst>
          </p:cNvPr>
          <p:cNvSpPr txBox="1">
            <a:spLocks/>
          </p:cNvSpPr>
          <p:nvPr/>
        </p:nvSpPr>
        <p:spPr>
          <a:xfrm>
            <a:off x="470455" y="458073"/>
            <a:ext cx="11357112" cy="562527"/>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lang="en-US" sz="4400" kern="1200" dirty="0">
                <a:solidFill>
                  <a:srgbClr val="002060"/>
                </a:solidFill>
                <a:latin typeface="Lato Light" panose="020F0302020204030203" pitchFamily="34" charset="77"/>
                <a:ea typeface="Lato Light" panose="020F0502020204030203" pitchFamily="34" charset="0"/>
                <a:cs typeface="Lato Light" panose="020F0502020204030203" pitchFamily="34" charset="0"/>
              </a:defRPr>
            </a:lvl1pPr>
          </a:lstStyle>
          <a:p>
            <a:endParaRPr lang="id-ID" sz="4200" dirty="0">
              <a:latin typeface="Bebas Neue"/>
            </a:endParaRPr>
          </a:p>
        </p:txBody>
      </p:sp>
      <p:sp>
        <p:nvSpPr>
          <p:cNvPr id="5" name="Rectangle 4">
            <a:extLst>
              <a:ext uri="{FF2B5EF4-FFF2-40B4-BE49-F238E27FC236}">
                <a16:creationId xmlns:a16="http://schemas.microsoft.com/office/drawing/2014/main" id="{AF621A85-C6C5-4064-8BD8-BF4944BA1C4B}"/>
              </a:ext>
            </a:extLst>
          </p:cNvPr>
          <p:cNvSpPr>
            <a:spLocks noChangeArrowheads="1"/>
          </p:cNvSpPr>
          <p:nvPr/>
        </p:nvSpPr>
        <p:spPr bwMode="auto">
          <a:xfrm>
            <a:off x="5015334" y="1974274"/>
            <a:ext cx="1633142" cy="477283"/>
          </a:xfrm>
          <a:prstGeom prst="rect">
            <a:avLst/>
          </a:prstGeom>
          <a:solidFill>
            <a:srgbClr val="00AEE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45469"/>
              </a:solidFill>
              <a:effectLst/>
              <a:uLnTx/>
              <a:uFillTx/>
              <a:latin typeface="Bebas Neue"/>
            </a:endParaRPr>
          </a:p>
        </p:txBody>
      </p:sp>
      <p:sp>
        <p:nvSpPr>
          <p:cNvPr id="6" name="Rectangle 5">
            <a:extLst>
              <a:ext uri="{FF2B5EF4-FFF2-40B4-BE49-F238E27FC236}">
                <a16:creationId xmlns:a16="http://schemas.microsoft.com/office/drawing/2014/main" id="{ACB805E6-2769-4778-BB16-B5FE0857FD1E}"/>
              </a:ext>
            </a:extLst>
          </p:cNvPr>
          <p:cNvSpPr>
            <a:spLocks noChangeArrowheads="1"/>
          </p:cNvSpPr>
          <p:nvPr/>
        </p:nvSpPr>
        <p:spPr bwMode="auto">
          <a:xfrm>
            <a:off x="4348151" y="2005744"/>
            <a:ext cx="1633142" cy="477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45469"/>
              </a:solidFill>
              <a:effectLst/>
              <a:uLnTx/>
              <a:uFillTx/>
              <a:latin typeface="Bebas Neue"/>
            </a:endParaRPr>
          </a:p>
        </p:txBody>
      </p:sp>
      <p:sp>
        <p:nvSpPr>
          <p:cNvPr id="8" name="Freeform 7">
            <a:extLst>
              <a:ext uri="{FF2B5EF4-FFF2-40B4-BE49-F238E27FC236}">
                <a16:creationId xmlns:a16="http://schemas.microsoft.com/office/drawing/2014/main" id="{33CCCDBA-649E-4367-9BF7-7576FBA2AC0B}"/>
              </a:ext>
            </a:extLst>
          </p:cNvPr>
          <p:cNvSpPr>
            <a:spLocks/>
          </p:cNvSpPr>
          <p:nvPr/>
        </p:nvSpPr>
        <p:spPr bwMode="auto">
          <a:xfrm>
            <a:off x="3987341" y="1779130"/>
            <a:ext cx="403855" cy="929245"/>
          </a:xfrm>
          <a:custGeom>
            <a:avLst/>
            <a:gdLst>
              <a:gd name="T0" fmla="*/ 0 w 319"/>
              <a:gd name="T1" fmla="*/ 367 h 734"/>
              <a:gd name="T2" fmla="*/ 319 w 319"/>
              <a:gd name="T3" fmla="*/ 734 h 734"/>
              <a:gd name="T4" fmla="*/ 319 w 319"/>
              <a:gd name="T5" fmla="*/ 367 h 734"/>
              <a:gd name="T6" fmla="*/ 319 w 319"/>
              <a:gd name="T7" fmla="*/ 0 h 734"/>
              <a:gd name="T8" fmla="*/ 0 w 319"/>
              <a:gd name="T9" fmla="*/ 367 h 734"/>
            </a:gdLst>
            <a:ahLst/>
            <a:cxnLst>
              <a:cxn ang="0">
                <a:pos x="T0" y="T1"/>
              </a:cxn>
              <a:cxn ang="0">
                <a:pos x="T2" y="T3"/>
              </a:cxn>
              <a:cxn ang="0">
                <a:pos x="T4" y="T5"/>
              </a:cxn>
              <a:cxn ang="0">
                <a:pos x="T6" y="T7"/>
              </a:cxn>
              <a:cxn ang="0">
                <a:pos x="T8" y="T9"/>
              </a:cxn>
            </a:cxnLst>
            <a:rect l="0" t="0" r="r" b="b"/>
            <a:pathLst>
              <a:path w="319" h="734">
                <a:moveTo>
                  <a:pt x="0" y="367"/>
                </a:moveTo>
                <a:lnTo>
                  <a:pt x="319" y="734"/>
                </a:lnTo>
                <a:lnTo>
                  <a:pt x="319" y="367"/>
                </a:lnTo>
                <a:lnTo>
                  <a:pt x="319" y="0"/>
                </a:lnTo>
                <a:lnTo>
                  <a:pt x="0" y="36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45469"/>
              </a:solidFill>
              <a:effectLst/>
              <a:uLnTx/>
              <a:uFillTx/>
              <a:latin typeface="Bebas Neue"/>
            </a:endParaRPr>
          </a:p>
        </p:txBody>
      </p:sp>
      <p:sp>
        <p:nvSpPr>
          <p:cNvPr id="9" name="Rectangle 8">
            <a:extLst>
              <a:ext uri="{FF2B5EF4-FFF2-40B4-BE49-F238E27FC236}">
                <a16:creationId xmlns:a16="http://schemas.microsoft.com/office/drawing/2014/main" id="{54CE43CC-BF13-4128-B66C-B7642383BB8B}"/>
              </a:ext>
            </a:extLst>
          </p:cNvPr>
          <p:cNvSpPr>
            <a:spLocks noChangeArrowheads="1"/>
          </p:cNvSpPr>
          <p:nvPr/>
        </p:nvSpPr>
        <p:spPr bwMode="auto">
          <a:xfrm>
            <a:off x="4640135" y="2968874"/>
            <a:ext cx="1633141" cy="477283"/>
          </a:xfrm>
          <a:prstGeom prst="rect">
            <a:avLst/>
          </a:prstGeom>
          <a:solidFill>
            <a:srgbClr val="8DC73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45469"/>
              </a:solidFill>
              <a:effectLst/>
              <a:uLnTx/>
              <a:uFillTx/>
              <a:latin typeface="Bebas Neue"/>
            </a:endParaRPr>
          </a:p>
        </p:txBody>
      </p:sp>
      <p:sp>
        <p:nvSpPr>
          <p:cNvPr id="10" name="Rectangle 9">
            <a:extLst>
              <a:ext uri="{FF2B5EF4-FFF2-40B4-BE49-F238E27FC236}">
                <a16:creationId xmlns:a16="http://schemas.microsoft.com/office/drawing/2014/main" id="{AAD447BB-CD7D-474F-8DD6-B8D96883C9E6}"/>
              </a:ext>
            </a:extLst>
          </p:cNvPr>
          <p:cNvSpPr>
            <a:spLocks noChangeArrowheads="1"/>
          </p:cNvSpPr>
          <p:nvPr/>
        </p:nvSpPr>
        <p:spPr bwMode="auto">
          <a:xfrm>
            <a:off x="5901535" y="3069186"/>
            <a:ext cx="1205234" cy="477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45469"/>
              </a:solidFill>
              <a:effectLst/>
              <a:uLnTx/>
              <a:uFillTx/>
              <a:latin typeface="Bebas Neue"/>
            </a:endParaRPr>
          </a:p>
        </p:txBody>
      </p:sp>
      <p:sp>
        <p:nvSpPr>
          <p:cNvPr id="12" name="Freeform 12">
            <a:extLst>
              <a:ext uri="{FF2B5EF4-FFF2-40B4-BE49-F238E27FC236}">
                <a16:creationId xmlns:a16="http://schemas.microsoft.com/office/drawing/2014/main" id="{25661D9F-2478-4434-9F9B-85D94B5A1306}"/>
              </a:ext>
            </a:extLst>
          </p:cNvPr>
          <p:cNvSpPr>
            <a:spLocks/>
          </p:cNvSpPr>
          <p:nvPr/>
        </p:nvSpPr>
        <p:spPr bwMode="auto">
          <a:xfrm>
            <a:off x="7063725" y="2843838"/>
            <a:ext cx="403855" cy="934309"/>
          </a:xfrm>
          <a:custGeom>
            <a:avLst/>
            <a:gdLst>
              <a:gd name="T0" fmla="*/ 319 w 319"/>
              <a:gd name="T1" fmla="*/ 367 h 738"/>
              <a:gd name="T2" fmla="*/ 0 w 319"/>
              <a:gd name="T3" fmla="*/ 738 h 738"/>
              <a:gd name="T4" fmla="*/ 0 w 319"/>
              <a:gd name="T5" fmla="*/ 367 h 738"/>
              <a:gd name="T6" fmla="*/ 0 w 319"/>
              <a:gd name="T7" fmla="*/ 0 h 738"/>
              <a:gd name="T8" fmla="*/ 319 w 319"/>
              <a:gd name="T9" fmla="*/ 367 h 738"/>
            </a:gdLst>
            <a:ahLst/>
            <a:cxnLst>
              <a:cxn ang="0">
                <a:pos x="T0" y="T1"/>
              </a:cxn>
              <a:cxn ang="0">
                <a:pos x="T2" y="T3"/>
              </a:cxn>
              <a:cxn ang="0">
                <a:pos x="T4" y="T5"/>
              </a:cxn>
              <a:cxn ang="0">
                <a:pos x="T6" y="T7"/>
              </a:cxn>
              <a:cxn ang="0">
                <a:pos x="T8" y="T9"/>
              </a:cxn>
            </a:cxnLst>
            <a:rect l="0" t="0" r="r" b="b"/>
            <a:pathLst>
              <a:path w="319" h="738">
                <a:moveTo>
                  <a:pt x="319" y="367"/>
                </a:moveTo>
                <a:lnTo>
                  <a:pt x="0" y="738"/>
                </a:lnTo>
                <a:lnTo>
                  <a:pt x="0" y="367"/>
                </a:lnTo>
                <a:lnTo>
                  <a:pt x="0" y="0"/>
                </a:lnTo>
                <a:lnTo>
                  <a:pt x="319" y="36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45469"/>
              </a:solidFill>
              <a:effectLst/>
              <a:uLnTx/>
              <a:uFillTx/>
              <a:latin typeface="Bebas Neue"/>
            </a:endParaRPr>
          </a:p>
        </p:txBody>
      </p:sp>
      <p:sp>
        <p:nvSpPr>
          <p:cNvPr id="14" name="Rectangle 13">
            <a:extLst>
              <a:ext uri="{FF2B5EF4-FFF2-40B4-BE49-F238E27FC236}">
                <a16:creationId xmlns:a16="http://schemas.microsoft.com/office/drawing/2014/main" id="{2380E07A-590C-485D-B7CD-FB59D8EFE3FE}"/>
              </a:ext>
            </a:extLst>
          </p:cNvPr>
          <p:cNvSpPr>
            <a:spLocks noChangeArrowheads="1"/>
          </p:cNvSpPr>
          <p:nvPr/>
        </p:nvSpPr>
        <p:spPr bwMode="auto">
          <a:xfrm>
            <a:off x="4699000" y="4998837"/>
            <a:ext cx="1621748" cy="470953"/>
          </a:xfrm>
          <a:prstGeom prst="rect">
            <a:avLst/>
          </a:prstGeom>
          <a:solidFill>
            <a:srgbClr val="EC008B"/>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45469"/>
              </a:solidFill>
              <a:effectLst/>
              <a:uLnTx/>
              <a:uFillTx/>
              <a:latin typeface="Bebas Neue"/>
            </a:endParaRPr>
          </a:p>
        </p:txBody>
      </p:sp>
      <p:sp>
        <p:nvSpPr>
          <p:cNvPr id="18" name="Rectangle 17">
            <a:extLst>
              <a:ext uri="{FF2B5EF4-FFF2-40B4-BE49-F238E27FC236}">
                <a16:creationId xmlns:a16="http://schemas.microsoft.com/office/drawing/2014/main" id="{587C15BD-2AD8-4A1A-B365-EF852F5BA3A3}"/>
              </a:ext>
            </a:extLst>
          </p:cNvPr>
          <p:cNvSpPr>
            <a:spLocks noChangeArrowheads="1"/>
          </p:cNvSpPr>
          <p:nvPr/>
        </p:nvSpPr>
        <p:spPr bwMode="auto">
          <a:xfrm>
            <a:off x="4933352" y="4015898"/>
            <a:ext cx="1715124" cy="476017"/>
          </a:xfrm>
          <a:prstGeom prst="rect">
            <a:avLst/>
          </a:prstGeom>
          <a:solidFill>
            <a:srgbClr val="91278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45469"/>
              </a:solidFill>
              <a:effectLst/>
              <a:uLnTx/>
              <a:uFillTx/>
              <a:latin typeface="Bebas Neue"/>
            </a:endParaRPr>
          </a:p>
        </p:txBody>
      </p:sp>
      <p:sp>
        <p:nvSpPr>
          <p:cNvPr id="19" name="Rectangle 18">
            <a:extLst>
              <a:ext uri="{FF2B5EF4-FFF2-40B4-BE49-F238E27FC236}">
                <a16:creationId xmlns:a16="http://schemas.microsoft.com/office/drawing/2014/main" id="{D4ACD754-C67E-4A32-96E6-29EBA5FC7891}"/>
              </a:ext>
            </a:extLst>
          </p:cNvPr>
          <p:cNvSpPr>
            <a:spLocks noChangeArrowheads="1"/>
          </p:cNvSpPr>
          <p:nvPr/>
        </p:nvSpPr>
        <p:spPr bwMode="auto">
          <a:xfrm>
            <a:off x="4549446" y="4133893"/>
            <a:ext cx="1431848" cy="476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45469"/>
              </a:solidFill>
              <a:effectLst/>
              <a:uLnTx/>
              <a:uFillTx/>
              <a:latin typeface="Bebas Neue"/>
            </a:endParaRPr>
          </a:p>
        </p:txBody>
      </p:sp>
      <p:sp>
        <p:nvSpPr>
          <p:cNvPr id="21" name="Freeform 21">
            <a:extLst>
              <a:ext uri="{FF2B5EF4-FFF2-40B4-BE49-F238E27FC236}">
                <a16:creationId xmlns:a16="http://schemas.microsoft.com/office/drawing/2014/main" id="{EFA4B7ED-3942-473A-8D0C-289D0E764156}"/>
              </a:ext>
            </a:extLst>
          </p:cNvPr>
          <p:cNvSpPr>
            <a:spLocks/>
          </p:cNvSpPr>
          <p:nvPr/>
        </p:nvSpPr>
        <p:spPr bwMode="auto">
          <a:xfrm>
            <a:off x="4188635" y="3907279"/>
            <a:ext cx="403855" cy="935575"/>
          </a:xfrm>
          <a:custGeom>
            <a:avLst/>
            <a:gdLst>
              <a:gd name="T0" fmla="*/ 0 w 319"/>
              <a:gd name="T1" fmla="*/ 367 h 739"/>
              <a:gd name="T2" fmla="*/ 319 w 319"/>
              <a:gd name="T3" fmla="*/ 739 h 739"/>
              <a:gd name="T4" fmla="*/ 319 w 319"/>
              <a:gd name="T5" fmla="*/ 367 h 739"/>
              <a:gd name="T6" fmla="*/ 319 w 319"/>
              <a:gd name="T7" fmla="*/ 0 h 739"/>
              <a:gd name="T8" fmla="*/ 0 w 319"/>
              <a:gd name="T9" fmla="*/ 367 h 739"/>
            </a:gdLst>
            <a:ahLst/>
            <a:cxnLst>
              <a:cxn ang="0">
                <a:pos x="T0" y="T1"/>
              </a:cxn>
              <a:cxn ang="0">
                <a:pos x="T2" y="T3"/>
              </a:cxn>
              <a:cxn ang="0">
                <a:pos x="T4" y="T5"/>
              </a:cxn>
              <a:cxn ang="0">
                <a:pos x="T6" y="T7"/>
              </a:cxn>
              <a:cxn ang="0">
                <a:pos x="T8" y="T9"/>
              </a:cxn>
            </a:cxnLst>
            <a:rect l="0" t="0" r="r" b="b"/>
            <a:pathLst>
              <a:path w="319" h="739">
                <a:moveTo>
                  <a:pt x="0" y="367"/>
                </a:moveTo>
                <a:lnTo>
                  <a:pt x="319" y="739"/>
                </a:lnTo>
                <a:lnTo>
                  <a:pt x="319" y="367"/>
                </a:lnTo>
                <a:lnTo>
                  <a:pt x="319" y="0"/>
                </a:lnTo>
                <a:lnTo>
                  <a:pt x="0" y="36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45469"/>
              </a:solidFill>
              <a:effectLst/>
              <a:uLnTx/>
              <a:uFillTx/>
              <a:latin typeface="Bebas Neue"/>
            </a:endParaRPr>
          </a:p>
        </p:txBody>
      </p:sp>
      <p:sp>
        <p:nvSpPr>
          <p:cNvPr id="22" name="Freeform 22">
            <a:extLst>
              <a:ext uri="{FF2B5EF4-FFF2-40B4-BE49-F238E27FC236}">
                <a16:creationId xmlns:a16="http://schemas.microsoft.com/office/drawing/2014/main" id="{1A06A6E3-92A3-4D6F-BBE2-AE815C2703B3}"/>
              </a:ext>
            </a:extLst>
          </p:cNvPr>
          <p:cNvSpPr>
            <a:spLocks/>
          </p:cNvSpPr>
          <p:nvPr/>
        </p:nvSpPr>
        <p:spPr bwMode="auto">
          <a:xfrm>
            <a:off x="4640136" y="1767736"/>
            <a:ext cx="403855" cy="929245"/>
          </a:xfrm>
          <a:custGeom>
            <a:avLst/>
            <a:gdLst>
              <a:gd name="T0" fmla="*/ 319 w 319"/>
              <a:gd name="T1" fmla="*/ 0 h 734"/>
              <a:gd name="T2" fmla="*/ 0 w 319"/>
              <a:gd name="T3" fmla="*/ 367 h 734"/>
              <a:gd name="T4" fmla="*/ 319 w 319"/>
              <a:gd name="T5" fmla="*/ 734 h 734"/>
              <a:gd name="T6" fmla="*/ 319 w 319"/>
              <a:gd name="T7" fmla="*/ 556 h 734"/>
              <a:gd name="T8" fmla="*/ 319 w 319"/>
              <a:gd name="T9" fmla="*/ 367 h 734"/>
              <a:gd name="T10" fmla="*/ 319 w 319"/>
              <a:gd name="T11" fmla="*/ 179 h 734"/>
              <a:gd name="T12" fmla="*/ 319 w 319"/>
              <a:gd name="T13" fmla="*/ 0 h 734"/>
            </a:gdLst>
            <a:ahLst/>
            <a:cxnLst>
              <a:cxn ang="0">
                <a:pos x="T0" y="T1"/>
              </a:cxn>
              <a:cxn ang="0">
                <a:pos x="T2" y="T3"/>
              </a:cxn>
              <a:cxn ang="0">
                <a:pos x="T4" y="T5"/>
              </a:cxn>
              <a:cxn ang="0">
                <a:pos x="T6" y="T7"/>
              </a:cxn>
              <a:cxn ang="0">
                <a:pos x="T8" y="T9"/>
              </a:cxn>
              <a:cxn ang="0">
                <a:pos x="T10" y="T11"/>
              </a:cxn>
              <a:cxn ang="0">
                <a:pos x="T12" y="T13"/>
              </a:cxn>
            </a:cxnLst>
            <a:rect l="0" t="0" r="r" b="b"/>
            <a:pathLst>
              <a:path w="319" h="734">
                <a:moveTo>
                  <a:pt x="319" y="0"/>
                </a:moveTo>
                <a:lnTo>
                  <a:pt x="0" y="367"/>
                </a:lnTo>
                <a:lnTo>
                  <a:pt x="319" y="734"/>
                </a:lnTo>
                <a:lnTo>
                  <a:pt x="319" y="556"/>
                </a:lnTo>
                <a:lnTo>
                  <a:pt x="319" y="367"/>
                </a:lnTo>
                <a:lnTo>
                  <a:pt x="319" y="179"/>
                </a:lnTo>
                <a:lnTo>
                  <a:pt x="319" y="0"/>
                </a:lnTo>
                <a:close/>
              </a:path>
            </a:pathLst>
          </a:custGeom>
          <a:solidFill>
            <a:srgbClr val="00AEE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45469"/>
              </a:solidFill>
              <a:effectLst/>
              <a:uLnTx/>
              <a:uFillTx/>
              <a:latin typeface="Bebas Neue"/>
            </a:endParaRPr>
          </a:p>
        </p:txBody>
      </p:sp>
      <p:sp>
        <p:nvSpPr>
          <p:cNvPr id="23" name="Freeform 23">
            <a:extLst>
              <a:ext uri="{FF2B5EF4-FFF2-40B4-BE49-F238E27FC236}">
                <a16:creationId xmlns:a16="http://schemas.microsoft.com/office/drawing/2014/main" id="{7AD25687-96E6-46A5-ABF9-23099DB54BAC}"/>
              </a:ext>
            </a:extLst>
          </p:cNvPr>
          <p:cNvSpPr>
            <a:spLocks/>
          </p:cNvSpPr>
          <p:nvPr/>
        </p:nvSpPr>
        <p:spPr bwMode="auto">
          <a:xfrm>
            <a:off x="3987341" y="1779130"/>
            <a:ext cx="403855" cy="929245"/>
          </a:xfrm>
          <a:custGeom>
            <a:avLst/>
            <a:gdLst>
              <a:gd name="T0" fmla="*/ 319 w 319"/>
              <a:gd name="T1" fmla="*/ 0 h 734"/>
              <a:gd name="T2" fmla="*/ 0 w 319"/>
              <a:gd name="T3" fmla="*/ 367 h 734"/>
              <a:gd name="T4" fmla="*/ 319 w 319"/>
              <a:gd name="T5" fmla="*/ 734 h 734"/>
              <a:gd name="T6" fmla="*/ 319 w 319"/>
              <a:gd name="T7" fmla="*/ 556 h 734"/>
              <a:gd name="T8" fmla="*/ 319 w 319"/>
              <a:gd name="T9" fmla="*/ 367 h 734"/>
              <a:gd name="T10" fmla="*/ 319 w 319"/>
              <a:gd name="T11" fmla="*/ 179 h 734"/>
              <a:gd name="T12" fmla="*/ 319 w 319"/>
              <a:gd name="T13" fmla="*/ 0 h 734"/>
            </a:gdLst>
            <a:ahLst/>
            <a:cxnLst>
              <a:cxn ang="0">
                <a:pos x="T0" y="T1"/>
              </a:cxn>
              <a:cxn ang="0">
                <a:pos x="T2" y="T3"/>
              </a:cxn>
              <a:cxn ang="0">
                <a:pos x="T4" y="T5"/>
              </a:cxn>
              <a:cxn ang="0">
                <a:pos x="T6" y="T7"/>
              </a:cxn>
              <a:cxn ang="0">
                <a:pos x="T8" y="T9"/>
              </a:cxn>
              <a:cxn ang="0">
                <a:pos x="T10" y="T11"/>
              </a:cxn>
              <a:cxn ang="0">
                <a:pos x="T12" y="T13"/>
              </a:cxn>
            </a:cxnLst>
            <a:rect l="0" t="0" r="r" b="b"/>
            <a:pathLst>
              <a:path w="319" h="734">
                <a:moveTo>
                  <a:pt x="319" y="0"/>
                </a:moveTo>
                <a:lnTo>
                  <a:pt x="0" y="367"/>
                </a:lnTo>
                <a:lnTo>
                  <a:pt x="319" y="734"/>
                </a:lnTo>
                <a:lnTo>
                  <a:pt x="319" y="556"/>
                </a:lnTo>
                <a:lnTo>
                  <a:pt x="319" y="367"/>
                </a:lnTo>
                <a:lnTo>
                  <a:pt x="319" y="179"/>
                </a:lnTo>
                <a:lnTo>
                  <a:pt x="3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45469"/>
              </a:solidFill>
              <a:effectLst/>
              <a:uLnTx/>
              <a:uFillTx/>
              <a:latin typeface="Bebas Neue"/>
            </a:endParaRPr>
          </a:p>
        </p:txBody>
      </p:sp>
      <p:sp>
        <p:nvSpPr>
          <p:cNvPr id="24" name="Freeform 24">
            <a:extLst>
              <a:ext uri="{FF2B5EF4-FFF2-40B4-BE49-F238E27FC236}">
                <a16:creationId xmlns:a16="http://schemas.microsoft.com/office/drawing/2014/main" id="{E57978A4-671C-4D42-90CD-CDA441A4C7FD}"/>
              </a:ext>
            </a:extLst>
          </p:cNvPr>
          <p:cNvSpPr>
            <a:spLocks/>
          </p:cNvSpPr>
          <p:nvPr/>
        </p:nvSpPr>
        <p:spPr bwMode="auto">
          <a:xfrm>
            <a:off x="6251754" y="2708375"/>
            <a:ext cx="403855" cy="934309"/>
          </a:xfrm>
          <a:custGeom>
            <a:avLst/>
            <a:gdLst>
              <a:gd name="T0" fmla="*/ 0 w 319"/>
              <a:gd name="T1" fmla="*/ 0 h 738"/>
              <a:gd name="T2" fmla="*/ 0 w 319"/>
              <a:gd name="T3" fmla="*/ 367 h 738"/>
              <a:gd name="T4" fmla="*/ 0 w 319"/>
              <a:gd name="T5" fmla="*/ 738 h 738"/>
              <a:gd name="T6" fmla="*/ 319 w 319"/>
              <a:gd name="T7" fmla="*/ 367 h 738"/>
              <a:gd name="T8" fmla="*/ 0 w 319"/>
              <a:gd name="T9" fmla="*/ 0 h 738"/>
            </a:gdLst>
            <a:ahLst/>
            <a:cxnLst>
              <a:cxn ang="0">
                <a:pos x="T0" y="T1"/>
              </a:cxn>
              <a:cxn ang="0">
                <a:pos x="T2" y="T3"/>
              </a:cxn>
              <a:cxn ang="0">
                <a:pos x="T4" y="T5"/>
              </a:cxn>
              <a:cxn ang="0">
                <a:pos x="T6" y="T7"/>
              </a:cxn>
              <a:cxn ang="0">
                <a:pos x="T8" y="T9"/>
              </a:cxn>
            </a:cxnLst>
            <a:rect l="0" t="0" r="r" b="b"/>
            <a:pathLst>
              <a:path w="319" h="738">
                <a:moveTo>
                  <a:pt x="0" y="0"/>
                </a:moveTo>
                <a:lnTo>
                  <a:pt x="0" y="367"/>
                </a:lnTo>
                <a:lnTo>
                  <a:pt x="0" y="738"/>
                </a:lnTo>
                <a:lnTo>
                  <a:pt x="319" y="367"/>
                </a:lnTo>
                <a:lnTo>
                  <a:pt x="0" y="0"/>
                </a:lnTo>
                <a:close/>
              </a:path>
            </a:pathLst>
          </a:custGeom>
          <a:solidFill>
            <a:srgbClr val="8DC73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45469"/>
              </a:solidFill>
              <a:effectLst/>
              <a:uLnTx/>
              <a:uFillTx/>
              <a:latin typeface="Bebas Neue"/>
            </a:endParaRPr>
          </a:p>
        </p:txBody>
      </p:sp>
      <p:sp>
        <p:nvSpPr>
          <p:cNvPr id="25" name="Freeform 25">
            <a:extLst>
              <a:ext uri="{FF2B5EF4-FFF2-40B4-BE49-F238E27FC236}">
                <a16:creationId xmlns:a16="http://schemas.microsoft.com/office/drawing/2014/main" id="{17319D93-F187-45B8-989B-26EAEFFEA86C}"/>
              </a:ext>
            </a:extLst>
          </p:cNvPr>
          <p:cNvSpPr>
            <a:spLocks/>
          </p:cNvSpPr>
          <p:nvPr/>
        </p:nvSpPr>
        <p:spPr bwMode="auto">
          <a:xfrm>
            <a:off x="7063725" y="2843838"/>
            <a:ext cx="403855" cy="934309"/>
          </a:xfrm>
          <a:custGeom>
            <a:avLst/>
            <a:gdLst>
              <a:gd name="T0" fmla="*/ 0 w 319"/>
              <a:gd name="T1" fmla="*/ 0 h 738"/>
              <a:gd name="T2" fmla="*/ 0 w 319"/>
              <a:gd name="T3" fmla="*/ 367 h 738"/>
              <a:gd name="T4" fmla="*/ 0 w 319"/>
              <a:gd name="T5" fmla="*/ 738 h 738"/>
              <a:gd name="T6" fmla="*/ 319 w 319"/>
              <a:gd name="T7" fmla="*/ 367 h 738"/>
              <a:gd name="T8" fmla="*/ 0 w 319"/>
              <a:gd name="T9" fmla="*/ 0 h 738"/>
            </a:gdLst>
            <a:ahLst/>
            <a:cxnLst>
              <a:cxn ang="0">
                <a:pos x="T0" y="T1"/>
              </a:cxn>
              <a:cxn ang="0">
                <a:pos x="T2" y="T3"/>
              </a:cxn>
              <a:cxn ang="0">
                <a:pos x="T4" y="T5"/>
              </a:cxn>
              <a:cxn ang="0">
                <a:pos x="T6" y="T7"/>
              </a:cxn>
              <a:cxn ang="0">
                <a:pos x="T8" y="T9"/>
              </a:cxn>
            </a:cxnLst>
            <a:rect l="0" t="0" r="r" b="b"/>
            <a:pathLst>
              <a:path w="319" h="738">
                <a:moveTo>
                  <a:pt x="0" y="0"/>
                </a:moveTo>
                <a:lnTo>
                  <a:pt x="0" y="367"/>
                </a:lnTo>
                <a:lnTo>
                  <a:pt x="0" y="738"/>
                </a:lnTo>
                <a:lnTo>
                  <a:pt x="319" y="36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45469"/>
              </a:solidFill>
              <a:effectLst/>
              <a:uLnTx/>
              <a:uFillTx/>
              <a:latin typeface="Bebas Neue"/>
            </a:endParaRPr>
          </a:p>
        </p:txBody>
      </p:sp>
      <p:sp>
        <p:nvSpPr>
          <p:cNvPr id="26" name="Freeform 26">
            <a:extLst>
              <a:ext uri="{FF2B5EF4-FFF2-40B4-BE49-F238E27FC236}">
                <a16:creationId xmlns:a16="http://schemas.microsoft.com/office/drawing/2014/main" id="{BBD8F942-6A03-4EC1-B18A-1A1FC100631C}"/>
              </a:ext>
            </a:extLst>
          </p:cNvPr>
          <p:cNvSpPr>
            <a:spLocks/>
          </p:cNvSpPr>
          <p:nvPr/>
        </p:nvSpPr>
        <p:spPr bwMode="auto">
          <a:xfrm>
            <a:off x="6303335" y="4772491"/>
            <a:ext cx="403855" cy="935575"/>
          </a:xfrm>
          <a:custGeom>
            <a:avLst/>
            <a:gdLst>
              <a:gd name="T0" fmla="*/ 0 w 319"/>
              <a:gd name="T1" fmla="*/ 0 h 739"/>
              <a:gd name="T2" fmla="*/ 0 w 319"/>
              <a:gd name="T3" fmla="*/ 367 h 739"/>
              <a:gd name="T4" fmla="*/ 0 w 319"/>
              <a:gd name="T5" fmla="*/ 739 h 739"/>
              <a:gd name="T6" fmla="*/ 319 w 319"/>
              <a:gd name="T7" fmla="*/ 367 h 739"/>
              <a:gd name="T8" fmla="*/ 0 w 319"/>
              <a:gd name="T9" fmla="*/ 0 h 739"/>
            </a:gdLst>
            <a:ahLst/>
            <a:cxnLst>
              <a:cxn ang="0">
                <a:pos x="T0" y="T1"/>
              </a:cxn>
              <a:cxn ang="0">
                <a:pos x="T2" y="T3"/>
              </a:cxn>
              <a:cxn ang="0">
                <a:pos x="T4" y="T5"/>
              </a:cxn>
              <a:cxn ang="0">
                <a:pos x="T6" y="T7"/>
              </a:cxn>
              <a:cxn ang="0">
                <a:pos x="T8" y="T9"/>
              </a:cxn>
            </a:cxnLst>
            <a:rect l="0" t="0" r="r" b="b"/>
            <a:pathLst>
              <a:path w="319" h="739">
                <a:moveTo>
                  <a:pt x="0" y="0"/>
                </a:moveTo>
                <a:lnTo>
                  <a:pt x="0" y="367"/>
                </a:lnTo>
                <a:lnTo>
                  <a:pt x="0" y="739"/>
                </a:lnTo>
                <a:lnTo>
                  <a:pt x="319" y="367"/>
                </a:lnTo>
                <a:lnTo>
                  <a:pt x="0" y="0"/>
                </a:lnTo>
                <a:close/>
              </a:path>
            </a:pathLst>
          </a:custGeom>
          <a:solidFill>
            <a:srgbClr val="EC008B"/>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45469"/>
              </a:solidFill>
              <a:effectLst/>
              <a:uLnTx/>
              <a:uFillTx/>
              <a:latin typeface="Bebas Neue"/>
            </a:endParaRPr>
          </a:p>
        </p:txBody>
      </p:sp>
      <p:sp>
        <p:nvSpPr>
          <p:cNvPr id="27" name="Freeform 27">
            <a:extLst>
              <a:ext uri="{FF2B5EF4-FFF2-40B4-BE49-F238E27FC236}">
                <a16:creationId xmlns:a16="http://schemas.microsoft.com/office/drawing/2014/main" id="{CF459163-AE3B-455A-A3D4-76C60718B0AB}"/>
              </a:ext>
            </a:extLst>
          </p:cNvPr>
          <p:cNvSpPr>
            <a:spLocks/>
          </p:cNvSpPr>
          <p:nvPr/>
        </p:nvSpPr>
        <p:spPr bwMode="auto">
          <a:xfrm>
            <a:off x="7480239" y="4970721"/>
            <a:ext cx="403855" cy="935575"/>
          </a:xfrm>
          <a:custGeom>
            <a:avLst/>
            <a:gdLst>
              <a:gd name="T0" fmla="*/ 0 w 319"/>
              <a:gd name="T1" fmla="*/ 0 h 739"/>
              <a:gd name="T2" fmla="*/ 0 w 319"/>
              <a:gd name="T3" fmla="*/ 367 h 739"/>
              <a:gd name="T4" fmla="*/ 0 w 319"/>
              <a:gd name="T5" fmla="*/ 739 h 739"/>
              <a:gd name="T6" fmla="*/ 319 w 319"/>
              <a:gd name="T7" fmla="*/ 367 h 739"/>
              <a:gd name="T8" fmla="*/ 0 w 319"/>
              <a:gd name="T9" fmla="*/ 0 h 739"/>
            </a:gdLst>
            <a:ahLst/>
            <a:cxnLst>
              <a:cxn ang="0">
                <a:pos x="T0" y="T1"/>
              </a:cxn>
              <a:cxn ang="0">
                <a:pos x="T2" y="T3"/>
              </a:cxn>
              <a:cxn ang="0">
                <a:pos x="T4" y="T5"/>
              </a:cxn>
              <a:cxn ang="0">
                <a:pos x="T6" y="T7"/>
              </a:cxn>
              <a:cxn ang="0">
                <a:pos x="T8" y="T9"/>
              </a:cxn>
            </a:cxnLst>
            <a:rect l="0" t="0" r="r" b="b"/>
            <a:pathLst>
              <a:path w="319" h="739">
                <a:moveTo>
                  <a:pt x="0" y="0"/>
                </a:moveTo>
                <a:lnTo>
                  <a:pt x="0" y="367"/>
                </a:lnTo>
                <a:lnTo>
                  <a:pt x="0" y="739"/>
                </a:lnTo>
                <a:lnTo>
                  <a:pt x="319" y="36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45469"/>
              </a:solidFill>
              <a:effectLst/>
              <a:uLnTx/>
              <a:uFillTx/>
              <a:latin typeface="Bebas Neue"/>
            </a:endParaRPr>
          </a:p>
        </p:txBody>
      </p:sp>
      <p:sp>
        <p:nvSpPr>
          <p:cNvPr id="28" name="Freeform 28">
            <a:extLst>
              <a:ext uri="{FF2B5EF4-FFF2-40B4-BE49-F238E27FC236}">
                <a16:creationId xmlns:a16="http://schemas.microsoft.com/office/drawing/2014/main" id="{C0C3BF34-C0AE-4FFD-B908-F58E2604EBF2}"/>
              </a:ext>
            </a:extLst>
          </p:cNvPr>
          <p:cNvSpPr>
            <a:spLocks/>
          </p:cNvSpPr>
          <p:nvPr/>
        </p:nvSpPr>
        <p:spPr bwMode="auto">
          <a:xfrm>
            <a:off x="4593722" y="3744966"/>
            <a:ext cx="403855" cy="935575"/>
          </a:xfrm>
          <a:custGeom>
            <a:avLst/>
            <a:gdLst>
              <a:gd name="T0" fmla="*/ 319 w 319"/>
              <a:gd name="T1" fmla="*/ 0 h 739"/>
              <a:gd name="T2" fmla="*/ 0 w 319"/>
              <a:gd name="T3" fmla="*/ 367 h 739"/>
              <a:gd name="T4" fmla="*/ 319 w 319"/>
              <a:gd name="T5" fmla="*/ 739 h 739"/>
              <a:gd name="T6" fmla="*/ 319 w 319"/>
              <a:gd name="T7" fmla="*/ 555 h 739"/>
              <a:gd name="T8" fmla="*/ 319 w 319"/>
              <a:gd name="T9" fmla="*/ 367 h 739"/>
              <a:gd name="T10" fmla="*/ 319 w 319"/>
              <a:gd name="T11" fmla="*/ 179 h 739"/>
              <a:gd name="T12" fmla="*/ 319 w 319"/>
              <a:gd name="T13" fmla="*/ 0 h 739"/>
            </a:gdLst>
            <a:ahLst/>
            <a:cxnLst>
              <a:cxn ang="0">
                <a:pos x="T0" y="T1"/>
              </a:cxn>
              <a:cxn ang="0">
                <a:pos x="T2" y="T3"/>
              </a:cxn>
              <a:cxn ang="0">
                <a:pos x="T4" y="T5"/>
              </a:cxn>
              <a:cxn ang="0">
                <a:pos x="T6" y="T7"/>
              </a:cxn>
              <a:cxn ang="0">
                <a:pos x="T8" y="T9"/>
              </a:cxn>
              <a:cxn ang="0">
                <a:pos x="T10" y="T11"/>
              </a:cxn>
              <a:cxn ang="0">
                <a:pos x="T12" y="T13"/>
              </a:cxn>
            </a:cxnLst>
            <a:rect l="0" t="0" r="r" b="b"/>
            <a:pathLst>
              <a:path w="319" h="739">
                <a:moveTo>
                  <a:pt x="319" y="0"/>
                </a:moveTo>
                <a:lnTo>
                  <a:pt x="0" y="367"/>
                </a:lnTo>
                <a:lnTo>
                  <a:pt x="319" y="739"/>
                </a:lnTo>
                <a:lnTo>
                  <a:pt x="319" y="555"/>
                </a:lnTo>
                <a:lnTo>
                  <a:pt x="319" y="367"/>
                </a:lnTo>
                <a:lnTo>
                  <a:pt x="319" y="179"/>
                </a:lnTo>
                <a:lnTo>
                  <a:pt x="319" y="0"/>
                </a:lnTo>
                <a:close/>
              </a:path>
            </a:pathLst>
          </a:custGeom>
          <a:solidFill>
            <a:srgbClr val="91278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45469"/>
              </a:solidFill>
              <a:effectLst/>
              <a:uLnTx/>
              <a:uFillTx/>
              <a:latin typeface="Bebas Neue"/>
            </a:endParaRPr>
          </a:p>
        </p:txBody>
      </p:sp>
      <p:sp>
        <p:nvSpPr>
          <p:cNvPr id="29" name="Freeform 29">
            <a:extLst>
              <a:ext uri="{FF2B5EF4-FFF2-40B4-BE49-F238E27FC236}">
                <a16:creationId xmlns:a16="http://schemas.microsoft.com/office/drawing/2014/main" id="{A94D41B7-83A3-4810-A127-514F468F47D4}"/>
              </a:ext>
            </a:extLst>
          </p:cNvPr>
          <p:cNvSpPr>
            <a:spLocks/>
          </p:cNvSpPr>
          <p:nvPr/>
        </p:nvSpPr>
        <p:spPr bwMode="auto">
          <a:xfrm>
            <a:off x="4188635" y="3907279"/>
            <a:ext cx="403855" cy="935575"/>
          </a:xfrm>
          <a:custGeom>
            <a:avLst/>
            <a:gdLst>
              <a:gd name="T0" fmla="*/ 319 w 319"/>
              <a:gd name="T1" fmla="*/ 0 h 739"/>
              <a:gd name="T2" fmla="*/ 0 w 319"/>
              <a:gd name="T3" fmla="*/ 367 h 739"/>
              <a:gd name="T4" fmla="*/ 319 w 319"/>
              <a:gd name="T5" fmla="*/ 739 h 739"/>
              <a:gd name="T6" fmla="*/ 319 w 319"/>
              <a:gd name="T7" fmla="*/ 555 h 739"/>
              <a:gd name="T8" fmla="*/ 319 w 319"/>
              <a:gd name="T9" fmla="*/ 367 h 739"/>
              <a:gd name="T10" fmla="*/ 319 w 319"/>
              <a:gd name="T11" fmla="*/ 179 h 739"/>
              <a:gd name="T12" fmla="*/ 319 w 319"/>
              <a:gd name="T13" fmla="*/ 0 h 739"/>
            </a:gdLst>
            <a:ahLst/>
            <a:cxnLst>
              <a:cxn ang="0">
                <a:pos x="T0" y="T1"/>
              </a:cxn>
              <a:cxn ang="0">
                <a:pos x="T2" y="T3"/>
              </a:cxn>
              <a:cxn ang="0">
                <a:pos x="T4" y="T5"/>
              </a:cxn>
              <a:cxn ang="0">
                <a:pos x="T6" y="T7"/>
              </a:cxn>
              <a:cxn ang="0">
                <a:pos x="T8" y="T9"/>
              </a:cxn>
              <a:cxn ang="0">
                <a:pos x="T10" y="T11"/>
              </a:cxn>
              <a:cxn ang="0">
                <a:pos x="T12" y="T13"/>
              </a:cxn>
            </a:cxnLst>
            <a:rect l="0" t="0" r="r" b="b"/>
            <a:pathLst>
              <a:path w="319" h="739">
                <a:moveTo>
                  <a:pt x="319" y="0"/>
                </a:moveTo>
                <a:lnTo>
                  <a:pt x="0" y="367"/>
                </a:lnTo>
                <a:lnTo>
                  <a:pt x="319" y="739"/>
                </a:lnTo>
                <a:lnTo>
                  <a:pt x="319" y="555"/>
                </a:lnTo>
                <a:lnTo>
                  <a:pt x="319" y="367"/>
                </a:lnTo>
                <a:lnTo>
                  <a:pt x="319" y="179"/>
                </a:lnTo>
                <a:lnTo>
                  <a:pt x="3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45469"/>
              </a:solidFill>
              <a:effectLst/>
              <a:uLnTx/>
              <a:uFillTx/>
              <a:latin typeface="Bebas Neue"/>
            </a:endParaRPr>
          </a:p>
        </p:txBody>
      </p:sp>
      <p:grpSp>
        <p:nvGrpSpPr>
          <p:cNvPr id="31" name="Group 30">
            <a:extLst>
              <a:ext uri="{FF2B5EF4-FFF2-40B4-BE49-F238E27FC236}">
                <a16:creationId xmlns:a16="http://schemas.microsoft.com/office/drawing/2014/main" id="{1F5DBE51-1615-4C1B-810C-40841E02ECB3}"/>
              </a:ext>
            </a:extLst>
          </p:cNvPr>
          <p:cNvGrpSpPr/>
          <p:nvPr/>
        </p:nvGrpSpPr>
        <p:grpSpPr>
          <a:xfrm>
            <a:off x="1166142" y="1732806"/>
            <a:ext cx="2558393" cy="606237"/>
            <a:chOff x="772139" y="3185240"/>
            <a:chExt cx="2558393" cy="606237"/>
          </a:xfrm>
        </p:grpSpPr>
        <p:sp>
          <p:nvSpPr>
            <p:cNvPr id="32" name="TextBox 31">
              <a:extLst>
                <a:ext uri="{FF2B5EF4-FFF2-40B4-BE49-F238E27FC236}">
                  <a16:creationId xmlns:a16="http://schemas.microsoft.com/office/drawing/2014/main" id="{ACD1504D-8B91-4A57-92C9-27CF569C4216}"/>
                </a:ext>
              </a:extLst>
            </p:cNvPr>
            <p:cNvSpPr txBox="1"/>
            <p:nvPr/>
          </p:nvSpPr>
          <p:spPr>
            <a:xfrm>
              <a:off x="772139" y="3185240"/>
              <a:ext cx="2558393" cy="400110"/>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5469"/>
                  </a:solidFill>
                  <a:effectLst/>
                  <a:uLnTx/>
                  <a:uFillTx/>
                  <a:latin typeface="Bebas Neue"/>
                </a:rPr>
                <a:t>Website Development </a:t>
              </a:r>
              <a:endParaRPr kumimoji="0" lang="id-ID" sz="2000" b="0" i="0" u="none" strike="noStrike" kern="1200" cap="none" spc="0" normalizeH="0" baseline="0" noProof="0" dirty="0">
                <a:ln>
                  <a:noFill/>
                </a:ln>
                <a:solidFill>
                  <a:srgbClr val="445469"/>
                </a:solidFill>
                <a:effectLst/>
                <a:uLnTx/>
                <a:uFillTx/>
                <a:latin typeface="Bebas Neue"/>
              </a:endParaRPr>
            </a:p>
          </p:txBody>
        </p:sp>
        <p:sp>
          <p:nvSpPr>
            <p:cNvPr id="33" name="Rectangle 32">
              <a:extLst>
                <a:ext uri="{FF2B5EF4-FFF2-40B4-BE49-F238E27FC236}">
                  <a16:creationId xmlns:a16="http://schemas.microsoft.com/office/drawing/2014/main" id="{AEF931E3-CAD0-4E05-AFA8-8325B47522AF}"/>
                </a:ext>
              </a:extLst>
            </p:cNvPr>
            <p:cNvSpPr/>
            <p:nvPr/>
          </p:nvSpPr>
          <p:spPr>
            <a:xfrm>
              <a:off x="1250714" y="3514478"/>
              <a:ext cx="2079818" cy="276999"/>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dirty="0">
                <a:ln>
                  <a:noFill/>
                </a:ln>
                <a:solidFill>
                  <a:srgbClr val="445469"/>
                </a:solidFill>
                <a:effectLst/>
                <a:uLnTx/>
                <a:uFillTx/>
                <a:latin typeface="Bebas Neue"/>
              </a:endParaRPr>
            </a:p>
          </p:txBody>
        </p:sp>
      </p:grpSp>
      <p:grpSp>
        <p:nvGrpSpPr>
          <p:cNvPr id="34" name="Group 33">
            <a:extLst>
              <a:ext uri="{FF2B5EF4-FFF2-40B4-BE49-F238E27FC236}">
                <a16:creationId xmlns:a16="http://schemas.microsoft.com/office/drawing/2014/main" id="{0D790AF6-DBA8-4270-9707-7E00BA609AD2}"/>
              </a:ext>
            </a:extLst>
          </p:cNvPr>
          <p:cNvGrpSpPr/>
          <p:nvPr/>
        </p:nvGrpSpPr>
        <p:grpSpPr>
          <a:xfrm>
            <a:off x="7607902" y="2708375"/>
            <a:ext cx="2809167" cy="1229788"/>
            <a:chOff x="1200553" y="3192631"/>
            <a:chExt cx="2809167" cy="1229788"/>
          </a:xfrm>
        </p:grpSpPr>
        <p:sp>
          <p:nvSpPr>
            <p:cNvPr id="35" name="TextBox 34">
              <a:extLst>
                <a:ext uri="{FF2B5EF4-FFF2-40B4-BE49-F238E27FC236}">
                  <a16:creationId xmlns:a16="http://schemas.microsoft.com/office/drawing/2014/main" id="{C0A0864D-684E-4CCB-8E59-AD3192E1D617}"/>
                </a:ext>
              </a:extLst>
            </p:cNvPr>
            <p:cNvSpPr txBox="1"/>
            <p:nvPr/>
          </p:nvSpPr>
          <p:spPr>
            <a:xfrm>
              <a:off x="1200553" y="3192631"/>
              <a:ext cx="280916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5469"/>
                  </a:solidFill>
                  <a:effectLst/>
                  <a:uLnTx/>
                  <a:uFillTx/>
                  <a:latin typeface="Bebas Neue"/>
                </a:rPr>
                <a:t>Community Engagement </a:t>
              </a:r>
              <a:endParaRPr kumimoji="0" lang="id-ID" sz="2000" b="0" i="0" u="none" strike="noStrike" kern="1200" cap="none" spc="0" normalizeH="0" baseline="0" noProof="0" dirty="0">
                <a:ln>
                  <a:noFill/>
                </a:ln>
                <a:solidFill>
                  <a:srgbClr val="445469"/>
                </a:solidFill>
                <a:effectLst/>
                <a:uLnTx/>
                <a:uFillTx/>
                <a:latin typeface="Bebas Neue"/>
              </a:endParaRPr>
            </a:p>
          </p:txBody>
        </p:sp>
        <p:sp>
          <p:nvSpPr>
            <p:cNvPr id="36" name="Rectangle 35">
              <a:extLst>
                <a:ext uri="{FF2B5EF4-FFF2-40B4-BE49-F238E27FC236}">
                  <a16:creationId xmlns:a16="http://schemas.microsoft.com/office/drawing/2014/main" id="{C8491144-3831-4F7D-BB87-E96B8B4E1B61}"/>
                </a:ext>
              </a:extLst>
            </p:cNvPr>
            <p:cNvSpPr/>
            <p:nvPr/>
          </p:nvSpPr>
          <p:spPr>
            <a:xfrm>
              <a:off x="1240947" y="3591422"/>
              <a:ext cx="2433914"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45469"/>
                  </a:solidFill>
                  <a:effectLst/>
                  <a:uLnTx/>
                  <a:uFillTx/>
                  <a:latin typeface="Bebas Neue"/>
                </a:rPr>
                <a:t>Community needs identified and an engagement plan created and implemented to support the wider school community </a:t>
              </a:r>
              <a:endParaRPr kumimoji="0" lang="id-ID" sz="1200" b="0" i="0" u="none" strike="noStrike" kern="1200" cap="none" spc="0" normalizeH="0" baseline="0" noProof="0" dirty="0">
                <a:ln>
                  <a:noFill/>
                </a:ln>
                <a:solidFill>
                  <a:srgbClr val="445469"/>
                </a:solidFill>
                <a:effectLst/>
                <a:uLnTx/>
                <a:uFillTx/>
                <a:latin typeface="Bebas Neue"/>
              </a:endParaRPr>
            </a:p>
          </p:txBody>
        </p:sp>
      </p:grpSp>
      <p:grpSp>
        <p:nvGrpSpPr>
          <p:cNvPr id="37" name="Group 36">
            <a:extLst>
              <a:ext uri="{FF2B5EF4-FFF2-40B4-BE49-F238E27FC236}">
                <a16:creationId xmlns:a16="http://schemas.microsoft.com/office/drawing/2014/main" id="{824FB0A6-C241-45DD-8574-763DD2E2AD3D}"/>
              </a:ext>
            </a:extLst>
          </p:cNvPr>
          <p:cNvGrpSpPr/>
          <p:nvPr/>
        </p:nvGrpSpPr>
        <p:grpSpPr>
          <a:xfrm>
            <a:off x="8116756" y="4970721"/>
            <a:ext cx="3665940" cy="1152844"/>
            <a:chOff x="1200553" y="3192631"/>
            <a:chExt cx="3665940" cy="1152844"/>
          </a:xfrm>
        </p:grpSpPr>
        <p:sp>
          <p:nvSpPr>
            <p:cNvPr id="38" name="TextBox 37">
              <a:extLst>
                <a:ext uri="{FF2B5EF4-FFF2-40B4-BE49-F238E27FC236}">
                  <a16:creationId xmlns:a16="http://schemas.microsoft.com/office/drawing/2014/main" id="{7EFC3507-9E16-473F-8D93-72690BACB41A}"/>
                </a:ext>
              </a:extLst>
            </p:cNvPr>
            <p:cNvSpPr txBox="1"/>
            <p:nvPr/>
          </p:nvSpPr>
          <p:spPr>
            <a:xfrm>
              <a:off x="1200553" y="3192631"/>
              <a:ext cx="366594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5469"/>
                  </a:solidFill>
                  <a:effectLst/>
                  <a:uLnTx/>
                  <a:uFillTx/>
                  <a:latin typeface="Bebas Neue"/>
                </a:rPr>
                <a:t>Careers Bulletin and parent guide</a:t>
              </a:r>
              <a:endParaRPr kumimoji="0" lang="id-ID" sz="2000" b="0" i="0" u="none" strike="noStrike" kern="1200" cap="none" spc="0" normalizeH="0" baseline="0" noProof="0" dirty="0">
                <a:ln>
                  <a:noFill/>
                </a:ln>
                <a:solidFill>
                  <a:srgbClr val="445469"/>
                </a:solidFill>
                <a:effectLst/>
                <a:uLnTx/>
                <a:uFillTx/>
                <a:latin typeface="Bebas Neue"/>
              </a:endParaRPr>
            </a:p>
          </p:txBody>
        </p:sp>
        <p:sp>
          <p:nvSpPr>
            <p:cNvPr id="39" name="Rectangle 38">
              <a:extLst>
                <a:ext uri="{FF2B5EF4-FFF2-40B4-BE49-F238E27FC236}">
                  <a16:creationId xmlns:a16="http://schemas.microsoft.com/office/drawing/2014/main" id="{09FAF10E-8A3C-4B7D-835E-1321BDB21181}"/>
                </a:ext>
              </a:extLst>
            </p:cNvPr>
            <p:cNvSpPr/>
            <p:nvPr/>
          </p:nvSpPr>
          <p:spPr>
            <a:xfrm>
              <a:off x="1250714" y="3514478"/>
              <a:ext cx="2841978"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45469"/>
                  </a:solidFill>
                  <a:effectLst/>
                  <a:uLnTx/>
                  <a:uFillTx/>
                  <a:latin typeface="Bebas Neue"/>
                </a:rPr>
                <a:t>Termly careers bulletin produced and shared via Synergy and the school website.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445469"/>
                  </a:solidFill>
                  <a:latin typeface="Bebas Neue"/>
                </a:rPr>
                <a:t>Parent guides shared at key decision points</a:t>
              </a:r>
              <a:r>
                <a:rPr kumimoji="0" lang="en-GB" sz="1200" b="0" i="0" u="none" strike="noStrike" kern="1200" cap="none" spc="0" normalizeH="0" baseline="0" noProof="0" dirty="0">
                  <a:ln>
                    <a:noFill/>
                  </a:ln>
                  <a:solidFill>
                    <a:srgbClr val="445469"/>
                  </a:solidFill>
                  <a:effectLst/>
                  <a:uLnTx/>
                  <a:uFillTx/>
                  <a:latin typeface="Bebas Neue"/>
                </a:rPr>
                <a:t> </a:t>
              </a:r>
              <a:endParaRPr kumimoji="0" lang="id-ID" sz="1200" b="0" i="0" u="none" strike="noStrike" kern="1200" cap="none" spc="0" normalizeH="0" baseline="0" noProof="0" dirty="0">
                <a:ln>
                  <a:noFill/>
                </a:ln>
                <a:solidFill>
                  <a:srgbClr val="445469"/>
                </a:solidFill>
                <a:effectLst/>
                <a:uLnTx/>
                <a:uFillTx/>
                <a:latin typeface="Bebas Neue"/>
              </a:endParaRPr>
            </a:p>
          </p:txBody>
        </p:sp>
      </p:grpSp>
      <p:grpSp>
        <p:nvGrpSpPr>
          <p:cNvPr id="40" name="Group 39">
            <a:extLst>
              <a:ext uri="{FF2B5EF4-FFF2-40B4-BE49-F238E27FC236}">
                <a16:creationId xmlns:a16="http://schemas.microsoft.com/office/drawing/2014/main" id="{9CB58769-DED4-4637-B8C4-5797C00213D2}"/>
              </a:ext>
            </a:extLst>
          </p:cNvPr>
          <p:cNvGrpSpPr/>
          <p:nvPr/>
        </p:nvGrpSpPr>
        <p:grpSpPr>
          <a:xfrm>
            <a:off x="961512" y="3877452"/>
            <a:ext cx="3073662" cy="1765421"/>
            <a:chOff x="304703" y="3134052"/>
            <a:chExt cx="3073662" cy="1765421"/>
          </a:xfrm>
        </p:grpSpPr>
        <p:sp>
          <p:nvSpPr>
            <p:cNvPr id="41" name="TextBox 40">
              <a:extLst>
                <a:ext uri="{FF2B5EF4-FFF2-40B4-BE49-F238E27FC236}">
                  <a16:creationId xmlns:a16="http://schemas.microsoft.com/office/drawing/2014/main" id="{09B92497-A4D3-4F92-BC21-52D34F2B417A}"/>
                </a:ext>
              </a:extLst>
            </p:cNvPr>
            <p:cNvSpPr txBox="1"/>
            <p:nvPr/>
          </p:nvSpPr>
          <p:spPr>
            <a:xfrm>
              <a:off x="304703" y="3134052"/>
              <a:ext cx="3073662" cy="400110"/>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5469"/>
                  </a:solidFill>
                  <a:effectLst/>
                  <a:uLnTx/>
                  <a:uFillTx/>
                  <a:latin typeface="Bebas Neue"/>
                </a:rPr>
                <a:t>Labour Market Information </a:t>
              </a:r>
              <a:endParaRPr kumimoji="0" lang="id-ID" sz="2000" b="0" i="0" u="none" strike="noStrike" kern="1200" cap="none" spc="0" normalizeH="0" baseline="0" noProof="0" dirty="0">
                <a:ln>
                  <a:noFill/>
                </a:ln>
                <a:solidFill>
                  <a:srgbClr val="445469"/>
                </a:solidFill>
                <a:effectLst/>
                <a:uLnTx/>
                <a:uFillTx/>
                <a:latin typeface="Bebas Neue"/>
              </a:endParaRPr>
            </a:p>
          </p:txBody>
        </p:sp>
        <p:sp>
          <p:nvSpPr>
            <p:cNvPr id="42" name="Rectangle 41">
              <a:extLst>
                <a:ext uri="{FF2B5EF4-FFF2-40B4-BE49-F238E27FC236}">
                  <a16:creationId xmlns:a16="http://schemas.microsoft.com/office/drawing/2014/main" id="{5EF5FD55-BF1C-4BE4-A0A4-B615A956119B}"/>
                </a:ext>
              </a:extLst>
            </p:cNvPr>
            <p:cNvSpPr/>
            <p:nvPr/>
          </p:nvSpPr>
          <p:spPr>
            <a:xfrm>
              <a:off x="1250714" y="3514478"/>
              <a:ext cx="2079818" cy="1384995"/>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45469"/>
                  </a:solidFill>
                  <a:effectLst/>
                  <a:uLnTx/>
                  <a:uFillTx/>
                  <a:latin typeface="Bebas Neue"/>
                </a:rPr>
                <a:t>Labour market information shared actively with parents and carers, so they are able to support their child/ren. Focus on apprenticeships and key employment areas for Central Lancashire area. </a:t>
              </a:r>
              <a:endParaRPr kumimoji="0" lang="id-ID" sz="1200" b="0" i="0" u="none" strike="noStrike" kern="1200" cap="none" spc="0" normalizeH="0" baseline="0" noProof="0" dirty="0">
                <a:ln>
                  <a:noFill/>
                </a:ln>
                <a:solidFill>
                  <a:srgbClr val="445469"/>
                </a:solidFill>
                <a:effectLst/>
                <a:uLnTx/>
                <a:uFillTx/>
                <a:latin typeface="Bebas Neue"/>
              </a:endParaRPr>
            </a:p>
          </p:txBody>
        </p:sp>
      </p:grpSp>
      <p:sp>
        <p:nvSpPr>
          <p:cNvPr id="43" name="Rectangle 42">
            <a:extLst>
              <a:ext uri="{FF2B5EF4-FFF2-40B4-BE49-F238E27FC236}">
                <a16:creationId xmlns:a16="http://schemas.microsoft.com/office/drawing/2014/main" id="{BF0F2514-5A95-4FB4-BC6F-5A5A0E364779}"/>
              </a:ext>
            </a:extLst>
          </p:cNvPr>
          <p:cNvSpPr/>
          <p:nvPr/>
        </p:nvSpPr>
        <p:spPr>
          <a:xfrm>
            <a:off x="1214139" y="2132916"/>
            <a:ext cx="2433914" cy="1015663"/>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45469"/>
                </a:solidFill>
                <a:effectLst/>
                <a:uLnTx/>
                <a:uFillTx/>
                <a:latin typeface="Bebas Neue"/>
              </a:rPr>
              <a:t>Regular updates published on the website regarding jobs and careers support for parents, as well as the impact of the school’s careers programme. </a:t>
            </a:r>
            <a:endParaRPr kumimoji="0" lang="id-ID" sz="1200" b="0" i="0" u="none" strike="noStrike" kern="1200" cap="none" spc="0" normalizeH="0" baseline="0" noProof="0" dirty="0">
              <a:ln>
                <a:noFill/>
              </a:ln>
              <a:solidFill>
                <a:srgbClr val="445469"/>
              </a:solidFill>
              <a:effectLst/>
              <a:uLnTx/>
              <a:uFillTx/>
              <a:latin typeface="Bebas Neue"/>
            </a:endParaRPr>
          </a:p>
        </p:txBody>
      </p:sp>
    </p:spTree>
    <p:extLst>
      <p:ext uri="{BB962C8B-B14F-4D97-AF65-F5344CB8AC3E}">
        <p14:creationId xmlns:p14="http://schemas.microsoft.com/office/powerpoint/2010/main" val="1207001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1E767-D72B-48EB-BBC8-230F57B127F4}"/>
              </a:ext>
            </a:extLst>
          </p:cNvPr>
          <p:cNvSpPr>
            <a:spLocks noGrp="1"/>
          </p:cNvSpPr>
          <p:nvPr>
            <p:ph type="title"/>
          </p:nvPr>
        </p:nvSpPr>
        <p:spPr>
          <a:xfrm>
            <a:off x="310790" y="280243"/>
            <a:ext cx="11725697" cy="1325563"/>
          </a:xfrm>
        </p:spPr>
        <p:txBody>
          <a:bodyPr>
            <a:normAutofit/>
          </a:bodyPr>
          <a:lstStyle/>
          <a:p>
            <a:r>
              <a:rPr lang="en-GB" sz="2800" b="1" dirty="0">
                <a:latin typeface="Lato"/>
                <a:ea typeface="Lato"/>
                <a:cs typeface="Lato"/>
              </a:rPr>
              <a:t>Embedding Careers within the Curriculum: PD Time </a:t>
            </a:r>
            <a:r>
              <a:rPr lang="en-GB" sz="3200" b="1" dirty="0">
                <a:latin typeface="Lato"/>
                <a:ea typeface="Lato"/>
                <a:cs typeface="Lato"/>
              </a:rPr>
              <a:t>(GB 3 &amp; 4 )</a:t>
            </a:r>
          </a:p>
        </p:txBody>
      </p:sp>
      <p:graphicFrame>
        <p:nvGraphicFramePr>
          <p:cNvPr id="4" name="Table 3">
            <a:extLst>
              <a:ext uri="{FF2B5EF4-FFF2-40B4-BE49-F238E27FC236}">
                <a16:creationId xmlns:a16="http://schemas.microsoft.com/office/drawing/2014/main" id="{7E9A912F-4E8F-4DD5-9DB4-09ABC8FE55BC}"/>
              </a:ext>
            </a:extLst>
          </p:cNvPr>
          <p:cNvGraphicFramePr>
            <a:graphicFrameLocks noGrp="1"/>
          </p:cNvGraphicFramePr>
          <p:nvPr>
            <p:extLst>
              <p:ext uri="{D42A27DB-BD31-4B8C-83A1-F6EECF244321}">
                <p14:modId xmlns:p14="http://schemas.microsoft.com/office/powerpoint/2010/main" val="629151596"/>
              </p:ext>
            </p:extLst>
          </p:nvPr>
        </p:nvGraphicFramePr>
        <p:xfrm>
          <a:off x="310791" y="1893660"/>
          <a:ext cx="11725698" cy="4684097"/>
        </p:xfrm>
        <a:graphic>
          <a:graphicData uri="http://schemas.openxmlformats.org/drawingml/2006/table">
            <a:tbl>
              <a:tblPr firstRow="1" bandRow="1">
                <a:tableStyleId>{5C22544A-7EE6-4342-B048-85BDC9FD1C3A}</a:tableStyleId>
              </a:tblPr>
              <a:tblGrid>
                <a:gridCol w="3908566">
                  <a:extLst>
                    <a:ext uri="{9D8B030D-6E8A-4147-A177-3AD203B41FA5}">
                      <a16:colId xmlns:a16="http://schemas.microsoft.com/office/drawing/2014/main" val="1664791217"/>
                    </a:ext>
                  </a:extLst>
                </a:gridCol>
                <a:gridCol w="3908566">
                  <a:extLst>
                    <a:ext uri="{9D8B030D-6E8A-4147-A177-3AD203B41FA5}">
                      <a16:colId xmlns:a16="http://schemas.microsoft.com/office/drawing/2014/main" val="2939396915"/>
                    </a:ext>
                  </a:extLst>
                </a:gridCol>
                <a:gridCol w="3908566">
                  <a:extLst>
                    <a:ext uri="{9D8B030D-6E8A-4147-A177-3AD203B41FA5}">
                      <a16:colId xmlns:a16="http://schemas.microsoft.com/office/drawing/2014/main" val="1125769736"/>
                    </a:ext>
                  </a:extLst>
                </a:gridCol>
              </a:tblGrid>
              <a:tr h="1925259">
                <a:tc>
                  <a:txBody>
                    <a:bodyPr/>
                    <a:lstStyle/>
                    <a:p>
                      <a:r>
                        <a:rPr lang="en-GB" sz="1400" b="1" dirty="0">
                          <a:solidFill>
                            <a:schemeClr val="tx1"/>
                          </a:solidFill>
                          <a:latin typeface="Lato" panose="020F0502020204030203" pitchFamily="34" charset="0"/>
                          <a:ea typeface="Lato" panose="020F0502020204030203" pitchFamily="34" charset="0"/>
                          <a:cs typeface="Lato" panose="020F0502020204030203" pitchFamily="34" charset="0"/>
                        </a:rPr>
                        <a:t>Year 7 </a:t>
                      </a:r>
                    </a:p>
                    <a:p>
                      <a:pPr marL="285750" indent="-285750">
                        <a:buFont typeface="Arial" panose="020B0604020202020204" pitchFamily="34" charset="0"/>
                        <a:buChar char="•"/>
                      </a:pPr>
                      <a:r>
                        <a:rPr lang="en-US" sz="1400" b="0" dirty="0">
                          <a:solidFill>
                            <a:schemeClr val="tx1"/>
                          </a:solidFill>
                          <a:latin typeface="Lato" panose="020F0502020204030203" pitchFamily="34" charset="0"/>
                          <a:ea typeface="Lato" panose="020F0502020204030203" pitchFamily="34" charset="0"/>
                          <a:cs typeface="Lato" panose="020F0502020204030203" pitchFamily="34" charset="0"/>
                        </a:rPr>
                        <a:t>What is a career</a:t>
                      </a:r>
                      <a:r>
                        <a:rPr lang="en-GB" sz="1400" b="0" dirty="0">
                          <a:solidFill>
                            <a:schemeClr val="tx1"/>
                          </a:solidFill>
                          <a:latin typeface="Lato" panose="020F0502020204030203" pitchFamily="34" charset="0"/>
                          <a:ea typeface="Lato" panose="020F0502020204030203" pitchFamily="34" charset="0"/>
                          <a:cs typeface="Lato" panose="020F0502020204030203" pitchFamily="34" charset="0"/>
                        </a:rPr>
                        <a:t>?</a:t>
                      </a:r>
                    </a:p>
                    <a:p>
                      <a:pPr marL="285750" indent="-285750">
                        <a:buFont typeface="Arial" panose="020B0604020202020204" pitchFamily="34" charset="0"/>
                        <a:buChar char="•"/>
                      </a:pPr>
                      <a:r>
                        <a:rPr lang="en-GB" sz="1400" b="0" dirty="0">
                          <a:solidFill>
                            <a:schemeClr val="tx1"/>
                          </a:solidFill>
                          <a:latin typeface="Lato"/>
                          <a:ea typeface="Lato"/>
                          <a:cs typeface="Lato"/>
                        </a:rPr>
                        <a:t>Jobs of the past</a:t>
                      </a:r>
                    </a:p>
                    <a:p>
                      <a:pPr marL="285750" indent="-285750">
                        <a:buFont typeface="Arial" panose="020B0604020202020204" pitchFamily="34" charset="0"/>
                        <a:buChar char="•"/>
                      </a:pPr>
                      <a:r>
                        <a:rPr lang="en-US" sz="1400" b="0" dirty="0">
                          <a:solidFill>
                            <a:schemeClr val="tx1"/>
                          </a:solidFill>
                          <a:latin typeface="Lato" panose="020F0502020204030203" pitchFamily="34" charset="0"/>
                          <a:ea typeface="Lato" panose="020F0502020204030203" pitchFamily="34" charset="0"/>
                          <a:cs typeface="Lato" panose="020F0502020204030203" pitchFamily="34" charset="0"/>
                        </a:rPr>
                        <a:t>Jobs of the future</a:t>
                      </a:r>
                      <a:endParaRPr lang="en-GB" sz="1400" b="0" dirty="0">
                        <a:solidFill>
                          <a:schemeClr val="tx1"/>
                        </a:solidFill>
                        <a:latin typeface="Lato" panose="020F0502020204030203" pitchFamily="34"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r>
                        <a:rPr lang="en-GB" sz="1400" b="0" dirty="0">
                          <a:solidFill>
                            <a:schemeClr val="tx1"/>
                          </a:solidFill>
                          <a:latin typeface="Lato"/>
                          <a:ea typeface="Lato"/>
                          <a:cs typeface="Lato"/>
                        </a:rPr>
                        <a:t>Career questionnaire</a:t>
                      </a:r>
                    </a:p>
                    <a:p>
                      <a:pPr marL="285750" indent="-285750">
                        <a:buFont typeface="Arial" panose="020B0604020202020204" pitchFamily="34" charset="0"/>
                        <a:buChar char="•"/>
                      </a:pPr>
                      <a:r>
                        <a:rPr lang="en-US" sz="1400" b="0" dirty="0">
                          <a:solidFill>
                            <a:schemeClr val="tx1"/>
                          </a:solidFill>
                          <a:latin typeface="Lato" panose="020F0502020204030203" pitchFamily="34" charset="0"/>
                          <a:ea typeface="Lato" panose="020F0502020204030203" pitchFamily="34" charset="0"/>
                          <a:cs typeface="Lato" panose="020F0502020204030203" pitchFamily="34" charset="0"/>
                        </a:rPr>
                        <a:t>L</a:t>
                      </a:r>
                      <a:r>
                        <a:rPr lang="en-GB" sz="1400" b="0" dirty="0">
                          <a:solidFill>
                            <a:schemeClr val="tx1"/>
                          </a:solidFill>
                          <a:latin typeface="Lato" panose="020F0502020204030203" pitchFamily="34" charset="0"/>
                          <a:ea typeface="Lato" panose="020F0502020204030203" pitchFamily="34" charset="0"/>
                          <a:cs typeface="Lato" panose="020F0502020204030203" pitchFamily="34" charset="0"/>
                        </a:rPr>
                        <a:t>MI</a:t>
                      </a:r>
                    </a:p>
                    <a:p>
                      <a:pPr marL="285750" indent="-285750">
                        <a:buFont typeface="Arial" panose="020B0604020202020204" pitchFamily="34" charset="0"/>
                        <a:buChar char="•"/>
                      </a:pPr>
                      <a:r>
                        <a:rPr lang="en-US" sz="1400" b="0" dirty="0">
                          <a:solidFill>
                            <a:schemeClr val="tx1"/>
                          </a:solidFill>
                          <a:latin typeface="Lato" panose="020F0502020204030203" pitchFamily="34" charset="0"/>
                          <a:ea typeface="Lato" panose="020F0502020204030203" pitchFamily="34" charset="0"/>
                          <a:cs typeface="Lato" panose="020F0502020204030203" pitchFamily="34" charset="0"/>
                        </a:rPr>
                        <a:t>N</a:t>
                      </a:r>
                      <a:r>
                        <a:rPr lang="en-GB" sz="1400" b="0" dirty="0">
                          <a:solidFill>
                            <a:schemeClr val="tx1"/>
                          </a:solidFill>
                          <a:latin typeface="Lato" panose="020F0502020204030203" pitchFamily="34" charset="0"/>
                          <a:ea typeface="Lato" panose="020F0502020204030203" pitchFamily="34" charset="0"/>
                          <a:cs typeface="Lato" panose="020F0502020204030203" pitchFamily="34" charset="0"/>
                        </a:rPr>
                        <a:t>CW and national apprenticeship activities</a:t>
                      </a:r>
                    </a:p>
                    <a:p>
                      <a:pPr marL="285750" indent="-285750">
                        <a:buFont typeface="Arial" panose="020B0604020202020204" pitchFamily="34" charset="0"/>
                        <a:buChar char="•"/>
                      </a:pPr>
                      <a:r>
                        <a:rPr lang="en-GB" sz="1400" b="0" dirty="0">
                          <a:solidFill>
                            <a:schemeClr val="tx1"/>
                          </a:solidFill>
                          <a:latin typeface="Lato"/>
                          <a:ea typeface="Lato"/>
                          <a:cs typeface="Lato"/>
                        </a:rPr>
                        <a:t>Challenging stereotypes</a:t>
                      </a:r>
                      <a:endParaRPr lang="en-US" sz="1400" b="0" dirty="0">
                        <a:solidFill>
                          <a:schemeClr val="tx1"/>
                        </a:solidFill>
                        <a:latin typeface="Lato"/>
                        <a:ea typeface="Lato"/>
                        <a:cs typeface="Lato"/>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b="1" dirty="0">
                          <a:solidFill>
                            <a:schemeClr val="tx1"/>
                          </a:solidFill>
                          <a:latin typeface="Lato" panose="020F0502020204030203" pitchFamily="34" charset="0"/>
                          <a:ea typeface="Lato" panose="020F0502020204030203" pitchFamily="34" charset="0"/>
                          <a:cs typeface="Lato" panose="020F0502020204030203" pitchFamily="34" charset="0"/>
                        </a:rPr>
                        <a:t>Year 8 </a:t>
                      </a:r>
                    </a:p>
                    <a:p>
                      <a:pPr marL="285750" indent="-285750">
                        <a:buFont typeface="Arial" panose="020B0604020202020204" pitchFamily="34" charset="0"/>
                        <a:buChar char="•"/>
                      </a:pPr>
                      <a:r>
                        <a:rPr lang="en-US" sz="1400" b="0" dirty="0">
                          <a:solidFill>
                            <a:schemeClr val="tx1"/>
                          </a:solidFill>
                          <a:latin typeface="Lato" panose="020F0502020204030203" pitchFamily="34" charset="0"/>
                          <a:ea typeface="Lato" panose="020F0502020204030203" pitchFamily="34" charset="0"/>
                          <a:cs typeface="Lato" panose="020F0502020204030203" pitchFamily="34" charset="0"/>
                        </a:rPr>
                        <a:t>Career opportunities</a:t>
                      </a:r>
                    </a:p>
                    <a:p>
                      <a:pPr marL="285750" indent="-285750">
                        <a:buFont typeface="Arial" panose="020B0604020202020204" pitchFamily="34" charset="0"/>
                        <a:buChar char="•"/>
                      </a:pPr>
                      <a:r>
                        <a:rPr lang="en-US" sz="1400" b="0" dirty="0">
                          <a:solidFill>
                            <a:schemeClr val="tx1"/>
                          </a:solidFill>
                          <a:latin typeface="Lato" panose="020F0502020204030203" pitchFamily="34" charset="0"/>
                          <a:ea typeface="Lato" panose="020F0502020204030203" pitchFamily="34" charset="0"/>
                          <a:cs typeface="Lato" panose="020F0502020204030203" pitchFamily="34" charset="0"/>
                        </a:rPr>
                        <a:t>Career questionnaire</a:t>
                      </a:r>
                    </a:p>
                    <a:p>
                      <a:pPr marL="285750" indent="-285750">
                        <a:buFont typeface="Arial" panose="020B0604020202020204" pitchFamily="34" charset="0"/>
                        <a:buChar char="•"/>
                      </a:pPr>
                      <a:r>
                        <a:rPr lang="en-US" sz="1400" b="0" dirty="0">
                          <a:solidFill>
                            <a:schemeClr val="tx1"/>
                          </a:solidFill>
                          <a:latin typeface="Lato" panose="020F0502020204030203" pitchFamily="34" charset="0"/>
                          <a:ea typeface="Lato" panose="020F0502020204030203" pitchFamily="34" charset="0"/>
                          <a:cs typeface="Lato" panose="020F0502020204030203" pitchFamily="34" charset="0"/>
                        </a:rPr>
                        <a:t>LMI</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solidFill>
                            <a:schemeClr val="tx1"/>
                          </a:solidFill>
                          <a:latin typeface="Lato" panose="020F0502020204030203" pitchFamily="34" charset="0"/>
                          <a:ea typeface="Lato" panose="020F0502020204030203" pitchFamily="34" charset="0"/>
                          <a:cs typeface="Lato" panose="020F0502020204030203" pitchFamily="34" charset="0"/>
                        </a:rPr>
                        <a:t>N</a:t>
                      </a:r>
                      <a:r>
                        <a:rPr lang="en-GB" sz="1400" b="0" dirty="0">
                          <a:solidFill>
                            <a:schemeClr val="tx1"/>
                          </a:solidFill>
                          <a:latin typeface="Lato" panose="020F0502020204030203" pitchFamily="34" charset="0"/>
                          <a:ea typeface="Lato" panose="020F0502020204030203" pitchFamily="34" charset="0"/>
                          <a:cs typeface="Lato" panose="020F0502020204030203" pitchFamily="34" charset="0"/>
                        </a:rPr>
                        <a:t>CW and national apprenticeship activities</a:t>
                      </a:r>
                    </a:p>
                    <a:p>
                      <a:pPr marL="285750" indent="-285750">
                        <a:buFont typeface="Arial" panose="020B0604020202020204" pitchFamily="34" charset="0"/>
                        <a:buChar char="•"/>
                      </a:pPr>
                      <a:r>
                        <a:rPr lang="en-US" sz="1400" b="0" dirty="0">
                          <a:solidFill>
                            <a:schemeClr val="tx1"/>
                          </a:solidFill>
                          <a:latin typeface="Lato" panose="020F0502020204030203" pitchFamily="34" charset="0"/>
                          <a:ea typeface="Lato" panose="020F0502020204030203" pitchFamily="34" charset="0"/>
                          <a:cs typeface="Lato" panose="020F0502020204030203" pitchFamily="34" charset="0"/>
                        </a:rPr>
                        <a:t>Challenging stereotypes</a:t>
                      </a:r>
                    </a:p>
                    <a:p>
                      <a:pPr marL="285750" indent="-285750">
                        <a:buFont typeface="Arial" panose="020B0604020202020204" pitchFamily="34" charset="0"/>
                        <a:buChar char="•"/>
                      </a:pPr>
                      <a:r>
                        <a:rPr lang="en-US" sz="1400" b="0" dirty="0">
                          <a:solidFill>
                            <a:schemeClr val="tx1"/>
                          </a:solidFill>
                          <a:latin typeface="Lato" panose="020F0502020204030203" pitchFamily="34" charset="0"/>
                          <a:ea typeface="Lato" panose="020F0502020204030203" pitchFamily="34" charset="0"/>
                          <a:cs typeface="Lato" panose="020F0502020204030203" pitchFamily="34" charset="0"/>
                        </a:rPr>
                        <a:t>Introduction to university</a:t>
                      </a:r>
                    </a:p>
                    <a:p>
                      <a:pPr marL="285750" indent="-285750">
                        <a:buFont typeface="Arial" panose="020B0604020202020204" pitchFamily="34" charset="0"/>
                        <a:buChar char="•"/>
                      </a:pPr>
                      <a:r>
                        <a:rPr lang="en-GB" sz="1400" b="0" dirty="0">
                          <a:solidFill>
                            <a:schemeClr val="tx1"/>
                          </a:solidFill>
                          <a:latin typeface="Lato"/>
                          <a:ea typeface="Lato"/>
                          <a:cs typeface="Lato"/>
                        </a:rPr>
                        <a:t>College, apprenticeship and training provider guest speakers.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b="1" dirty="0">
                          <a:solidFill>
                            <a:schemeClr val="tx1"/>
                          </a:solidFill>
                          <a:latin typeface="Lato" panose="020F0502020204030203" pitchFamily="34" charset="0"/>
                          <a:ea typeface="Lato" panose="020F0502020204030203" pitchFamily="34" charset="0"/>
                          <a:cs typeface="Lato" panose="020F0502020204030203" pitchFamily="34" charset="0"/>
                        </a:rPr>
                        <a:t>Year 9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solidFill>
                            <a:schemeClr val="tx1"/>
                          </a:solidFill>
                          <a:latin typeface="Lato" panose="020F0502020204030203" pitchFamily="34" charset="0"/>
                          <a:ea typeface="Lato" panose="020F0502020204030203" pitchFamily="34" charset="0"/>
                          <a:cs typeface="Lato" panose="020F0502020204030203" pitchFamily="34" charset="0"/>
                        </a:rPr>
                        <a:t>Employability skills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solidFill>
                            <a:schemeClr val="tx1"/>
                          </a:solidFill>
                          <a:latin typeface="Lato" panose="020F0502020204030203" pitchFamily="34" charset="0"/>
                          <a:ea typeface="Lato" panose="020F0502020204030203" pitchFamily="34" charset="0"/>
                          <a:cs typeface="Lato" panose="020F0502020204030203" pitchFamily="34" charset="0"/>
                        </a:rPr>
                        <a:t>LMI</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solidFill>
                            <a:schemeClr val="tx1"/>
                          </a:solidFill>
                          <a:latin typeface="Lato" panose="020F0502020204030203" pitchFamily="34" charset="0"/>
                          <a:ea typeface="Lato" panose="020F0502020204030203" pitchFamily="34" charset="0"/>
                          <a:cs typeface="Lato" panose="020F0502020204030203" pitchFamily="34" charset="0"/>
                        </a:rPr>
                        <a:t>Career questionnaire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solidFill>
                            <a:schemeClr val="tx1"/>
                          </a:solidFill>
                          <a:latin typeface="Lato" panose="020F0502020204030203" pitchFamily="34" charset="0"/>
                          <a:ea typeface="Lato" panose="020F0502020204030203" pitchFamily="34" charset="0"/>
                          <a:cs typeface="Lato" panose="020F0502020204030203" pitchFamily="34" charset="0"/>
                        </a:rPr>
                        <a:t>Introduction to T-Levels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solidFill>
                            <a:schemeClr val="tx1"/>
                          </a:solidFill>
                          <a:latin typeface="Lato" panose="020F0502020204030203" pitchFamily="34" charset="0"/>
                          <a:ea typeface="Lato" panose="020F0502020204030203" pitchFamily="34" charset="0"/>
                          <a:cs typeface="Lato" panose="020F0502020204030203" pitchFamily="34" charset="0"/>
                        </a:rPr>
                        <a:t>N</a:t>
                      </a:r>
                      <a:r>
                        <a:rPr lang="en-GB" sz="1400" b="0" dirty="0">
                          <a:solidFill>
                            <a:schemeClr val="tx1"/>
                          </a:solidFill>
                          <a:latin typeface="Lato" panose="020F0502020204030203" pitchFamily="34" charset="0"/>
                          <a:ea typeface="Lato" panose="020F0502020204030203" pitchFamily="34" charset="0"/>
                          <a:cs typeface="Lato" panose="020F0502020204030203" pitchFamily="34" charset="0"/>
                        </a:rPr>
                        <a:t>CW and national apprenticeship activities</a:t>
                      </a:r>
                    </a:p>
                    <a:p>
                      <a:pPr marL="285750" marR="0" lvl="0" indent="-285750" algn="l" rtl="0" eaLnBrk="1" fontAlgn="auto" latinLnBrk="0" hangingPunct="1">
                        <a:lnSpc>
                          <a:spcPct val="100000"/>
                        </a:lnSpc>
                        <a:spcBef>
                          <a:spcPts val="0"/>
                        </a:spcBef>
                        <a:spcAft>
                          <a:spcPts val="0"/>
                        </a:spcAft>
                        <a:buClrTx/>
                        <a:buSzTx/>
                        <a:buFont typeface="Arial" panose="020B0604020202020204" pitchFamily="34" charset="0"/>
                        <a:buChar char="•"/>
                      </a:pPr>
                      <a:r>
                        <a:rPr lang="en-GB" sz="1400" b="0" dirty="0">
                          <a:solidFill>
                            <a:schemeClr val="tx1"/>
                          </a:solidFill>
                          <a:latin typeface="Lato"/>
                          <a:ea typeface="Lato"/>
                          <a:cs typeface="Lato"/>
                        </a:rPr>
                        <a:t>College, apprenticeship and training provider guest speakers.</a:t>
                      </a:r>
                      <a:endParaRPr lang="en-GB"/>
                    </a:p>
                    <a:p>
                      <a:pPr marL="285750" indent="-285750">
                        <a:buFont typeface="Arial" panose="020B0604020202020204" pitchFamily="34" charset="0"/>
                        <a:buChar char="•"/>
                      </a:pPr>
                      <a:endParaRPr lang="en-GB" sz="1400" b="0" dirty="0">
                        <a:solidFill>
                          <a:schemeClr val="bg1"/>
                        </a:solidFill>
                        <a:latin typeface="Lato" panose="020F0502020204030203" pitchFamily="34" charset="0"/>
                        <a:ea typeface="Lato" panose="020F0502020204030203" pitchFamily="34" charset="0"/>
                        <a:cs typeface="Lato" panose="020F050202020403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23400028"/>
                  </a:ext>
                </a:extLst>
              </a:tr>
              <a:tr h="2672417">
                <a:tc>
                  <a:txBody>
                    <a:bodyPr/>
                    <a:lstStyle/>
                    <a:p>
                      <a:r>
                        <a:rPr lang="en-GB" sz="1400" b="1" dirty="0">
                          <a:solidFill>
                            <a:schemeClr val="tx1"/>
                          </a:solidFill>
                          <a:latin typeface="Lato" panose="020F0502020204030203" pitchFamily="34" charset="0"/>
                          <a:ea typeface="Lato" panose="020F0502020204030203" pitchFamily="34" charset="0"/>
                          <a:cs typeface="Lato" panose="020F0502020204030203" pitchFamily="34" charset="0"/>
                        </a:rPr>
                        <a:t>Year 10 </a:t>
                      </a:r>
                    </a:p>
                    <a:p>
                      <a:pPr marL="285750" indent="-285750">
                        <a:buFont typeface="Arial" panose="020B0604020202020204" pitchFamily="34" charset="0"/>
                        <a:buChar char="•"/>
                      </a:pPr>
                      <a:r>
                        <a:rPr lang="en-US" sz="1400" b="0" dirty="0">
                          <a:solidFill>
                            <a:schemeClr val="tx1"/>
                          </a:solidFill>
                          <a:latin typeface="Lato" panose="020F0502020204030203" pitchFamily="34" charset="0"/>
                          <a:ea typeface="Lato" panose="020F0502020204030203" pitchFamily="34" charset="0"/>
                          <a:cs typeface="Lato" panose="020F0502020204030203" pitchFamily="34" charset="0"/>
                        </a:rPr>
                        <a:t>Post 16 options</a:t>
                      </a:r>
                    </a:p>
                    <a:p>
                      <a:pPr marL="285750" indent="-285750">
                        <a:buFont typeface="Arial" panose="020B0604020202020204" pitchFamily="34" charset="0"/>
                        <a:buChar char="•"/>
                      </a:pPr>
                      <a:r>
                        <a:rPr lang="en-US" sz="1400" b="0" dirty="0">
                          <a:solidFill>
                            <a:schemeClr val="tx1"/>
                          </a:solidFill>
                          <a:latin typeface="Lato" panose="020F0502020204030203" pitchFamily="34" charset="0"/>
                          <a:ea typeface="Lato" panose="020F0502020204030203" pitchFamily="34" charset="0"/>
                          <a:cs typeface="Lato" panose="020F0502020204030203" pitchFamily="34" charset="0"/>
                        </a:rPr>
                        <a:t>Employability skills</a:t>
                      </a:r>
                    </a:p>
                    <a:p>
                      <a:pPr marL="285750" indent="-285750">
                        <a:buFont typeface="Arial" panose="020B0604020202020204" pitchFamily="34" charset="0"/>
                        <a:buChar char="•"/>
                      </a:pPr>
                      <a:r>
                        <a:rPr lang="en-US" sz="1400" b="0" dirty="0">
                          <a:solidFill>
                            <a:schemeClr val="tx1"/>
                          </a:solidFill>
                          <a:latin typeface="Lato" panose="020F0502020204030203" pitchFamily="34" charset="0"/>
                          <a:ea typeface="Lato" panose="020F0502020204030203" pitchFamily="34" charset="0"/>
                          <a:cs typeface="Lato" panose="020F0502020204030203" pitchFamily="34" charset="0"/>
                        </a:rPr>
                        <a:t>Work Experience</a:t>
                      </a:r>
                      <a:endParaRPr lang="en-GB" sz="1400" b="0" dirty="0">
                        <a:solidFill>
                          <a:schemeClr val="tx1"/>
                        </a:solidFill>
                        <a:latin typeface="Lato" panose="020F0502020204030203" pitchFamily="34"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r>
                        <a:rPr lang="en-GB" sz="1400" b="0" dirty="0">
                          <a:solidFill>
                            <a:schemeClr val="tx1"/>
                          </a:solidFill>
                          <a:latin typeface="Lato" panose="020F0502020204030203" pitchFamily="34" charset="0"/>
                          <a:ea typeface="Lato" panose="020F0502020204030203" pitchFamily="34" charset="0"/>
                          <a:cs typeface="Lato" panose="020F0502020204030203" pitchFamily="34" charset="0"/>
                        </a:rPr>
                        <a:t>Understanding the labour market </a:t>
                      </a:r>
                    </a:p>
                    <a:p>
                      <a:pPr marL="285750" indent="-285750">
                        <a:buFont typeface="Arial" panose="020B0604020202020204" pitchFamily="34" charset="0"/>
                        <a:buChar char="•"/>
                      </a:pPr>
                      <a:r>
                        <a:rPr lang="en-GB" sz="1400" b="0" dirty="0">
                          <a:solidFill>
                            <a:schemeClr val="tx1"/>
                          </a:solidFill>
                          <a:latin typeface="Lato" panose="020F0502020204030203" pitchFamily="34" charset="0"/>
                          <a:ea typeface="Lato" panose="020F0502020204030203" pitchFamily="34" charset="0"/>
                          <a:cs typeface="Lato" panose="020F0502020204030203" pitchFamily="34" charset="0"/>
                        </a:rPr>
                        <a:t>Apprenticeships: your choices at 16 </a:t>
                      </a:r>
                    </a:p>
                    <a:p>
                      <a:pPr marL="285750" indent="-285750">
                        <a:buFont typeface="Arial" panose="020B0604020202020204" pitchFamily="34" charset="0"/>
                        <a:buChar char="•"/>
                      </a:pPr>
                      <a:r>
                        <a:rPr lang="en-GB" sz="1400" b="0" dirty="0">
                          <a:solidFill>
                            <a:schemeClr val="tx1"/>
                          </a:solidFill>
                          <a:latin typeface="Lato" panose="020F0502020204030203" pitchFamily="34" charset="0"/>
                          <a:ea typeface="Lato" panose="020F0502020204030203" pitchFamily="34" charset="0"/>
                          <a:cs typeface="Lato" panose="020F0502020204030203" pitchFamily="34" charset="0"/>
                        </a:rPr>
                        <a:t>What is university and why go?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solidFill>
                            <a:schemeClr val="tx1"/>
                          </a:solidFill>
                          <a:latin typeface="Lato" panose="020F0502020204030203" pitchFamily="34" charset="0"/>
                          <a:ea typeface="Lato" panose="020F0502020204030203" pitchFamily="34" charset="0"/>
                          <a:cs typeface="Lato" panose="020F0502020204030203" pitchFamily="34" charset="0"/>
                        </a:rPr>
                        <a:t>N</a:t>
                      </a:r>
                      <a:r>
                        <a:rPr lang="en-GB" sz="1400" b="0" dirty="0">
                          <a:solidFill>
                            <a:schemeClr val="tx1"/>
                          </a:solidFill>
                          <a:latin typeface="Lato" panose="020F0502020204030203" pitchFamily="34" charset="0"/>
                          <a:ea typeface="Lato" panose="020F0502020204030203" pitchFamily="34" charset="0"/>
                          <a:cs typeface="Lato" panose="020F0502020204030203" pitchFamily="34" charset="0"/>
                        </a:rPr>
                        <a:t>CW and national apprenticeship activities</a:t>
                      </a:r>
                    </a:p>
                    <a:p>
                      <a:pPr marL="285750" marR="0" lvl="0" indent="-285750" algn="l" rtl="0" eaLnBrk="1" fontAlgn="auto" latinLnBrk="0" hangingPunct="1">
                        <a:lnSpc>
                          <a:spcPct val="100000"/>
                        </a:lnSpc>
                        <a:spcBef>
                          <a:spcPts val="0"/>
                        </a:spcBef>
                        <a:spcAft>
                          <a:spcPts val="0"/>
                        </a:spcAft>
                        <a:buClrTx/>
                        <a:buSzTx/>
                        <a:buFont typeface="Arial" panose="020B0604020202020204" pitchFamily="34" charset="0"/>
                        <a:buChar char="•"/>
                      </a:pPr>
                      <a:r>
                        <a:rPr lang="en-GB" sz="1400" b="0" dirty="0">
                          <a:solidFill>
                            <a:schemeClr val="tx1"/>
                          </a:solidFill>
                          <a:latin typeface="Lato"/>
                          <a:ea typeface="Lato"/>
                          <a:cs typeface="Lato"/>
                        </a:rPr>
                        <a:t>College, apprenticeship and training provider guest speakers.</a:t>
                      </a:r>
                      <a:endParaRPr lang="en-GB">
                        <a:latin typeface="Lato"/>
                        <a:ea typeface="Lato"/>
                        <a:cs typeface="Lato"/>
                      </a:endParaRPr>
                    </a:p>
                    <a:p>
                      <a:pPr marL="285750" indent="-285750">
                        <a:buFont typeface="Arial" panose="020B0604020202020204" pitchFamily="34" charset="0"/>
                        <a:buChar char="•"/>
                      </a:pPr>
                      <a:endParaRPr lang="en-GB" sz="1400" b="0" dirty="0">
                        <a:solidFill>
                          <a:schemeClr val="tx1"/>
                        </a:solidFill>
                        <a:latin typeface="Lato" panose="020F0502020204030203" pitchFamily="34" charset="0"/>
                        <a:ea typeface="Lato" panose="020F0502020204030203" pitchFamily="34" charset="0"/>
                        <a:cs typeface="Lato" panose="020F050202020403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b="1" dirty="0">
                          <a:solidFill>
                            <a:schemeClr val="tx1"/>
                          </a:solidFill>
                          <a:latin typeface="Lato" panose="020F0502020204030203" pitchFamily="34" charset="0"/>
                          <a:ea typeface="Lato" panose="020F0502020204030203" pitchFamily="34" charset="0"/>
                          <a:cs typeface="Lato" panose="020F0502020204030203" pitchFamily="34" charset="0"/>
                        </a:rPr>
                        <a:t>Year 11</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solidFill>
                            <a:schemeClr val="tx1"/>
                          </a:solidFill>
                          <a:latin typeface="Lato" panose="020F0502020204030203" pitchFamily="34" charset="0"/>
                          <a:ea typeface="Lato" panose="020F0502020204030203" pitchFamily="34" charset="0"/>
                          <a:cs typeface="Lato" panose="020F0502020204030203" pitchFamily="34" charset="0"/>
                        </a:rPr>
                        <a:t>Post 16 options</a:t>
                      </a:r>
                      <a:endParaRPr lang="en-GB" sz="1400" b="0" dirty="0">
                        <a:solidFill>
                          <a:schemeClr val="tx1"/>
                        </a:solidFill>
                        <a:latin typeface="Lato" panose="020F0502020204030203" pitchFamily="34" charset="0"/>
                        <a:ea typeface="Lato" panose="020F0502020204030203" pitchFamily="34" charset="0"/>
                        <a:cs typeface="Lato" panose="020F050202020403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dirty="0">
                          <a:solidFill>
                            <a:schemeClr val="tx1"/>
                          </a:solidFill>
                          <a:latin typeface="Lato" panose="020F0502020204030203" pitchFamily="34" charset="0"/>
                          <a:ea typeface="Lato" panose="020F0502020204030203" pitchFamily="34" charset="0"/>
                          <a:cs typeface="Lato" panose="020F0502020204030203" pitchFamily="34" charset="0"/>
                        </a:rPr>
                        <a:t>Apprenticeships – which are right for you? </a:t>
                      </a:r>
                    </a:p>
                    <a:p>
                      <a:pPr marL="285750" indent="-285750">
                        <a:buFont typeface="Arial" panose="020B0604020202020204" pitchFamily="34" charset="0"/>
                        <a:buChar char="•"/>
                      </a:pPr>
                      <a:r>
                        <a:rPr lang="en-GB" sz="1400" b="0" dirty="0">
                          <a:solidFill>
                            <a:schemeClr val="tx1"/>
                          </a:solidFill>
                          <a:latin typeface="Lato" panose="020F0502020204030203" pitchFamily="34" charset="0"/>
                          <a:ea typeface="Lato" panose="020F0502020204030203" pitchFamily="34" charset="0"/>
                          <a:cs typeface="Lato" panose="020F0502020204030203" pitchFamily="34" charset="0"/>
                        </a:rPr>
                        <a:t>College applications</a:t>
                      </a:r>
                    </a:p>
                    <a:p>
                      <a:pPr marL="285750" indent="-285750">
                        <a:buFont typeface="Arial" panose="020B0604020202020204" pitchFamily="34" charset="0"/>
                        <a:buChar char="•"/>
                      </a:pPr>
                      <a:r>
                        <a:rPr lang="en-GB" sz="1400" b="0" dirty="0">
                          <a:solidFill>
                            <a:schemeClr val="tx1"/>
                          </a:solidFill>
                          <a:latin typeface="Lato" panose="020F0502020204030203" pitchFamily="34" charset="0"/>
                          <a:ea typeface="Lato" panose="020F0502020204030203" pitchFamily="34" charset="0"/>
                          <a:cs typeface="Lato" panose="020F0502020204030203" pitchFamily="34" charset="0"/>
                        </a:rPr>
                        <a:t>Formal emails</a:t>
                      </a:r>
                    </a:p>
                    <a:p>
                      <a:pPr marL="285750" indent="-285750">
                        <a:buFont typeface="Arial" panose="020B0604020202020204" pitchFamily="34" charset="0"/>
                        <a:buChar char="•"/>
                      </a:pPr>
                      <a:r>
                        <a:rPr lang="en-GB" sz="1400" b="0" dirty="0">
                          <a:solidFill>
                            <a:schemeClr val="tx1"/>
                          </a:solidFill>
                          <a:latin typeface="Lato" panose="020F0502020204030203" pitchFamily="34" charset="0"/>
                          <a:ea typeface="Lato" panose="020F0502020204030203" pitchFamily="34" charset="0"/>
                          <a:cs typeface="Lato" panose="020F0502020204030203" pitchFamily="34" charset="0"/>
                        </a:rPr>
                        <a:t>Interview preparation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solidFill>
                            <a:schemeClr val="tx1"/>
                          </a:solidFill>
                          <a:latin typeface="Lato" panose="020F0502020204030203" pitchFamily="34" charset="0"/>
                          <a:ea typeface="Lato" panose="020F0502020204030203" pitchFamily="34" charset="0"/>
                          <a:cs typeface="Lato" panose="020F0502020204030203" pitchFamily="34" charset="0"/>
                        </a:rPr>
                        <a:t>N</a:t>
                      </a:r>
                      <a:r>
                        <a:rPr lang="en-GB" sz="1400" b="0" dirty="0">
                          <a:solidFill>
                            <a:schemeClr val="tx1"/>
                          </a:solidFill>
                          <a:latin typeface="Lato" panose="020F0502020204030203" pitchFamily="34" charset="0"/>
                          <a:ea typeface="Lato" panose="020F0502020204030203" pitchFamily="34" charset="0"/>
                          <a:cs typeface="Lato" panose="020F0502020204030203" pitchFamily="34" charset="0"/>
                        </a:rPr>
                        <a:t>CW and national apprenticeship activities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dirty="0">
                          <a:solidFill>
                            <a:schemeClr val="tx1"/>
                          </a:solidFill>
                          <a:latin typeface="Lato"/>
                          <a:ea typeface="Lato"/>
                          <a:cs typeface="Lato"/>
                        </a:rPr>
                        <a:t>College, apprenticeship and training provider guest speakers.</a:t>
                      </a:r>
                    </a:p>
                    <a:p>
                      <a:pPr marL="285750" indent="-285750">
                        <a:buFont typeface="Arial" panose="020B0604020202020204" pitchFamily="34" charset="0"/>
                        <a:buChar char="•"/>
                      </a:pPr>
                      <a:endParaRPr lang="en-GB" sz="1400" b="0" dirty="0">
                        <a:solidFill>
                          <a:schemeClr val="tx1"/>
                        </a:solidFill>
                        <a:latin typeface="Lato" panose="020F0502020204030203" pitchFamily="34" charset="0"/>
                        <a:ea typeface="Lato" panose="020F0502020204030203" pitchFamily="34" charset="0"/>
                        <a:cs typeface="Lato" panose="020F050202020403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b="0" dirty="0">
                        <a:solidFill>
                          <a:schemeClr val="bg1"/>
                        </a:solidFill>
                        <a:latin typeface="Lato" panose="020F0502020204030203" pitchFamily="34" charset="0"/>
                        <a:ea typeface="Lato" panose="020F0502020204030203" pitchFamily="34" charset="0"/>
                        <a:cs typeface="Lato" panose="020F050202020403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99892847"/>
                  </a:ext>
                </a:extLst>
              </a:tr>
            </a:tbl>
          </a:graphicData>
        </a:graphic>
      </p:graphicFrame>
      <p:pic>
        <p:nvPicPr>
          <p:cNvPr id="6" name="Picture 5" descr="Icon&#10;&#10;Description automatically generated">
            <a:extLst>
              <a:ext uri="{FF2B5EF4-FFF2-40B4-BE49-F238E27FC236}">
                <a16:creationId xmlns:a16="http://schemas.microsoft.com/office/drawing/2014/main" id="{9282DB12-7DB3-491E-B8B8-7F42048AEBE8}"/>
              </a:ext>
            </a:extLst>
          </p:cNvPr>
          <p:cNvPicPr>
            <a:picLocks noChangeAspect="1"/>
          </p:cNvPicPr>
          <p:nvPr/>
        </p:nvPicPr>
        <p:blipFill>
          <a:blip r:embed="rId2"/>
          <a:stretch>
            <a:fillRect/>
          </a:stretch>
        </p:blipFill>
        <p:spPr>
          <a:xfrm>
            <a:off x="9115353" y="4117510"/>
            <a:ext cx="2057641" cy="2375365"/>
          </a:xfrm>
          <a:prstGeom prst="rect">
            <a:avLst/>
          </a:prstGeom>
        </p:spPr>
      </p:pic>
    </p:spTree>
    <p:extLst>
      <p:ext uri="{BB962C8B-B14F-4D97-AF65-F5344CB8AC3E}">
        <p14:creationId xmlns:p14="http://schemas.microsoft.com/office/powerpoint/2010/main" val="36640470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BA63F-A2B3-4A7F-AC5A-0178838EEAAB}"/>
              </a:ext>
            </a:extLst>
          </p:cNvPr>
          <p:cNvSpPr>
            <a:spLocks noGrp="1"/>
          </p:cNvSpPr>
          <p:nvPr>
            <p:ph type="title"/>
          </p:nvPr>
        </p:nvSpPr>
        <p:spPr/>
        <p:txBody>
          <a:bodyPr>
            <a:normAutofit/>
          </a:bodyPr>
          <a:lstStyle/>
          <a:p>
            <a:r>
              <a:rPr lang="en-GB" sz="3200" b="1" dirty="0">
                <a:latin typeface="Lato"/>
              </a:rPr>
              <a:t>Whole-School Career Activities</a:t>
            </a:r>
          </a:p>
        </p:txBody>
      </p:sp>
      <p:sp>
        <p:nvSpPr>
          <p:cNvPr id="5" name="TextBox 30">
            <a:extLst>
              <a:ext uri="{FF2B5EF4-FFF2-40B4-BE49-F238E27FC236}">
                <a16:creationId xmlns:a16="http://schemas.microsoft.com/office/drawing/2014/main" id="{85873491-E4CA-42B4-B144-FF493576175E}"/>
              </a:ext>
            </a:extLst>
          </p:cNvPr>
          <p:cNvSpPr txBox="1">
            <a:spLocks noGrp="1" noChangeArrowheads="1"/>
          </p:cNvSpPr>
          <p:nvPr>
            <p:ph idx="1"/>
          </p:nvPr>
        </p:nvSpPr>
        <p:spPr bwMode="auto">
          <a:xfrm>
            <a:off x="838200" y="1825625"/>
            <a:ext cx="10515600" cy="7834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marL="0" indent="0" algn="just" eaLnBrk="1" hangingPunct="1">
              <a:lnSpc>
                <a:spcPct val="130000"/>
              </a:lnSpc>
              <a:buNone/>
            </a:pPr>
            <a:r>
              <a:rPr lang="pt-BR" sz="1800" dirty="0">
                <a:latin typeface="Lato"/>
                <a:cs typeface="Lato Light"/>
              </a:rPr>
              <a:t>To further raise the profile of careers across the whole school, this year we will also run a range of whole-school activites linked to specific events and themes: </a:t>
            </a:r>
            <a:endParaRPr lang="en-US" sz="1800" dirty="0">
              <a:latin typeface="Lato"/>
              <a:cs typeface="Lato Light"/>
            </a:endParaRPr>
          </a:p>
        </p:txBody>
      </p:sp>
      <p:graphicFrame>
        <p:nvGraphicFramePr>
          <p:cNvPr id="3" name="Table 2">
            <a:extLst>
              <a:ext uri="{FF2B5EF4-FFF2-40B4-BE49-F238E27FC236}">
                <a16:creationId xmlns:a16="http://schemas.microsoft.com/office/drawing/2014/main" id="{4D60C72C-8B9F-48FD-AACB-E3ED6EB39961}"/>
              </a:ext>
            </a:extLst>
          </p:cNvPr>
          <p:cNvGraphicFramePr>
            <a:graphicFrameLocks noGrp="1"/>
          </p:cNvGraphicFramePr>
          <p:nvPr>
            <p:extLst>
              <p:ext uri="{D42A27DB-BD31-4B8C-83A1-F6EECF244321}">
                <p14:modId xmlns:p14="http://schemas.microsoft.com/office/powerpoint/2010/main" val="3913225920"/>
              </p:ext>
            </p:extLst>
          </p:nvPr>
        </p:nvGraphicFramePr>
        <p:xfrm>
          <a:off x="838200" y="3098113"/>
          <a:ext cx="10515600" cy="3291840"/>
        </p:xfrm>
        <a:graphic>
          <a:graphicData uri="http://schemas.openxmlformats.org/drawingml/2006/table">
            <a:tbl>
              <a:tblPr firstRow="1" bandRow="1">
                <a:tableStyleId>{5940675A-B579-460E-94D1-54222C63F5DA}</a:tableStyleId>
              </a:tblPr>
              <a:tblGrid>
                <a:gridCol w="5257800">
                  <a:extLst>
                    <a:ext uri="{9D8B030D-6E8A-4147-A177-3AD203B41FA5}">
                      <a16:colId xmlns:a16="http://schemas.microsoft.com/office/drawing/2014/main" val="1593562687"/>
                    </a:ext>
                  </a:extLst>
                </a:gridCol>
                <a:gridCol w="5257800">
                  <a:extLst>
                    <a:ext uri="{9D8B030D-6E8A-4147-A177-3AD203B41FA5}">
                      <a16:colId xmlns:a16="http://schemas.microsoft.com/office/drawing/2014/main" val="3506221668"/>
                    </a:ext>
                  </a:extLst>
                </a:gridCol>
              </a:tblGrid>
              <a:tr h="370840">
                <a:tc>
                  <a:txBody>
                    <a:bodyPr/>
                    <a:lstStyle/>
                    <a:p>
                      <a:r>
                        <a:rPr lang="en-US" sz="1800" b="1" dirty="0">
                          <a:latin typeface="Lato" panose="020F0502020204030203" pitchFamily="34" charset="0"/>
                          <a:ea typeface="Lato" panose="020F0502020204030203" pitchFamily="34" charset="0"/>
                          <a:cs typeface="Lato" panose="020F0502020204030203" pitchFamily="34" charset="0"/>
                        </a:rPr>
                        <a:t>Termly Careers Bulletin and parent guides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Lato" panose="020F0502020204030203" pitchFamily="34" charset="0"/>
                          <a:ea typeface="Lato" panose="020F0502020204030203" pitchFamily="34" charset="0"/>
                          <a:cs typeface="Lato" panose="020F0502020204030203" pitchFamily="34" charset="0"/>
                        </a:rPr>
                        <a:t>Careers events, opportunities and activities shared with students, parents and the local community via the school website.</a:t>
                      </a:r>
                      <a:endParaRPr lang="en-US" sz="1400" dirty="0">
                        <a:latin typeface="Lato" panose="020F0502020204030203" pitchFamily="34" charset="0"/>
                        <a:ea typeface="Lato" panose="020F0502020204030203" pitchFamily="34" charset="0"/>
                        <a:cs typeface="Lato" panose="020F0502020204030203" pitchFamily="34" charset="0"/>
                      </a:endParaRPr>
                    </a:p>
                    <a:p>
                      <a:endParaRPr lang="en-GB" sz="1400" dirty="0">
                        <a:latin typeface="Lato" panose="020F0502020204030203" pitchFamily="34" charset="0"/>
                        <a:ea typeface="Lato" panose="020F0502020204030203" pitchFamily="34" charset="0"/>
                        <a:cs typeface="Lato" panose="020F0502020204030203" pitchFamily="34" charset="0"/>
                      </a:endParaRPr>
                    </a:p>
                  </a:txBody>
                  <a:tcPr/>
                </a:tc>
                <a:tc>
                  <a:txBody>
                    <a:bodyPr/>
                    <a:lstStyle/>
                    <a:p>
                      <a:r>
                        <a:rPr lang="en-US" sz="1800" b="1" dirty="0">
                          <a:latin typeface="Lato" panose="020F0502020204030203" pitchFamily="34" charset="0"/>
                          <a:ea typeface="Lato" panose="020F0502020204030203" pitchFamily="34" charset="0"/>
                          <a:cs typeface="Lato" panose="020F0502020204030203" pitchFamily="34" charset="0"/>
                        </a:rPr>
                        <a:t>Google Classroom Careers Groups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Lato" panose="020F0502020204030203" pitchFamily="34" charset="0"/>
                          <a:ea typeface="Lato" panose="020F0502020204030203" pitchFamily="34" charset="0"/>
                          <a:cs typeface="Lato" panose="020F0502020204030203" pitchFamily="34" charset="0"/>
                        </a:rPr>
                        <a:t>Opportunities and activities shared with all year groups via Google Classroom as a virtual noticeboard .</a:t>
                      </a:r>
                      <a:endParaRPr lang="en-US" sz="1400" dirty="0">
                        <a:latin typeface="Lato" panose="020F0502020204030203" pitchFamily="34" charset="0"/>
                        <a:ea typeface="Lato" panose="020F0502020204030203" pitchFamily="34" charset="0"/>
                        <a:cs typeface="Lato" panose="020F0502020204030203" pitchFamily="34" charset="0"/>
                      </a:endParaRPr>
                    </a:p>
                    <a:p>
                      <a:endParaRPr lang="en-GB" sz="1400" dirty="0">
                        <a:latin typeface="Lato" panose="020F0502020204030203" pitchFamily="34" charset="0"/>
                        <a:ea typeface="Lato" panose="020F0502020204030203" pitchFamily="34" charset="0"/>
                        <a:cs typeface="Lato" panose="020F0502020204030203" pitchFamily="34" charset="0"/>
                      </a:endParaRPr>
                    </a:p>
                  </a:txBody>
                  <a:tcPr/>
                </a:tc>
                <a:extLst>
                  <a:ext uri="{0D108BD9-81ED-4DB2-BD59-A6C34878D82A}">
                    <a16:rowId xmlns:a16="http://schemas.microsoft.com/office/drawing/2014/main" val="1510744996"/>
                  </a:ext>
                </a:extLst>
              </a:tr>
              <a:tr h="370840">
                <a:tc>
                  <a:txBody>
                    <a:bodyPr/>
                    <a:lstStyle/>
                    <a:p>
                      <a:r>
                        <a:rPr lang="en-US" sz="1800" b="1" dirty="0">
                          <a:latin typeface="Lato" panose="020F0502020204030203" pitchFamily="34" charset="0"/>
                          <a:ea typeface="Lato" panose="020F0502020204030203" pitchFamily="34" charset="0"/>
                          <a:cs typeface="Lato" panose="020F0502020204030203" pitchFamily="34" charset="0"/>
                        </a:rPr>
                        <a:t>National Career Week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Lato" panose="020F0502020204030203" pitchFamily="34" charset="0"/>
                          <a:ea typeface="Lato" panose="020F0502020204030203" pitchFamily="34" charset="0"/>
                          <a:cs typeface="Lato" panose="020F0502020204030203" pitchFamily="34" charset="0"/>
                        </a:rPr>
                        <a:t>Assemblies and form time activities for all year groups along with subject-specific careers lessons across all curriculum areas </a:t>
                      </a:r>
                      <a:endParaRPr lang="en-US" sz="1400" dirty="0">
                        <a:latin typeface="Lato" panose="020F0502020204030203" pitchFamily="34" charset="0"/>
                        <a:ea typeface="Lato" panose="020F0502020204030203" pitchFamily="34" charset="0"/>
                        <a:cs typeface="Lato" panose="020F0502020204030203" pitchFamily="34" charset="0"/>
                      </a:endParaRPr>
                    </a:p>
                    <a:p>
                      <a:endParaRPr lang="en-GB" sz="1400" dirty="0">
                        <a:latin typeface="Lato" panose="020F0502020204030203" pitchFamily="34" charset="0"/>
                        <a:ea typeface="Lato" panose="020F0502020204030203" pitchFamily="34" charset="0"/>
                        <a:cs typeface="Lato" panose="020F0502020204030203" pitchFamily="34" charset="0"/>
                      </a:endParaRPr>
                    </a:p>
                  </a:txBody>
                  <a:tcPr/>
                </a:tc>
                <a:tc>
                  <a:txBody>
                    <a:bodyPr/>
                    <a:lstStyle/>
                    <a:p>
                      <a:r>
                        <a:rPr lang="en-US" sz="1800" b="1" dirty="0">
                          <a:latin typeface="Lato" panose="020F0502020204030203" pitchFamily="34" charset="0"/>
                          <a:ea typeface="Lato" panose="020F0502020204030203" pitchFamily="34" charset="0"/>
                          <a:cs typeface="Lato" panose="020F0502020204030203" pitchFamily="34" charset="0"/>
                        </a:rPr>
                        <a:t>National Apprenticeship Week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Lato" panose="020F0502020204030203" pitchFamily="34" charset="0"/>
                          <a:ea typeface="Lato" panose="020F0502020204030203" pitchFamily="34" charset="0"/>
                          <a:cs typeface="Lato" panose="020F0502020204030203" pitchFamily="34" charset="0"/>
                        </a:rPr>
                        <a:t>Assemblies and form time activities for all year groups, working with our partner organisations – ASK, Westinghouse and NHS</a:t>
                      </a:r>
                      <a:endParaRPr lang="en-US" sz="1400" dirty="0">
                        <a:latin typeface="Lato" panose="020F0502020204030203" pitchFamily="34" charset="0"/>
                        <a:ea typeface="Lato" panose="020F0502020204030203" pitchFamily="34" charset="0"/>
                        <a:cs typeface="Lato" panose="020F0502020204030203" pitchFamily="34" charset="0"/>
                      </a:endParaRPr>
                    </a:p>
                  </a:txBody>
                  <a:tcPr/>
                </a:tc>
                <a:extLst>
                  <a:ext uri="{0D108BD9-81ED-4DB2-BD59-A6C34878D82A}">
                    <a16:rowId xmlns:a16="http://schemas.microsoft.com/office/drawing/2014/main" val="493824828"/>
                  </a:ext>
                </a:extLst>
              </a:tr>
              <a:tr h="370840">
                <a:tc>
                  <a:txBody>
                    <a:bodyPr/>
                    <a:lstStyle/>
                    <a:p>
                      <a:r>
                        <a:rPr lang="en-US" sz="1800" b="1" dirty="0">
                          <a:latin typeface="Lato" panose="020F0502020204030203" pitchFamily="34" charset="0"/>
                          <a:ea typeface="Lato" panose="020F0502020204030203" pitchFamily="34" charset="0"/>
                          <a:cs typeface="Lato" panose="020F0502020204030203" pitchFamily="34" charset="0"/>
                        </a:rPr>
                        <a:t>British Science Week</a:t>
                      </a:r>
                    </a:p>
                    <a:p>
                      <a:r>
                        <a:rPr lang="en-US" sz="1400" b="0" i="0" kern="1200" dirty="0">
                          <a:solidFill>
                            <a:schemeClr val="tx1"/>
                          </a:solidFill>
                          <a:effectLst/>
                          <a:latin typeface="Lato"/>
                          <a:ea typeface="Lato"/>
                          <a:cs typeface="Lato"/>
                        </a:rPr>
                        <a:t>A ten-day celebration of science, technology, engineering and </a:t>
                      </a:r>
                      <a:r>
                        <a:rPr lang="en-US" sz="1400" b="0" i="0" kern="1200" dirty="0" err="1">
                          <a:solidFill>
                            <a:schemeClr val="tx1"/>
                          </a:solidFill>
                          <a:effectLst/>
                          <a:latin typeface="Lato"/>
                          <a:ea typeface="Lato"/>
                          <a:cs typeface="Lato"/>
                        </a:rPr>
                        <a:t>maths</a:t>
                      </a:r>
                      <a:r>
                        <a:rPr lang="en-US" sz="1400" b="0" i="0" kern="1200" dirty="0">
                          <a:solidFill>
                            <a:schemeClr val="tx1"/>
                          </a:solidFill>
                          <a:effectLst/>
                          <a:latin typeface="Lato"/>
                          <a:ea typeface="Lato"/>
                          <a:cs typeface="Lato"/>
                        </a:rPr>
                        <a:t>.</a:t>
                      </a:r>
                      <a:endParaRPr lang="en-US" sz="1400" b="1" dirty="0">
                        <a:latin typeface="Lato"/>
                        <a:ea typeface="Lato"/>
                        <a:cs typeface="Lato"/>
                      </a:endParaRPr>
                    </a:p>
                    <a:p>
                      <a:endParaRPr lang="en-GB" sz="1800" b="1" dirty="0">
                        <a:latin typeface="Lato" panose="020F0502020204030203" pitchFamily="34" charset="0"/>
                        <a:ea typeface="Lato" panose="020F0502020204030203" pitchFamily="34" charset="0"/>
                        <a:cs typeface="Lato" panose="020F0502020204030203" pitchFamily="34" charset="0"/>
                      </a:endParaRPr>
                    </a:p>
                  </a:txBody>
                  <a:tcPr/>
                </a:tc>
                <a:tc>
                  <a:txBody>
                    <a:bodyPr/>
                    <a:lstStyle/>
                    <a:p>
                      <a:r>
                        <a:rPr lang="en-US" sz="1800" b="1" dirty="0">
                          <a:latin typeface="Lato" panose="020F0502020204030203" pitchFamily="34" charset="0"/>
                          <a:ea typeface="Lato" panose="020F0502020204030203" pitchFamily="34" charset="0"/>
                          <a:cs typeface="Lato" panose="020F0502020204030203" pitchFamily="34" charset="0"/>
                        </a:rPr>
                        <a:t>Green Careers Week</a:t>
                      </a:r>
                    </a:p>
                    <a:p>
                      <a:r>
                        <a:rPr lang="en-US" sz="1400" b="0" dirty="0">
                          <a:latin typeface="Lato" panose="020F0502020204030203" pitchFamily="34" charset="0"/>
                          <a:ea typeface="Lato" panose="020F0502020204030203" pitchFamily="34" charset="0"/>
                          <a:cs typeface="Lato" panose="020F0502020204030203" pitchFamily="34" charset="0"/>
                        </a:rPr>
                        <a:t>An exploration of careers in the renewable energy field.</a:t>
                      </a:r>
                    </a:p>
                    <a:p>
                      <a:endParaRPr lang="en-GB" sz="1400" dirty="0">
                        <a:latin typeface="Lato" panose="020F0502020204030203" pitchFamily="34" charset="0"/>
                        <a:ea typeface="Lato" panose="020F0502020204030203" pitchFamily="34" charset="0"/>
                        <a:cs typeface="Lato" panose="020F0502020204030203" pitchFamily="34" charset="0"/>
                      </a:endParaRPr>
                    </a:p>
                  </a:txBody>
                  <a:tcPr/>
                </a:tc>
                <a:extLst>
                  <a:ext uri="{0D108BD9-81ED-4DB2-BD59-A6C34878D82A}">
                    <a16:rowId xmlns:a16="http://schemas.microsoft.com/office/drawing/2014/main" val="1172872961"/>
                  </a:ext>
                </a:extLst>
              </a:tr>
            </a:tbl>
          </a:graphicData>
        </a:graphic>
      </p:graphicFrame>
    </p:spTree>
    <p:extLst>
      <p:ext uri="{BB962C8B-B14F-4D97-AF65-F5344CB8AC3E}">
        <p14:creationId xmlns:p14="http://schemas.microsoft.com/office/powerpoint/2010/main" val="8494286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BA63F-A2B3-4A7F-AC5A-0178838EEAAB}"/>
              </a:ext>
            </a:extLst>
          </p:cNvPr>
          <p:cNvSpPr>
            <a:spLocks noGrp="1"/>
          </p:cNvSpPr>
          <p:nvPr>
            <p:ph type="title"/>
          </p:nvPr>
        </p:nvSpPr>
        <p:spPr/>
        <p:txBody>
          <a:bodyPr>
            <a:normAutofit/>
          </a:bodyPr>
          <a:lstStyle/>
          <a:p>
            <a:r>
              <a:rPr lang="en-GB" sz="3200" b="1" dirty="0">
                <a:latin typeface="Lato"/>
              </a:rPr>
              <a:t>Whole-School Career Activities</a:t>
            </a:r>
          </a:p>
        </p:txBody>
      </p:sp>
      <p:sp>
        <p:nvSpPr>
          <p:cNvPr id="5" name="TextBox 30">
            <a:extLst>
              <a:ext uri="{FF2B5EF4-FFF2-40B4-BE49-F238E27FC236}">
                <a16:creationId xmlns:a16="http://schemas.microsoft.com/office/drawing/2014/main" id="{85873491-E4CA-42B4-B144-FF493576175E}"/>
              </a:ext>
            </a:extLst>
          </p:cNvPr>
          <p:cNvSpPr txBox="1">
            <a:spLocks noGrp="1" noChangeArrowheads="1"/>
          </p:cNvSpPr>
          <p:nvPr>
            <p:ph idx="1"/>
          </p:nvPr>
        </p:nvSpPr>
        <p:spPr bwMode="auto">
          <a:xfrm>
            <a:off x="838200" y="1825625"/>
            <a:ext cx="10515600" cy="7834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marL="0" indent="0" algn="just" eaLnBrk="1" hangingPunct="1">
              <a:lnSpc>
                <a:spcPct val="130000"/>
              </a:lnSpc>
              <a:buNone/>
            </a:pPr>
            <a:r>
              <a:rPr lang="pt-BR" sz="1800" dirty="0">
                <a:latin typeface="Lato"/>
                <a:cs typeface="Lato Light"/>
              </a:rPr>
              <a:t>To further raise the profile of careers across the whole school, this year we will also run a range of whole-school activites linked to specific events and themes: </a:t>
            </a:r>
            <a:endParaRPr lang="en-US" sz="1800" dirty="0">
              <a:latin typeface="Lato"/>
              <a:cs typeface="Lato Light"/>
            </a:endParaRPr>
          </a:p>
        </p:txBody>
      </p:sp>
      <p:sp>
        <p:nvSpPr>
          <p:cNvPr id="7" name="TextBox 6">
            <a:extLst>
              <a:ext uri="{FF2B5EF4-FFF2-40B4-BE49-F238E27FC236}">
                <a16:creationId xmlns:a16="http://schemas.microsoft.com/office/drawing/2014/main" id="{1C019578-1889-44D8-BC84-CD1C857BD774}"/>
              </a:ext>
            </a:extLst>
          </p:cNvPr>
          <p:cNvSpPr txBox="1"/>
          <p:nvPr/>
        </p:nvSpPr>
        <p:spPr>
          <a:xfrm>
            <a:off x="1169995" y="2768080"/>
            <a:ext cx="6096000" cy="369332"/>
          </a:xfrm>
          <a:prstGeom prst="rect">
            <a:avLst/>
          </a:prstGeom>
          <a:noFill/>
        </p:spPr>
        <p:txBody>
          <a:bodyPr wrap="square">
            <a:spAutoFit/>
          </a:bodyPr>
          <a:lstStyle/>
          <a:p>
            <a:r>
              <a:rPr lang="en-GB" sz="1800" b="1" dirty="0">
                <a:solidFill>
                  <a:schemeClr val="tx2"/>
                </a:solidFill>
                <a:latin typeface="Lato"/>
                <a:ea typeface="Open Sans Light" panose="020B0306030504020204" pitchFamily="34" charset="0"/>
                <a:cs typeface="Lato Regular"/>
              </a:rPr>
              <a:t>Termly Careers Bulletin </a:t>
            </a:r>
            <a:endParaRPr lang="en-US" sz="1800" b="1" dirty="0">
              <a:solidFill>
                <a:schemeClr val="tx2"/>
              </a:solidFill>
              <a:latin typeface="Lato"/>
              <a:ea typeface="Open Sans Light" panose="020B0306030504020204" pitchFamily="34" charset="0"/>
              <a:cs typeface="Lato Regular"/>
            </a:endParaRPr>
          </a:p>
        </p:txBody>
      </p:sp>
      <p:sp>
        <p:nvSpPr>
          <p:cNvPr id="8" name="Rectangle 7">
            <a:extLst>
              <a:ext uri="{FF2B5EF4-FFF2-40B4-BE49-F238E27FC236}">
                <a16:creationId xmlns:a16="http://schemas.microsoft.com/office/drawing/2014/main" id="{929A9150-8928-4C6A-9459-66C4F1B092D9}"/>
              </a:ext>
            </a:extLst>
          </p:cNvPr>
          <p:cNvSpPr/>
          <p:nvPr/>
        </p:nvSpPr>
        <p:spPr>
          <a:xfrm>
            <a:off x="1143631" y="3960139"/>
            <a:ext cx="3627367" cy="372391"/>
          </a:xfrm>
          <a:prstGeom prst="rect">
            <a:avLst/>
          </a:prstGeom>
        </p:spPr>
        <p:txBody>
          <a:bodyPr wrap="none" lIns="109710" tIns="54855" rIns="109710" bIns="54855">
            <a:spAutoFit/>
          </a:bodyPr>
          <a:lstStyle/>
          <a:p>
            <a:r>
              <a:rPr lang="en-US" sz="1700" b="1" dirty="0">
                <a:solidFill>
                  <a:schemeClr val="tx2"/>
                </a:solidFill>
                <a:latin typeface="Lato"/>
                <a:ea typeface="Open Sans Light" panose="020B0306030504020204" pitchFamily="34" charset="0"/>
                <a:cs typeface="Lato Regular"/>
              </a:rPr>
              <a:t>National Careers Week Activities </a:t>
            </a:r>
          </a:p>
        </p:txBody>
      </p:sp>
      <p:sp>
        <p:nvSpPr>
          <p:cNvPr id="9" name="Rectangle 8">
            <a:extLst>
              <a:ext uri="{FF2B5EF4-FFF2-40B4-BE49-F238E27FC236}">
                <a16:creationId xmlns:a16="http://schemas.microsoft.com/office/drawing/2014/main" id="{BCE91B17-B24E-4064-A9A2-008FBB320F0A}"/>
              </a:ext>
            </a:extLst>
          </p:cNvPr>
          <p:cNvSpPr/>
          <p:nvPr/>
        </p:nvSpPr>
        <p:spPr>
          <a:xfrm>
            <a:off x="1196713" y="5315207"/>
            <a:ext cx="2403057" cy="372391"/>
          </a:xfrm>
          <a:prstGeom prst="rect">
            <a:avLst/>
          </a:prstGeom>
        </p:spPr>
        <p:txBody>
          <a:bodyPr wrap="none" lIns="109710" tIns="54855" rIns="109710" bIns="54855">
            <a:spAutoFit/>
          </a:bodyPr>
          <a:lstStyle/>
          <a:p>
            <a:r>
              <a:rPr lang="en-US" sz="1700" b="1" dirty="0">
                <a:solidFill>
                  <a:schemeClr val="tx2"/>
                </a:solidFill>
                <a:latin typeface="Lato"/>
                <a:ea typeface="Open Sans Light" panose="020B0306030504020204" pitchFamily="34" charset="0"/>
                <a:cs typeface="Lato Regular"/>
              </a:rPr>
              <a:t>British Science Week </a:t>
            </a:r>
          </a:p>
        </p:txBody>
      </p:sp>
      <p:sp>
        <p:nvSpPr>
          <p:cNvPr id="10" name="Rectangle 9">
            <a:extLst>
              <a:ext uri="{FF2B5EF4-FFF2-40B4-BE49-F238E27FC236}">
                <a16:creationId xmlns:a16="http://schemas.microsoft.com/office/drawing/2014/main" id="{C0F60141-B162-4A66-9965-CA0D8336B355}"/>
              </a:ext>
            </a:extLst>
          </p:cNvPr>
          <p:cNvSpPr/>
          <p:nvPr/>
        </p:nvSpPr>
        <p:spPr>
          <a:xfrm>
            <a:off x="5249562" y="2723920"/>
            <a:ext cx="3759775" cy="372391"/>
          </a:xfrm>
          <a:prstGeom prst="rect">
            <a:avLst/>
          </a:prstGeom>
        </p:spPr>
        <p:txBody>
          <a:bodyPr wrap="none" lIns="109710" tIns="54855" rIns="109710" bIns="54855">
            <a:spAutoFit/>
          </a:bodyPr>
          <a:lstStyle/>
          <a:p>
            <a:r>
              <a:rPr lang="en-GB" sz="1700" b="1" dirty="0">
                <a:solidFill>
                  <a:schemeClr val="tx2"/>
                </a:solidFill>
                <a:latin typeface="Lato"/>
                <a:ea typeface="Open Sans Light" panose="020B0306030504020204" pitchFamily="34" charset="0"/>
                <a:cs typeface="Lato Regular"/>
              </a:rPr>
              <a:t>Google Classroom Careers Groups </a:t>
            </a:r>
            <a:endParaRPr lang="en-US" sz="1700" b="1" dirty="0">
              <a:solidFill>
                <a:schemeClr val="tx2"/>
              </a:solidFill>
              <a:latin typeface="Lato"/>
              <a:ea typeface="Open Sans Light" panose="020B0306030504020204" pitchFamily="34" charset="0"/>
              <a:cs typeface="Lato Regular"/>
            </a:endParaRPr>
          </a:p>
        </p:txBody>
      </p:sp>
      <p:sp>
        <p:nvSpPr>
          <p:cNvPr id="11" name="Rectangle 10">
            <a:extLst>
              <a:ext uri="{FF2B5EF4-FFF2-40B4-BE49-F238E27FC236}">
                <a16:creationId xmlns:a16="http://schemas.microsoft.com/office/drawing/2014/main" id="{508432FA-3E26-4278-85AB-7DE51453E871}"/>
              </a:ext>
            </a:extLst>
          </p:cNvPr>
          <p:cNvSpPr/>
          <p:nvPr/>
        </p:nvSpPr>
        <p:spPr>
          <a:xfrm>
            <a:off x="5240052" y="3821724"/>
            <a:ext cx="3350368" cy="372391"/>
          </a:xfrm>
          <a:prstGeom prst="rect">
            <a:avLst/>
          </a:prstGeom>
        </p:spPr>
        <p:txBody>
          <a:bodyPr wrap="none" lIns="109710" tIns="54855" rIns="109710" bIns="54855">
            <a:spAutoFit/>
          </a:bodyPr>
          <a:lstStyle/>
          <a:p>
            <a:r>
              <a:rPr lang="en-GB" sz="1700" b="1" dirty="0">
                <a:solidFill>
                  <a:schemeClr val="tx2"/>
                </a:solidFill>
                <a:latin typeface="Lato"/>
                <a:ea typeface="Open Sans Light" panose="020B0306030504020204" pitchFamily="34" charset="0"/>
                <a:cs typeface="Lato Regular"/>
              </a:rPr>
              <a:t>National Apprenticeship Week</a:t>
            </a:r>
            <a:endParaRPr lang="en-US" sz="1700" b="1" dirty="0">
              <a:solidFill>
                <a:schemeClr val="tx2"/>
              </a:solidFill>
              <a:latin typeface="Lato"/>
              <a:ea typeface="Open Sans Light" panose="020B0306030504020204" pitchFamily="34" charset="0"/>
              <a:cs typeface="Lato Regular"/>
            </a:endParaRPr>
          </a:p>
        </p:txBody>
      </p:sp>
      <p:sp>
        <p:nvSpPr>
          <p:cNvPr id="12" name="TextBox 11">
            <a:extLst>
              <a:ext uri="{FF2B5EF4-FFF2-40B4-BE49-F238E27FC236}">
                <a16:creationId xmlns:a16="http://schemas.microsoft.com/office/drawing/2014/main" id="{B7554FDE-1AE2-47E4-82A9-CB216C95B905}"/>
              </a:ext>
            </a:extLst>
          </p:cNvPr>
          <p:cNvSpPr txBox="1"/>
          <p:nvPr/>
        </p:nvSpPr>
        <p:spPr>
          <a:xfrm>
            <a:off x="1143632" y="3079631"/>
            <a:ext cx="2803795" cy="840981"/>
          </a:xfrm>
          <a:prstGeom prst="rect">
            <a:avLst/>
          </a:prstGeom>
          <a:noFill/>
        </p:spPr>
        <p:txBody>
          <a:bodyPr wrap="square" lIns="109710" tIns="54855" rIns="109710" bIns="54855" rtlCol="0">
            <a:spAutoFit/>
          </a:bodyPr>
          <a:lstStyle/>
          <a:p>
            <a:pPr>
              <a:lnSpc>
                <a:spcPct val="110000"/>
              </a:lnSpc>
            </a:pPr>
            <a:r>
              <a:rPr lang="en-GB" sz="1100" dirty="0">
                <a:latin typeface="Lato"/>
                <a:cs typeface="Lato Light"/>
              </a:rPr>
              <a:t>Careers events, opportunities and activities shared with students, parents and the local community via the school website </a:t>
            </a:r>
            <a:endParaRPr lang="en-US" sz="1100" dirty="0">
              <a:latin typeface="Lato"/>
              <a:cs typeface="Lato Light"/>
            </a:endParaRPr>
          </a:p>
        </p:txBody>
      </p:sp>
      <p:sp>
        <p:nvSpPr>
          <p:cNvPr id="13" name="TextBox 12">
            <a:extLst>
              <a:ext uri="{FF2B5EF4-FFF2-40B4-BE49-F238E27FC236}">
                <a16:creationId xmlns:a16="http://schemas.microsoft.com/office/drawing/2014/main" id="{74BCDDE3-F5E6-4655-ADDA-B61C52354C1A}"/>
              </a:ext>
            </a:extLst>
          </p:cNvPr>
          <p:cNvSpPr txBox="1"/>
          <p:nvPr/>
        </p:nvSpPr>
        <p:spPr>
          <a:xfrm>
            <a:off x="1143631" y="4301601"/>
            <a:ext cx="2803795" cy="652917"/>
          </a:xfrm>
          <a:prstGeom prst="rect">
            <a:avLst/>
          </a:prstGeom>
          <a:noFill/>
        </p:spPr>
        <p:txBody>
          <a:bodyPr wrap="square" lIns="109710" tIns="54855" rIns="109710" bIns="54855" rtlCol="0">
            <a:spAutoFit/>
          </a:bodyPr>
          <a:lstStyle/>
          <a:p>
            <a:pPr>
              <a:lnSpc>
                <a:spcPct val="110000"/>
              </a:lnSpc>
            </a:pPr>
            <a:r>
              <a:rPr lang="en-GB" sz="1100" dirty="0">
                <a:latin typeface="Lato"/>
                <a:cs typeface="Lato Light"/>
              </a:rPr>
              <a:t>Assemblies and form time activities for all year groups along with subject-specific careers lessons across all curriculum areas </a:t>
            </a:r>
            <a:endParaRPr lang="en-US" sz="1100" dirty="0">
              <a:latin typeface="Lato"/>
              <a:cs typeface="Lato Light"/>
            </a:endParaRPr>
          </a:p>
        </p:txBody>
      </p:sp>
      <p:sp>
        <p:nvSpPr>
          <p:cNvPr id="15" name="TextBox 14">
            <a:extLst>
              <a:ext uri="{FF2B5EF4-FFF2-40B4-BE49-F238E27FC236}">
                <a16:creationId xmlns:a16="http://schemas.microsoft.com/office/drawing/2014/main" id="{8791091B-C64A-41C1-B1E0-180804E36046}"/>
              </a:ext>
            </a:extLst>
          </p:cNvPr>
          <p:cNvSpPr txBox="1"/>
          <p:nvPr/>
        </p:nvSpPr>
        <p:spPr>
          <a:xfrm>
            <a:off x="5249562" y="3036276"/>
            <a:ext cx="2803795" cy="660099"/>
          </a:xfrm>
          <a:prstGeom prst="rect">
            <a:avLst/>
          </a:prstGeom>
          <a:noFill/>
        </p:spPr>
        <p:txBody>
          <a:bodyPr wrap="square" lIns="109710" tIns="54855" rIns="109710" bIns="54855" rtlCol="0">
            <a:spAutoFit/>
          </a:bodyPr>
          <a:lstStyle/>
          <a:p>
            <a:pPr>
              <a:lnSpc>
                <a:spcPct val="110000"/>
              </a:lnSpc>
            </a:pPr>
            <a:r>
              <a:rPr lang="en-GB" sz="1100" dirty="0">
                <a:latin typeface="Lato"/>
                <a:cs typeface="Lato Light"/>
              </a:rPr>
              <a:t>Opportunities and activities shared with all year groups via Google Classroom as a virtual noticeboard </a:t>
            </a:r>
            <a:endParaRPr lang="en-US" sz="1100" dirty="0">
              <a:latin typeface="Lato"/>
              <a:cs typeface="Lato Light"/>
            </a:endParaRPr>
          </a:p>
        </p:txBody>
      </p:sp>
      <p:sp>
        <p:nvSpPr>
          <p:cNvPr id="19" name="TextBox 18">
            <a:extLst>
              <a:ext uri="{FF2B5EF4-FFF2-40B4-BE49-F238E27FC236}">
                <a16:creationId xmlns:a16="http://schemas.microsoft.com/office/drawing/2014/main" id="{17276DA7-35A8-4D00-9142-64975A706861}"/>
              </a:ext>
            </a:extLst>
          </p:cNvPr>
          <p:cNvSpPr txBox="1"/>
          <p:nvPr/>
        </p:nvSpPr>
        <p:spPr>
          <a:xfrm>
            <a:off x="5249562" y="4198507"/>
            <a:ext cx="3616226" cy="634469"/>
          </a:xfrm>
          <a:prstGeom prst="rect">
            <a:avLst/>
          </a:prstGeom>
          <a:noFill/>
        </p:spPr>
        <p:txBody>
          <a:bodyPr wrap="square">
            <a:spAutoFit/>
          </a:bodyPr>
          <a:lstStyle/>
          <a:p>
            <a:pPr>
              <a:lnSpc>
                <a:spcPct val="110000"/>
              </a:lnSpc>
            </a:pPr>
            <a:r>
              <a:rPr lang="en-GB" sz="1100" dirty="0">
                <a:latin typeface="Lato"/>
                <a:cs typeface="Lato Light"/>
              </a:rPr>
              <a:t>Assemblies and form time activities for all year groups, working with our partner organisations – ASK, Westinghouse and NHS </a:t>
            </a:r>
            <a:endParaRPr lang="en-US" sz="1100" dirty="0">
              <a:latin typeface="Lato"/>
              <a:cs typeface="Lato Light"/>
            </a:endParaRPr>
          </a:p>
        </p:txBody>
      </p:sp>
    </p:spTree>
    <p:extLst>
      <p:ext uri="{BB962C8B-B14F-4D97-AF65-F5344CB8AC3E}">
        <p14:creationId xmlns:p14="http://schemas.microsoft.com/office/powerpoint/2010/main" val="631255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0DDBE-AA7E-4046-8909-7E125894FD9C}"/>
              </a:ext>
            </a:extLst>
          </p:cNvPr>
          <p:cNvSpPr>
            <a:spLocks noGrp="1"/>
          </p:cNvSpPr>
          <p:nvPr>
            <p:ph type="title"/>
          </p:nvPr>
        </p:nvSpPr>
        <p:spPr/>
        <p:txBody>
          <a:bodyPr>
            <a:normAutofit/>
          </a:bodyPr>
          <a:lstStyle/>
          <a:p>
            <a:r>
              <a:rPr lang="en-GB" sz="3200" b="1" dirty="0">
                <a:latin typeface="Lato" panose="020F0502020204030203" pitchFamily="34" charset="0"/>
                <a:ea typeface="Lato" panose="020F0502020204030203" pitchFamily="34" charset="0"/>
                <a:cs typeface="Lato" panose="020F0502020204030203" pitchFamily="34" charset="0"/>
              </a:rPr>
              <a:t>Our Mission </a:t>
            </a:r>
          </a:p>
        </p:txBody>
      </p:sp>
      <p:graphicFrame>
        <p:nvGraphicFramePr>
          <p:cNvPr id="7" name="Table 6">
            <a:extLst>
              <a:ext uri="{FF2B5EF4-FFF2-40B4-BE49-F238E27FC236}">
                <a16:creationId xmlns:a16="http://schemas.microsoft.com/office/drawing/2014/main" id="{ED70CFE4-C9D3-44F6-AA29-8C12D985A8AC}"/>
              </a:ext>
            </a:extLst>
          </p:cNvPr>
          <p:cNvGraphicFramePr>
            <a:graphicFrameLocks noGrp="1"/>
          </p:cNvGraphicFramePr>
          <p:nvPr>
            <p:extLst>
              <p:ext uri="{D42A27DB-BD31-4B8C-83A1-F6EECF244321}">
                <p14:modId xmlns:p14="http://schemas.microsoft.com/office/powerpoint/2010/main" val="2705490559"/>
              </p:ext>
            </p:extLst>
          </p:nvPr>
        </p:nvGraphicFramePr>
        <p:xfrm>
          <a:off x="1524000" y="2179348"/>
          <a:ext cx="9144000" cy="310896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1537086722"/>
                    </a:ext>
                  </a:extLst>
                </a:gridCol>
                <a:gridCol w="2286000">
                  <a:extLst>
                    <a:ext uri="{9D8B030D-6E8A-4147-A177-3AD203B41FA5}">
                      <a16:colId xmlns:a16="http://schemas.microsoft.com/office/drawing/2014/main" val="2223532418"/>
                    </a:ext>
                  </a:extLst>
                </a:gridCol>
                <a:gridCol w="2286000">
                  <a:extLst>
                    <a:ext uri="{9D8B030D-6E8A-4147-A177-3AD203B41FA5}">
                      <a16:colId xmlns:a16="http://schemas.microsoft.com/office/drawing/2014/main" val="805828996"/>
                    </a:ext>
                  </a:extLst>
                </a:gridCol>
                <a:gridCol w="2286000">
                  <a:extLst>
                    <a:ext uri="{9D8B030D-6E8A-4147-A177-3AD203B41FA5}">
                      <a16:colId xmlns:a16="http://schemas.microsoft.com/office/drawing/2014/main" val="527623988"/>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Lato Light" panose="020F0502020204030203" pitchFamily="34" charset="0"/>
                          <a:ea typeface="Lato Light" panose="020F0502020204030203" pitchFamily="34" charset="0"/>
                          <a:cs typeface="Lato Light" panose="020F0502020204030203" pitchFamily="34" charset="0"/>
                        </a:rPr>
                        <a:t>Deliver the school’s mission statement, so that all pupils have the skills, knowledge and aspiration to access higher education.</a:t>
                      </a:r>
                    </a:p>
                    <a:p>
                      <a:endParaRPr lang="en-GB" b="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Lato Light" panose="020F0502020204030203" pitchFamily="34" charset="0"/>
                          <a:ea typeface="Lato Light" panose="020F0502020204030203" pitchFamily="34" charset="0"/>
                          <a:cs typeface="Lato Light" panose="020F0502020204030203" pitchFamily="34" charset="0"/>
                        </a:rPr>
                        <a:t>Provide a stable careers programme that meets the statutory guidance in the Gatsby Benchmarks.</a:t>
                      </a:r>
                    </a:p>
                    <a:p>
                      <a:endParaRPr lang="en-GB" b="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latin typeface="Lato Light" panose="020F0502020204030203" pitchFamily="34" charset="0"/>
                          <a:ea typeface="Lato Light" panose="020F0502020204030203" pitchFamily="34" charset="0"/>
                          <a:cs typeface="Lato Light" panose="020F0502020204030203" pitchFamily="34" charset="0"/>
                        </a:rPr>
                        <a:t>Provide opportunities to challenge career stereotypes and develop a full understanding of the world of work, so that students are ready to take their next steps.</a:t>
                      </a:r>
                    </a:p>
                    <a:p>
                      <a:endParaRPr lang="en-GB" b="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latin typeface="Lato Light" panose="020F0502020204030203" pitchFamily="34" charset="0"/>
                          <a:ea typeface="Lato Light" panose="020F0502020204030203" pitchFamily="34" charset="0"/>
                          <a:cs typeface="Lato Light" panose="020F0502020204030203" pitchFamily="34" charset="0"/>
                        </a:rPr>
                        <a:t>Provide experiences that will ensure our pupils have a competitive edge in the labour market. </a:t>
                      </a:r>
                      <a:endParaRPr lang="id-ID" b="0" dirty="0">
                        <a:latin typeface="Lato Light" panose="020F0502020204030203" pitchFamily="34" charset="0"/>
                        <a:ea typeface="Lato Light" panose="020F0502020204030203" pitchFamily="34" charset="0"/>
                        <a:cs typeface="Lato Light" panose="020F0502020204030203" pitchFamily="34" charset="0"/>
                      </a:endParaRPr>
                    </a:p>
                    <a:p>
                      <a:endParaRPr lang="en-GB" b="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395739727"/>
                  </a:ext>
                </a:extLst>
              </a:tr>
            </a:tbl>
          </a:graphicData>
        </a:graphic>
      </p:graphicFrame>
    </p:spTree>
    <p:extLst>
      <p:ext uri="{BB962C8B-B14F-4D97-AF65-F5344CB8AC3E}">
        <p14:creationId xmlns:p14="http://schemas.microsoft.com/office/powerpoint/2010/main" val="3281196046"/>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D17D754-7AC3-4070-91BF-AEE938CF0EA0}"/>
              </a:ext>
            </a:extLst>
          </p:cNvPr>
          <p:cNvSpPr>
            <a:spLocks noGrp="1"/>
          </p:cNvSpPr>
          <p:nvPr>
            <p:ph type="title"/>
          </p:nvPr>
        </p:nvSpPr>
        <p:spPr/>
        <p:txBody>
          <a:bodyPr>
            <a:normAutofit/>
          </a:bodyPr>
          <a:lstStyle/>
          <a:p>
            <a:r>
              <a:rPr lang="en-GB" sz="3200" b="1" dirty="0">
                <a:latin typeface="Lato" panose="020F0502020204030203" pitchFamily="34" charset="0"/>
                <a:ea typeface="Lato" panose="020F0502020204030203" pitchFamily="34" charset="0"/>
                <a:cs typeface="Lato" panose="020F0502020204030203" pitchFamily="34" charset="0"/>
              </a:rPr>
              <a:t>Policy Background</a:t>
            </a:r>
          </a:p>
        </p:txBody>
      </p:sp>
      <p:sp>
        <p:nvSpPr>
          <p:cNvPr id="7" name="Content Placeholder 6">
            <a:extLst>
              <a:ext uri="{FF2B5EF4-FFF2-40B4-BE49-F238E27FC236}">
                <a16:creationId xmlns:a16="http://schemas.microsoft.com/office/drawing/2014/main" id="{763005D7-F89E-4984-AD86-6775E36ECBD9}"/>
              </a:ext>
            </a:extLst>
          </p:cNvPr>
          <p:cNvSpPr>
            <a:spLocks noGrp="1"/>
          </p:cNvSpPr>
          <p:nvPr>
            <p:ph idx="1"/>
          </p:nvPr>
        </p:nvSpPr>
        <p:spPr/>
        <p:txBody>
          <a:bodyPr vert="horz" lIns="91440" tIns="45720" rIns="91440" bIns="45720" rtlCol="0" anchor="t">
            <a:normAutofit fontScale="55000" lnSpcReduction="20000"/>
          </a:bodyPr>
          <a:lstStyle/>
          <a:p>
            <a:pPr algn="just"/>
            <a:r>
              <a:rPr lang="en-US" sz="3200" dirty="0">
                <a:latin typeface="Lato Light"/>
                <a:ea typeface="Lato"/>
                <a:cs typeface="Lato"/>
              </a:rPr>
              <a:t>Every young person needs high-quality career guidance to make informed decisions about their future. Good career guidance is a necessity for delivering technical education reforms and is a vehicle for social justice: those young people without social capital or home support suffer most from poor career guidance. Yet, despite its importance, career guidance in English schools has often been criticised for being inadequate and patchy.</a:t>
            </a:r>
          </a:p>
          <a:p>
            <a:pPr algn="just"/>
            <a:endParaRPr lang="en-US" sz="3200" dirty="0">
              <a:latin typeface="Lato Light"/>
            </a:endParaRPr>
          </a:p>
          <a:p>
            <a:pPr algn="just"/>
            <a:r>
              <a:rPr lang="en-US" sz="3200" dirty="0">
                <a:latin typeface="Lato Light"/>
                <a:ea typeface="Lato"/>
                <a:cs typeface="Lato"/>
              </a:rPr>
              <a:t>Against this background, in 2013 Gatsby commissioned Sir John Holman - Emeritus Professor of Chemistry at the University of York, senior education adviser and former headteacher - with setting out what career guidance in England would be like were it good by international standards.</a:t>
            </a:r>
          </a:p>
          <a:p>
            <a:pPr algn="just"/>
            <a:endParaRPr lang="en-US" sz="3200" dirty="0">
              <a:latin typeface="Lato Light"/>
            </a:endParaRPr>
          </a:p>
          <a:p>
            <a:pPr algn="just"/>
            <a:r>
              <a:rPr lang="en-US" sz="3200" dirty="0">
                <a:latin typeface="Lato Light"/>
                <a:ea typeface="Lato"/>
                <a:cs typeface="Lato"/>
              </a:rPr>
              <a:t>After six international visits, analysis of good practice in English schools and a comprehensive review of current literature, John wrote The Good Career Guidance Report which identifies a set of eight benchmarks that schools can use as a framework for improving their careers provision. In 2018 the Department for Education adopted the benchmarks into their statutory guidance for schools and colleges. </a:t>
            </a:r>
            <a:endParaRPr lang="en-US" sz="3200" dirty="0">
              <a:latin typeface="Lato Light"/>
            </a:endParaRPr>
          </a:p>
          <a:p>
            <a:pPr algn="just"/>
            <a:endParaRPr lang="en-US" sz="3200" b="1" dirty="0">
              <a:latin typeface="Lato Light" panose="020F0502020204030203" pitchFamily="34" charset="0"/>
              <a:ea typeface="Lato Light" panose="020F0502020204030203" pitchFamily="34" charset="0"/>
              <a:cs typeface="Lato Light" panose="020F0502020204030203" pitchFamily="34" charset="0"/>
            </a:endParaRPr>
          </a:p>
          <a:p>
            <a:pPr algn="just"/>
            <a:r>
              <a:rPr lang="en-US" sz="3200" b="1" i="1" dirty="0">
                <a:latin typeface="Lato Light"/>
                <a:ea typeface="Lato Light"/>
                <a:cs typeface="Lato Light"/>
              </a:rPr>
              <a:t>(Taken from </a:t>
            </a:r>
            <a:r>
              <a:rPr lang="en-US" sz="3200" b="1" i="1" dirty="0">
                <a:solidFill>
                  <a:schemeClr val="accent6">
                    <a:lumMod val="50000"/>
                  </a:schemeClr>
                </a:solidFill>
                <a:latin typeface="Lato Light"/>
                <a:ea typeface="Lato Light"/>
                <a:cs typeface="Lato Light"/>
                <a:hlinkClick r:id="rId2">
                  <a:extLst>
                    <a:ext uri="{A12FA001-AC4F-418D-AE19-62706E023703}">
                      <ahyp:hlinkClr xmlns:ahyp="http://schemas.microsoft.com/office/drawing/2018/hyperlinkcolor" val="tx"/>
                    </a:ext>
                  </a:extLst>
                </a:hlinkClick>
              </a:rPr>
              <a:t>www.gatsby.org.uk/education/focus-areas/good-career-guidance</a:t>
            </a:r>
            <a:r>
              <a:rPr lang="en-US" sz="3200" b="1" i="1" dirty="0">
                <a:latin typeface="Lato Light"/>
                <a:ea typeface="Lato Light"/>
                <a:cs typeface="Lato Light"/>
              </a:rPr>
              <a:t>)</a:t>
            </a:r>
            <a:endParaRPr lang="en-GB" sz="3200" b="1" i="1" dirty="0">
              <a:latin typeface="Lato Light"/>
              <a:ea typeface="Lato Light"/>
              <a:cs typeface="Lato Light"/>
            </a:endParaRPr>
          </a:p>
          <a:p>
            <a:endParaRPr lang="en-GB" dirty="0"/>
          </a:p>
        </p:txBody>
      </p:sp>
    </p:spTree>
    <p:extLst>
      <p:ext uri="{BB962C8B-B14F-4D97-AF65-F5344CB8AC3E}">
        <p14:creationId xmlns:p14="http://schemas.microsoft.com/office/powerpoint/2010/main" val="4165508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4FF92-2B3E-4D08-949E-05297B2403DE}"/>
              </a:ext>
            </a:extLst>
          </p:cNvPr>
          <p:cNvSpPr>
            <a:spLocks noGrp="1"/>
          </p:cNvSpPr>
          <p:nvPr>
            <p:ph type="title"/>
          </p:nvPr>
        </p:nvSpPr>
        <p:spPr/>
        <p:txBody>
          <a:bodyPr>
            <a:normAutofit/>
          </a:bodyPr>
          <a:lstStyle/>
          <a:p>
            <a:r>
              <a:rPr lang="en-GB" sz="3200" b="1" dirty="0">
                <a:latin typeface="Lato" panose="020F0502020204030203" pitchFamily="34" charset="0"/>
                <a:ea typeface="Lato" panose="020F0502020204030203" pitchFamily="34" charset="0"/>
                <a:cs typeface="Lato" panose="020F0502020204030203" pitchFamily="34" charset="0"/>
              </a:rPr>
              <a:t>CEIAG Structure at Up Holland</a:t>
            </a:r>
          </a:p>
        </p:txBody>
      </p:sp>
      <p:graphicFrame>
        <p:nvGraphicFramePr>
          <p:cNvPr id="5" name="Diagram 4">
            <a:extLst>
              <a:ext uri="{FF2B5EF4-FFF2-40B4-BE49-F238E27FC236}">
                <a16:creationId xmlns:a16="http://schemas.microsoft.com/office/drawing/2014/main" id="{881E0CEF-3A92-4850-AC4E-BB7AAFFF1C92}"/>
              </a:ext>
            </a:extLst>
          </p:cNvPr>
          <p:cNvGraphicFramePr/>
          <p:nvPr>
            <p:extLst>
              <p:ext uri="{D42A27DB-BD31-4B8C-83A1-F6EECF244321}">
                <p14:modId xmlns:p14="http://schemas.microsoft.com/office/powerpoint/2010/main" val="3795327022"/>
              </p:ext>
            </p:extLst>
          </p:nvPr>
        </p:nvGraphicFramePr>
        <p:xfrm>
          <a:off x="2032000" y="1277605"/>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71957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F5F9F1E-17DD-45F7-A743-F865BD096FAA}"/>
              </a:ext>
            </a:extLst>
          </p:cNvPr>
          <p:cNvSpPr txBox="1">
            <a:spLocks/>
          </p:cNvSpPr>
          <p:nvPr/>
        </p:nvSpPr>
        <p:spPr>
          <a:xfrm>
            <a:off x="137526" y="140564"/>
            <a:ext cx="11357112" cy="562527"/>
          </a:xfrm>
          <a:prstGeom prst="rect">
            <a:avLst/>
          </a:prstGeom>
        </p:spPr>
        <p:txBody>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endParaRPr lang="en-GB" b="1" dirty="0">
              <a:latin typeface="Bebas Neue"/>
            </a:endParaRPr>
          </a:p>
        </p:txBody>
      </p:sp>
      <p:pic>
        <p:nvPicPr>
          <p:cNvPr id="1026" name="Picture 2" descr="https://marshallspark.org.uk/wp-content/uploads/2021/10/gatesby-benchmarks-8-guidelines.jpeg">
            <a:extLst>
              <a:ext uri="{FF2B5EF4-FFF2-40B4-BE49-F238E27FC236}">
                <a16:creationId xmlns:a16="http://schemas.microsoft.com/office/drawing/2014/main" id="{AA450E5F-97BF-40CE-97A2-2F89969690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141" y="760332"/>
            <a:ext cx="10736179" cy="5337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3281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55DD4-E200-4D81-A1D4-1D320613881E}"/>
              </a:ext>
            </a:extLst>
          </p:cNvPr>
          <p:cNvSpPr>
            <a:spLocks noGrp="1"/>
          </p:cNvSpPr>
          <p:nvPr>
            <p:ph type="title"/>
          </p:nvPr>
        </p:nvSpPr>
        <p:spPr/>
        <p:txBody>
          <a:bodyPr>
            <a:normAutofit/>
          </a:bodyPr>
          <a:lstStyle/>
          <a:p>
            <a:r>
              <a:rPr lang="en-GB" sz="3200" b="1" dirty="0">
                <a:latin typeface="Lato" panose="020F0502020204030203" pitchFamily="34" charset="0"/>
                <a:ea typeface="Lato" panose="020F0502020204030203" pitchFamily="34" charset="0"/>
                <a:cs typeface="Lato" panose="020F0502020204030203" pitchFamily="34" charset="0"/>
              </a:rPr>
              <a:t>Learning from Last Year</a:t>
            </a:r>
          </a:p>
        </p:txBody>
      </p:sp>
      <p:sp>
        <p:nvSpPr>
          <p:cNvPr id="3" name="Content Placeholder 2">
            <a:extLst>
              <a:ext uri="{FF2B5EF4-FFF2-40B4-BE49-F238E27FC236}">
                <a16:creationId xmlns:a16="http://schemas.microsoft.com/office/drawing/2014/main" id="{9493F8A5-DBFD-4404-BE9F-C9DDED098A98}"/>
              </a:ext>
            </a:extLst>
          </p:cNvPr>
          <p:cNvSpPr>
            <a:spLocks noGrp="1"/>
          </p:cNvSpPr>
          <p:nvPr>
            <p:ph idx="1"/>
          </p:nvPr>
        </p:nvSpPr>
        <p:spPr/>
        <p:txBody>
          <a:bodyPr/>
          <a:lstStyle/>
          <a:p>
            <a:r>
              <a:rPr lang="en-GB" b="1" u="sng" dirty="0"/>
              <a:t>Benchmarks 3: </a:t>
            </a:r>
            <a:r>
              <a:rPr lang="en-GB" dirty="0">
                <a:latin typeface="Lato Light" panose="020F0502020204030203" pitchFamily="34" charset="0"/>
                <a:ea typeface="Lato Light" panose="020F0502020204030203" pitchFamily="34" charset="0"/>
                <a:cs typeface="Lato Light" panose="020F0502020204030203" pitchFamily="34" charset="0"/>
              </a:rPr>
              <a:t>More work to be done this year on addressing the needs of each student. </a:t>
            </a:r>
          </a:p>
          <a:p>
            <a:r>
              <a:rPr lang="en-GB" b="1" u="sng" dirty="0"/>
              <a:t>Benchmark 4: </a:t>
            </a:r>
            <a:r>
              <a:rPr lang="en-GB" dirty="0">
                <a:latin typeface="Lato Light" panose="020F0502020204030203" pitchFamily="34" charset="0"/>
                <a:ea typeface="Lato Light" panose="020F0502020204030203" pitchFamily="34" charset="0"/>
                <a:cs typeface="Lato Light" panose="020F0502020204030203" pitchFamily="34" charset="0"/>
              </a:rPr>
              <a:t>Work now on linking curriculum learning to careers considering LMI and guest speakers.</a:t>
            </a:r>
          </a:p>
          <a:p>
            <a:r>
              <a:rPr lang="en-US" b="1" u="sng" dirty="0"/>
              <a:t>B</a:t>
            </a:r>
            <a:r>
              <a:rPr lang="en-GB" b="1" u="sng" dirty="0" err="1"/>
              <a:t>enchmark</a:t>
            </a:r>
            <a:r>
              <a:rPr lang="en-GB" b="1" u="sng" dirty="0"/>
              <a:t> 7: </a:t>
            </a:r>
            <a:r>
              <a:rPr lang="en-GB" dirty="0">
                <a:latin typeface="Lato Light" panose="020F0502020204030203" pitchFamily="34" charset="0"/>
                <a:ea typeface="Lato Light" panose="020F0502020204030203" pitchFamily="34" charset="0"/>
                <a:cs typeface="Lato Light" panose="020F0502020204030203" pitchFamily="34" charset="0"/>
              </a:rPr>
              <a:t>More work to be conducted with HE providers.</a:t>
            </a:r>
          </a:p>
        </p:txBody>
      </p:sp>
    </p:spTree>
    <p:extLst>
      <p:ext uri="{BB962C8B-B14F-4D97-AF65-F5344CB8AC3E}">
        <p14:creationId xmlns:p14="http://schemas.microsoft.com/office/powerpoint/2010/main" val="1274921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7F7E5-6A22-4853-BADC-AD470200B5EF}"/>
              </a:ext>
            </a:extLst>
          </p:cNvPr>
          <p:cNvSpPr>
            <a:spLocks noGrp="1"/>
          </p:cNvSpPr>
          <p:nvPr>
            <p:ph type="title"/>
          </p:nvPr>
        </p:nvSpPr>
        <p:spPr/>
        <p:txBody>
          <a:bodyPr>
            <a:normAutofit/>
          </a:bodyPr>
          <a:lstStyle/>
          <a:p>
            <a:r>
              <a:rPr lang="en-GB" sz="3200" b="1" dirty="0">
                <a:latin typeface="Lato" panose="020F0502020204030203" pitchFamily="34" charset="0"/>
                <a:ea typeface="Lato" panose="020F0502020204030203" pitchFamily="34" charset="0"/>
                <a:cs typeface="Lato" panose="020F0502020204030203" pitchFamily="34" charset="0"/>
              </a:rPr>
              <a:t>Our objectives for 2022-2023</a:t>
            </a:r>
          </a:p>
        </p:txBody>
      </p:sp>
      <p:sp>
        <p:nvSpPr>
          <p:cNvPr id="3" name="Content Placeholder 2">
            <a:extLst>
              <a:ext uri="{FF2B5EF4-FFF2-40B4-BE49-F238E27FC236}">
                <a16:creationId xmlns:a16="http://schemas.microsoft.com/office/drawing/2014/main" id="{1C67EFFA-C128-4525-868C-68A7328294F8}"/>
              </a:ext>
            </a:extLst>
          </p:cNvPr>
          <p:cNvSpPr>
            <a:spLocks noGrp="1"/>
          </p:cNvSpPr>
          <p:nvPr>
            <p:ph idx="1"/>
          </p:nvPr>
        </p:nvSpPr>
        <p:spPr/>
        <p:txBody>
          <a:bodyPr>
            <a:normAutofit/>
          </a:bodyPr>
          <a:lstStyle/>
          <a:p>
            <a:r>
              <a:rPr lang="en-GB" dirty="0">
                <a:latin typeface="Lato Light" panose="020F0502020204030203" pitchFamily="34" charset="0"/>
                <a:ea typeface="Lato Light" panose="020F0502020204030203" pitchFamily="34" charset="0"/>
                <a:cs typeface="Lato Light" panose="020F0502020204030203" pitchFamily="34" charset="0"/>
              </a:rPr>
              <a:t>To develop appropriate opportunities for students, which are tailored to their needs.</a:t>
            </a:r>
          </a:p>
          <a:p>
            <a:r>
              <a:rPr lang="en-GB" dirty="0">
                <a:latin typeface="Lato Light" panose="020F0502020204030203" pitchFamily="34" charset="0"/>
                <a:ea typeface="Lato Light" panose="020F0502020204030203" pitchFamily="34" charset="0"/>
                <a:cs typeface="Lato Light" panose="020F0502020204030203" pitchFamily="34" charset="0"/>
              </a:rPr>
              <a:t>To ensure that Y9 and Y11 are fully supported for their next steps and have opportunities to develop their employability skills.</a:t>
            </a:r>
          </a:p>
          <a:p>
            <a:r>
              <a:rPr lang="en-GB" dirty="0">
                <a:latin typeface="Lato Light" panose="020F0502020204030203" pitchFamily="34" charset="0"/>
                <a:ea typeface="Lato Light" panose="020F0502020204030203" pitchFamily="34" charset="0"/>
                <a:cs typeface="Lato Light" panose="020F0502020204030203" pitchFamily="34" charset="0"/>
              </a:rPr>
              <a:t>To ensure careers is fully embedded for all students in all faculty areas, both in long term plans and published on the school website.</a:t>
            </a:r>
          </a:p>
          <a:p>
            <a:r>
              <a:rPr lang="en-GB" dirty="0">
                <a:latin typeface="Lato Light" panose="020F0502020204030203" pitchFamily="34" charset="0"/>
                <a:ea typeface="Lato Light" panose="020F0502020204030203" pitchFamily="34" charset="0"/>
                <a:cs typeface="Lato Light" panose="020F0502020204030203" pitchFamily="34" charset="0"/>
              </a:rPr>
              <a:t>To educate students and parents on LMI and local opportunities, particularly during the Covid recovery period.  Feedback on careers activities to be published termly. </a:t>
            </a:r>
            <a:endParaRPr lang="id-ID" dirty="0">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72682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E2B1E-3538-43D7-AF54-DFFD05E4CBAC}"/>
              </a:ext>
            </a:extLst>
          </p:cNvPr>
          <p:cNvSpPr>
            <a:spLocks noGrp="1"/>
          </p:cNvSpPr>
          <p:nvPr>
            <p:ph type="title"/>
          </p:nvPr>
        </p:nvSpPr>
        <p:spPr/>
        <p:txBody>
          <a:bodyPr>
            <a:normAutofit/>
          </a:bodyPr>
          <a:lstStyle/>
          <a:p>
            <a:r>
              <a:rPr lang="en-GB" sz="3200" b="1" dirty="0">
                <a:latin typeface="Lato" panose="020F0502020204030203" pitchFamily="34" charset="0"/>
                <a:ea typeface="Lato" panose="020F0502020204030203" pitchFamily="34" charset="0"/>
                <a:cs typeface="Lato" panose="020F0502020204030203" pitchFamily="34" charset="0"/>
              </a:rPr>
              <a:t>The Up Holland Journey</a:t>
            </a:r>
          </a:p>
        </p:txBody>
      </p:sp>
      <p:sp>
        <p:nvSpPr>
          <p:cNvPr id="3" name="Content Placeholder 2">
            <a:extLst>
              <a:ext uri="{FF2B5EF4-FFF2-40B4-BE49-F238E27FC236}">
                <a16:creationId xmlns:a16="http://schemas.microsoft.com/office/drawing/2014/main" id="{71BF9C52-6BAD-4CB8-A9C5-6DFD2C945D67}"/>
              </a:ext>
            </a:extLst>
          </p:cNvPr>
          <p:cNvSpPr>
            <a:spLocks noGrp="1"/>
          </p:cNvSpPr>
          <p:nvPr>
            <p:ph idx="1"/>
          </p:nvPr>
        </p:nvSpPr>
        <p:spPr>
          <a:xfrm>
            <a:off x="838200" y="1825625"/>
            <a:ext cx="5260428" cy="4351338"/>
          </a:xfrm>
        </p:spPr>
        <p:txBody>
          <a:bodyPr>
            <a:normAutofit fontScale="92500" lnSpcReduction="10000"/>
          </a:bodyPr>
          <a:lstStyle/>
          <a:p>
            <a:pPr>
              <a:buClr>
                <a:schemeClr val="accent1">
                  <a:lumMod val="75000"/>
                </a:schemeClr>
              </a:buClr>
              <a:buSzPct val="140000"/>
            </a:pPr>
            <a:r>
              <a:rPr lang="en-GB" b="1" dirty="0"/>
              <a:t>Year 7</a:t>
            </a:r>
            <a:r>
              <a:rPr lang="en-GB" dirty="0"/>
              <a:t>: An Introduction to careers </a:t>
            </a:r>
          </a:p>
          <a:p>
            <a:pPr>
              <a:buClr>
                <a:schemeClr val="accent1">
                  <a:lumMod val="75000"/>
                </a:schemeClr>
              </a:buClr>
              <a:buSzPct val="140000"/>
            </a:pPr>
            <a:r>
              <a:rPr lang="en-GB" b="1" dirty="0"/>
              <a:t>Year 8</a:t>
            </a:r>
            <a:r>
              <a:rPr lang="en-GB" dirty="0"/>
              <a:t>: Strengthening Career knowledge and developing Self awareness </a:t>
            </a:r>
          </a:p>
          <a:p>
            <a:pPr>
              <a:buClr>
                <a:schemeClr val="accent1">
                  <a:lumMod val="75000"/>
                </a:schemeClr>
              </a:buClr>
              <a:buSzPct val="140000"/>
            </a:pPr>
            <a:r>
              <a:rPr lang="en-GB" b="1" dirty="0"/>
              <a:t>Year 9</a:t>
            </a:r>
            <a:r>
              <a:rPr lang="en-GB" dirty="0"/>
              <a:t>: Exploring career paths and thinking about your future  </a:t>
            </a:r>
          </a:p>
          <a:p>
            <a:pPr>
              <a:buClr>
                <a:schemeClr val="accent1">
                  <a:lumMod val="75000"/>
                </a:schemeClr>
              </a:buClr>
              <a:buSzPct val="140000"/>
            </a:pPr>
            <a:r>
              <a:rPr lang="en-GB" b="1" dirty="0"/>
              <a:t>Year 10</a:t>
            </a:r>
            <a:r>
              <a:rPr lang="en-GB" dirty="0"/>
              <a:t>: The world of work and building a portfolio.</a:t>
            </a:r>
          </a:p>
          <a:p>
            <a:pPr>
              <a:buClr>
                <a:schemeClr val="accent1">
                  <a:lumMod val="75000"/>
                </a:schemeClr>
              </a:buClr>
              <a:buSzPct val="140000"/>
            </a:pPr>
            <a:r>
              <a:rPr lang="en-GB" b="1" dirty="0"/>
              <a:t>Year 11</a:t>
            </a:r>
            <a:r>
              <a:rPr lang="en-GB" dirty="0"/>
              <a:t>: Future pathways and making informed decisions.</a:t>
            </a:r>
          </a:p>
          <a:p>
            <a:endParaRPr lang="en-GB" dirty="0"/>
          </a:p>
        </p:txBody>
      </p:sp>
      <p:pic>
        <p:nvPicPr>
          <p:cNvPr id="4" name="Picture 4" descr="Diagram&#10;&#10;Description automatically generated">
            <a:extLst>
              <a:ext uri="{FF2B5EF4-FFF2-40B4-BE49-F238E27FC236}">
                <a16:creationId xmlns:a16="http://schemas.microsoft.com/office/drawing/2014/main" id="{B177A7C4-CB81-AD5B-0943-635461479995}"/>
              </a:ext>
            </a:extLst>
          </p:cNvPr>
          <p:cNvPicPr>
            <a:picLocks noChangeAspect="1"/>
          </p:cNvPicPr>
          <p:nvPr/>
        </p:nvPicPr>
        <p:blipFill>
          <a:blip r:embed="rId2"/>
          <a:stretch>
            <a:fillRect/>
          </a:stretch>
        </p:blipFill>
        <p:spPr>
          <a:xfrm>
            <a:off x="6516642" y="399393"/>
            <a:ext cx="3284025" cy="6046075"/>
          </a:xfrm>
          <a:prstGeom prst="rect">
            <a:avLst/>
          </a:prstGeom>
        </p:spPr>
      </p:pic>
    </p:spTree>
    <p:extLst>
      <p:ext uri="{BB962C8B-B14F-4D97-AF65-F5344CB8AC3E}">
        <p14:creationId xmlns:p14="http://schemas.microsoft.com/office/powerpoint/2010/main" val="2444649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BFB21-CA11-4B92-90EC-A1554987C2E3}"/>
              </a:ext>
            </a:extLst>
          </p:cNvPr>
          <p:cNvSpPr>
            <a:spLocks noGrp="1"/>
          </p:cNvSpPr>
          <p:nvPr>
            <p:ph type="title"/>
          </p:nvPr>
        </p:nvSpPr>
        <p:spPr/>
        <p:txBody>
          <a:bodyPr>
            <a:normAutofit/>
          </a:bodyPr>
          <a:lstStyle/>
          <a:p>
            <a:r>
              <a:rPr lang="en-GB" sz="3200" b="1" dirty="0">
                <a:latin typeface="Lato" panose="020F0502020204030203" pitchFamily="34" charset="0"/>
                <a:ea typeface="Lato" panose="020F0502020204030203" pitchFamily="34" charset="0"/>
                <a:cs typeface="Lato" panose="020F0502020204030203" pitchFamily="34" charset="0"/>
              </a:rPr>
              <a:t>KS4</a:t>
            </a:r>
          </a:p>
        </p:txBody>
      </p:sp>
      <p:sp>
        <p:nvSpPr>
          <p:cNvPr id="3" name="Content Placeholder 2">
            <a:extLst>
              <a:ext uri="{FF2B5EF4-FFF2-40B4-BE49-F238E27FC236}">
                <a16:creationId xmlns:a16="http://schemas.microsoft.com/office/drawing/2014/main" id="{AD876463-BECE-4558-9C62-8669F0D4F73A}"/>
              </a:ext>
            </a:extLst>
          </p:cNvPr>
          <p:cNvSpPr>
            <a:spLocks noGrp="1"/>
          </p:cNvSpPr>
          <p:nvPr>
            <p:ph idx="1"/>
          </p:nvPr>
        </p:nvSpPr>
        <p:spPr/>
        <p:txBody>
          <a:bodyPr/>
          <a:lstStyle/>
          <a:p>
            <a:endParaRPr lang="en-GB"/>
          </a:p>
        </p:txBody>
      </p:sp>
      <p:graphicFrame>
        <p:nvGraphicFramePr>
          <p:cNvPr id="4" name="Table 4">
            <a:extLst>
              <a:ext uri="{FF2B5EF4-FFF2-40B4-BE49-F238E27FC236}">
                <a16:creationId xmlns:a16="http://schemas.microsoft.com/office/drawing/2014/main" id="{BF10C49C-5C4B-4333-9B7C-020283EBD089}"/>
              </a:ext>
            </a:extLst>
          </p:cNvPr>
          <p:cNvGraphicFramePr>
            <a:graphicFrameLocks noGrp="1"/>
          </p:cNvGraphicFramePr>
          <p:nvPr>
            <p:extLst>
              <p:ext uri="{D42A27DB-BD31-4B8C-83A1-F6EECF244321}">
                <p14:modId xmlns:p14="http://schemas.microsoft.com/office/powerpoint/2010/main" val="1835428500"/>
              </p:ext>
            </p:extLst>
          </p:nvPr>
        </p:nvGraphicFramePr>
        <p:xfrm>
          <a:off x="517784" y="1537033"/>
          <a:ext cx="11357112" cy="5137246"/>
        </p:xfrm>
        <a:graphic>
          <a:graphicData uri="http://schemas.openxmlformats.org/drawingml/2006/table">
            <a:tbl>
              <a:tblPr firstRow="1" bandRow="1">
                <a:tableStyleId>{21E4AEA4-8DFA-4A89-87EB-49C32662AFE0}</a:tableStyleId>
              </a:tblPr>
              <a:tblGrid>
                <a:gridCol w="3625008">
                  <a:extLst>
                    <a:ext uri="{9D8B030D-6E8A-4147-A177-3AD203B41FA5}">
                      <a16:colId xmlns:a16="http://schemas.microsoft.com/office/drawing/2014/main" val="144477145"/>
                    </a:ext>
                  </a:extLst>
                </a:gridCol>
                <a:gridCol w="1068079">
                  <a:extLst>
                    <a:ext uri="{9D8B030D-6E8A-4147-A177-3AD203B41FA5}">
                      <a16:colId xmlns:a16="http://schemas.microsoft.com/office/drawing/2014/main" val="739870466"/>
                    </a:ext>
                  </a:extLst>
                </a:gridCol>
                <a:gridCol w="985469">
                  <a:extLst>
                    <a:ext uri="{9D8B030D-6E8A-4147-A177-3AD203B41FA5}">
                      <a16:colId xmlns:a16="http://schemas.microsoft.com/office/drawing/2014/main" val="2014144727"/>
                    </a:ext>
                  </a:extLst>
                </a:gridCol>
                <a:gridCol w="3572811">
                  <a:extLst>
                    <a:ext uri="{9D8B030D-6E8A-4147-A177-3AD203B41FA5}">
                      <a16:colId xmlns:a16="http://schemas.microsoft.com/office/drawing/2014/main" val="547107110"/>
                    </a:ext>
                  </a:extLst>
                </a:gridCol>
                <a:gridCol w="1146792">
                  <a:extLst>
                    <a:ext uri="{9D8B030D-6E8A-4147-A177-3AD203B41FA5}">
                      <a16:colId xmlns:a16="http://schemas.microsoft.com/office/drawing/2014/main" val="3921043496"/>
                    </a:ext>
                  </a:extLst>
                </a:gridCol>
                <a:gridCol w="958953">
                  <a:extLst>
                    <a:ext uri="{9D8B030D-6E8A-4147-A177-3AD203B41FA5}">
                      <a16:colId xmlns:a16="http://schemas.microsoft.com/office/drawing/2014/main" val="2452198045"/>
                    </a:ext>
                  </a:extLst>
                </a:gridCol>
              </a:tblGrid>
              <a:tr h="453397">
                <a:tc gridSpan="3">
                  <a:txBody>
                    <a:bodyPr/>
                    <a:lstStyle/>
                    <a:p>
                      <a:pPr algn="ctr"/>
                      <a:r>
                        <a:rPr lang="en-GB" b="1" dirty="0">
                          <a:latin typeface="Lato Light"/>
                        </a:rPr>
                        <a:t>Year 10</a:t>
                      </a:r>
                    </a:p>
                  </a:txBody>
                  <a:tcPr>
                    <a:solidFill>
                      <a:schemeClr val="accent1">
                        <a:lumMod val="75000"/>
                      </a:schemeClr>
                    </a:solidFill>
                  </a:tcPr>
                </a:tc>
                <a:tc hMerge="1">
                  <a:txBody>
                    <a:bodyPr/>
                    <a:lstStyle/>
                    <a:p>
                      <a:endParaRPr lang="en-GB"/>
                    </a:p>
                  </a:txBody>
                  <a:tcPr/>
                </a:tc>
                <a:tc hMerge="1">
                  <a:txBody>
                    <a:bodyPr/>
                    <a:lstStyle/>
                    <a:p>
                      <a:endParaRPr lang="en-GB"/>
                    </a:p>
                  </a:txBody>
                  <a:tcPr/>
                </a:tc>
                <a:tc gridSpan="3">
                  <a:txBody>
                    <a:bodyPr/>
                    <a:lstStyle/>
                    <a:p>
                      <a:pPr algn="ctr"/>
                      <a:r>
                        <a:rPr lang="en-GB" dirty="0">
                          <a:latin typeface="Lato Light"/>
                        </a:rPr>
                        <a:t>Year 11</a:t>
                      </a:r>
                    </a:p>
                  </a:txBody>
                  <a:tcPr>
                    <a:solidFill>
                      <a:schemeClr val="accent1">
                        <a:lumMod val="75000"/>
                      </a:schemeClr>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263091662"/>
                  </a:ext>
                </a:extLst>
              </a:tr>
              <a:tr h="477609">
                <a:tc>
                  <a:txBody>
                    <a:bodyPr/>
                    <a:lstStyle/>
                    <a:p>
                      <a:r>
                        <a:rPr lang="en-GB" b="1" dirty="0">
                          <a:latin typeface="Lato Light"/>
                        </a:rPr>
                        <a:t>Activity </a:t>
                      </a:r>
                    </a:p>
                  </a:txBody>
                  <a:tcPr>
                    <a:solidFill>
                      <a:schemeClr val="accent1">
                        <a:lumMod val="40000"/>
                        <a:lumOff val="60000"/>
                      </a:schemeClr>
                    </a:solidFill>
                  </a:tcPr>
                </a:tc>
                <a:tc>
                  <a:txBody>
                    <a:bodyPr/>
                    <a:lstStyle/>
                    <a:p>
                      <a:r>
                        <a:rPr lang="en-GB" b="1" dirty="0">
                          <a:latin typeface="Lato Light"/>
                        </a:rPr>
                        <a:t>When?</a:t>
                      </a:r>
                    </a:p>
                  </a:txBody>
                  <a:tcPr>
                    <a:solidFill>
                      <a:schemeClr val="accent1">
                        <a:lumMod val="40000"/>
                        <a:lumOff val="60000"/>
                      </a:schemeClr>
                    </a:solidFill>
                  </a:tcPr>
                </a:tc>
                <a:tc>
                  <a:txBody>
                    <a:bodyPr/>
                    <a:lstStyle/>
                    <a:p>
                      <a:r>
                        <a:rPr lang="en-GB" b="1" dirty="0">
                          <a:latin typeface="Lato Light"/>
                        </a:rPr>
                        <a:t>BMs</a:t>
                      </a:r>
                    </a:p>
                  </a:txBody>
                  <a:tcPr>
                    <a:solidFill>
                      <a:schemeClr val="accent1">
                        <a:lumMod val="40000"/>
                        <a:lumOff val="60000"/>
                      </a:schemeClr>
                    </a:solidFill>
                  </a:tcPr>
                </a:tc>
                <a:tc>
                  <a:txBody>
                    <a:bodyPr/>
                    <a:lstStyle/>
                    <a:p>
                      <a:r>
                        <a:rPr lang="en-GB" b="1" dirty="0">
                          <a:latin typeface="Lato Light"/>
                        </a:rPr>
                        <a:t>Activity </a:t>
                      </a:r>
                    </a:p>
                  </a:txBody>
                  <a:tcPr>
                    <a:solidFill>
                      <a:schemeClr val="accent1">
                        <a:lumMod val="40000"/>
                        <a:lumOff val="60000"/>
                      </a:schemeClr>
                    </a:solidFill>
                  </a:tcPr>
                </a:tc>
                <a:tc>
                  <a:txBody>
                    <a:bodyPr/>
                    <a:lstStyle/>
                    <a:p>
                      <a:r>
                        <a:rPr lang="en-GB" b="1" dirty="0">
                          <a:latin typeface="Lato Light"/>
                        </a:rPr>
                        <a:t>When? </a:t>
                      </a:r>
                    </a:p>
                  </a:txBody>
                  <a:tcPr>
                    <a:solidFill>
                      <a:schemeClr val="accent1">
                        <a:lumMod val="40000"/>
                        <a:lumOff val="60000"/>
                      </a:schemeClr>
                    </a:solidFill>
                  </a:tcPr>
                </a:tc>
                <a:tc>
                  <a:txBody>
                    <a:bodyPr/>
                    <a:lstStyle/>
                    <a:p>
                      <a:r>
                        <a:rPr lang="en-GB" b="1" dirty="0">
                          <a:latin typeface="Lato Light"/>
                        </a:rPr>
                        <a:t>BMs</a:t>
                      </a:r>
                    </a:p>
                  </a:txBody>
                  <a:tcPr>
                    <a:solidFill>
                      <a:schemeClr val="accent1">
                        <a:lumMod val="40000"/>
                        <a:lumOff val="60000"/>
                      </a:schemeClr>
                    </a:solidFill>
                  </a:tcPr>
                </a:tc>
                <a:extLst>
                  <a:ext uri="{0D108BD9-81ED-4DB2-BD59-A6C34878D82A}">
                    <a16:rowId xmlns:a16="http://schemas.microsoft.com/office/drawing/2014/main" val="1726556573"/>
                  </a:ext>
                </a:extLst>
              </a:tr>
              <a:tr h="4119373">
                <a:tc>
                  <a:txBody>
                    <a:bodyPr/>
                    <a:lstStyle/>
                    <a:p>
                      <a:pPr marL="285750" indent="-285750">
                        <a:buFont typeface="Arial" panose="020B0604020202020204" pitchFamily="34" charset="0"/>
                        <a:buChar char="•"/>
                      </a:pPr>
                      <a:r>
                        <a:rPr lang="en-GB" dirty="0">
                          <a:latin typeface="Lato Light"/>
                        </a:rPr>
                        <a:t>FE colleges assemblies              and presentations </a:t>
                      </a:r>
                    </a:p>
                    <a:p>
                      <a:pPr marL="285750" indent="-285750">
                        <a:buFont typeface="Arial" panose="020B0604020202020204" pitchFamily="34" charset="0"/>
                        <a:buChar char="•"/>
                      </a:pPr>
                      <a:r>
                        <a:rPr lang="en-GB" dirty="0">
                          <a:latin typeface="Lato Light"/>
                        </a:rPr>
                        <a:t>CV writing workshop </a:t>
                      </a:r>
                    </a:p>
                    <a:p>
                      <a:pPr marL="285750" indent="-285750">
                        <a:buFont typeface="Arial" panose="020B0604020202020204" pitchFamily="34" charset="0"/>
                        <a:buChar char="•"/>
                      </a:pPr>
                      <a:r>
                        <a:rPr lang="en-GB" dirty="0">
                          <a:latin typeface="Lato Light"/>
                        </a:rPr>
                        <a:t>Work Experience</a:t>
                      </a:r>
                    </a:p>
                    <a:p>
                      <a:pPr marL="285750" indent="-285750">
                        <a:buFont typeface="Arial" panose="020B0604020202020204" pitchFamily="34" charset="0"/>
                        <a:buChar char="•"/>
                      </a:pPr>
                      <a:r>
                        <a:rPr lang="en-GB" dirty="0">
                          <a:latin typeface="Lato Light"/>
                        </a:rPr>
                        <a:t>UK University and Apprenticeship Fair </a:t>
                      </a:r>
                    </a:p>
                    <a:p>
                      <a:pPr marL="285750" indent="-285750">
                        <a:buFont typeface="Arial" panose="020B0604020202020204" pitchFamily="34" charset="0"/>
                        <a:buChar char="•"/>
                      </a:pPr>
                      <a:r>
                        <a:rPr lang="en-GB" dirty="0">
                          <a:latin typeface="Lato Light"/>
                        </a:rPr>
                        <a:t>Independent Careers Advice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Lato Light"/>
                        </a:rPr>
                        <a:t>KS5 Taster Sessions</a:t>
                      </a:r>
                    </a:p>
                    <a:p>
                      <a:pPr marL="285750" marR="0" lvl="0" indent="-285750" algn="l" rtl="0" eaLnBrk="1" fontAlgn="auto" latinLnBrk="0" hangingPunct="1">
                        <a:lnSpc>
                          <a:spcPct val="100000"/>
                        </a:lnSpc>
                        <a:spcBef>
                          <a:spcPts val="0"/>
                        </a:spcBef>
                        <a:spcAft>
                          <a:spcPts val="0"/>
                        </a:spcAft>
                        <a:buClrTx/>
                        <a:buSzTx/>
                        <a:buFont typeface="Arial" panose="020B0604020202020204" pitchFamily="34" charset="0"/>
                        <a:buChar char="•"/>
                      </a:pPr>
                      <a:r>
                        <a:rPr lang="en-GB" dirty="0">
                          <a:latin typeface="Lato Light"/>
                        </a:rPr>
                        <a:t>Mock Interviews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Lato Light"/>
                        </a:rPr>
                        <a:t>U</a:t>
                      </a:r>
                      <a:r>
                        <a:rPr lang="en-GB" dirty="0" err="1">
                          <a:latin typeface="Lato Light"/>
                        </a:rPr>
                        <a:t>niversity</a:t>
                      </a:r>
                      <a:r>
                        <a:rPr lang="en-GB" dirty="0">
                          <a:latin typeface="Lato Light"/>
                        </a:rPr>
                        <a:t> visit</a:t>
                      </a:r>
                    </a:p>
                    <a:p>
                      <a:pPr marL="285750" indent="-285750">
                        <a:buFont typeface="Arial" panose="020B0604020202020204" pitchFamily="34" charset="0"/>
                        <a:buChar char="•"/>
                      </a:pPr>
                      <a:endParaRPr lang="en-GB" dirty="0">
                        <a:latin typeface="Lato Light"/>
                      </a:endParaRPr>
                    </a:p>
                    <a:p>
                      <a:r>
                        <a:rPr lang="en-GB" b="1" dirty="0">
                          <a:latin typeface="Lato Light"/>
                        </a:rPr>
                        <a:t>Industry Insights: </a:t>
                      </a:r>
                    </a:p>
                    <a:p>
                      <a:pPr marL="285750" indent="-285750">
                        <a:buFont typeface="Arial" panose="020B0604020202020204" pitchFamily="34" charset="0"/>
                        <a:buChar char="•"/>
                      </a:pPr>
                      <a:r>
                        <a:rPr lang="en-GB" dirty="0">
                          <a:latin typeface="Lato Light"/>
                        </a:rPr>
                        <a:t>Careers in STEM                 </a:t>
                      </a:r>
                    </a:p>
                    <a:p>
                      <a:pPr marL="285750" indent="-285750">
                        <a:buFont typeface="Arial" panose="020B0604020202020204" pitchFamily="34" charset="0"/>
                        <a:buChar char="•"/>
                      </a:pPr>
                      <a:r>
                        <a:rPr lang="en-GB" dirty="0">
                          <a:latin typeface="Lato Light"/>
                        </a:rPr>
                        <a:t>Careers in the Digital Sector</a:t>
                      </a:r>
                    </a:p>
                  </a:txBody>
                  <a:tcPr>
                    <a:solidFill>
                      <a:schemeClr val="accent1">
                        <a:lumMod val="40000"/>
                        <a:lumOff val="60000"/>
                      </a:schemeClr>
                    </a:solidFill>
                  </a:tcPr>
                </a:tc>
                <a:tc>
                  <a:txBody>
                    <a:bodyPr/>
                    <a:lstStyle/>
                    <a:p>
                      <a:endParaRPr lang="en-GB" b="1" dirty="0">
                        <a:latin typeface="Lato Light"/>
                      </a:endParaRPr>
                    </a:p>
                  </a:txBody>
                  <a:tcPr>
                    <a:solidFill>
                      <a:schemeClr val="accent1">
                        <a:lumMod val="40000"/>
                        <a:lumOff val="60000"/>
                      </a:schemeClr>
                    </a:solidFill>
                  </a:tcPr>
                </a:tc>
                <a:tc>
                  <a:txBody>
                    <a:bodyPr/>
                    <a:lstStyle/>
                    <a:p>
                      <a:r>
                        <a:rPr lang="en-GB" b="0" dirty="0">
                          <a:latin typeface="Lato Light"/>
                        </a:rPr>
                        <a:t>3, 7</a:t>
                      </a:r>
                    </a:p>
                    <a:p>
                      <a:endParaRPr lang="en-GB" b="0" dirty="0">
                        <a:latin typeface="Lato Light"/>
                      </a:endParaRPr>
                    </a:p>
                    <a:p>
                      <a:r>
                        <a:rPr lang="en-GB" b="0" dirty="0">
                          <a:latin typeface="Lato Light"/>
                        </a:rPr>
                        <a:t>5, 7</a:t>
                      </a:r>
                    </a:p>
                    <a:p>
                      <a:r>
                        <a:rPr lang="en-GB" b="0" dirty="0">
                          <a:latin typeface="Lato Light"/>
                        </a:rPr>
                        <a:t>5, 6</a:t>
                      </a:r>
                    </a:p>
                    <a:p>
                      <a:r>
                        <a:rPr lang="en-GB" b="0" dirty="0">
                          <a:latin typeface="Lato Light"/>
                        </a:rPr>
                        <a:t>2, 3, 4</a:t>
                      </a:r>
                    </a:p>
                    <a:p>
                      <a:r>
                        <a:rPr lang="en-GB" b="0" dirty="0">
                          <a:latin typeface="Lato Light"/>
                        </a:rPr>
                        <a:t>2, 5, 7</a:t>
                      </a:r>
                    </a:p>
                    <a:p>
                      <a:endParaRPr lang="en-GB" b="0" dirty="0">
                        <a:latin typeface="Lato Light"/>
                      </a:endParaRPr>
                    </a:p>
                    <a:p>
                      <a:r>
                        <a:rPr lang="en-GB" b="0" dirty="0">
                          <a:latin typeface="Lato Light"/>
                        </a:rPr>
                        <a:t>8</a:t>
                      </a:r>
                    </a:p>
                    <a:p>
                      <a:r>
                        <a:rPr lang="en-GB" b="0" dirty="0">
                          <a:latin typeface="Lato Light"/>
                        </a:rPr>
                        <a:t>4,7,8</a:t>
                      </a:r>
                    </a:p>
                    <a:p>
                      <a:r>
                        <a:rPr lang="en-GB" b="0" dirty="0">
                          <a:latin typeface="Lato Light"/>
                        </a:rPr>
                        <a:t>3,5</a:t>
                      </a:r>
                    </a:p>
                    <a:p>
                      <a:endParaRPr lang="en-GB" b="0" dirty="0">
                        <a:latin typeface="Lato Light"/>
                      </a:endParaRPr>
                    </a:p>
                    <a:p>
                      <a:r>
                        <a:rPr lang="en-GB" b="0" dirty="0">
                          <a:latin typeface="Lato Light"/>
                        </a:rPr>
                        <a:t>2, 4, 5</a:t>
                      </a:r>
                    </a:p>
                    <a:p>
                      <a:r>
                        <a:rPr lang="en-GB" b="0" dirty="0">
                          <a:latin typeface="Lato Light"/>
                        </a:rPr>
                        <a:t>2, 4, 5</a:t>
                      </a:r>
                    </a:p>
                    <a:p>
                      <a:endParaRPr lang="en-GB" dirty="0">
                        <a:latin typeface="Lato Light"/>
                      </a:endParaRPr>
                    </a:p>
                  </a:txBody>
                  <a:tcPr>
                    <a:solidFill>
                      <a:schemeClr val="accent1">
                        <a:lumMod val="40000"/>
                        <a:lumOff val="60000"/>
                      </a:schemeClr>
                    </a:solidFill>
                  </a:tcPr>
                </a:tc>
                <a:tc>
                  <a:txBody>
                    <a:bodyPr/>
                    <a:lstStyle/>
                    <a:p>
                      <a:pPr marL="285750" indent="-285750">
                        <a:buFont typeface="Arial" panose="020B0604020202020204" pitchFamily="34" charset="0"/>
                        <a:buChar char="•"/>
                      </a:pPr>
                      <a:r>
                        <a:rPr lang="en-GB" dirty="0">
                          <a:latin typeface="Lato Light"/>
                        </a:rPr>
                        <a:t>Independent Careers Advice </a:t>
                      </a:r>
                    </a:p>
                    <a:p>
                      <a:pPr marL="285750" indent="-285750">
                        <a:buFont typeface="Arial" panose="020B0604020202020204" pitchFamily="34" charset="0"/>
                        <a:buChar char="•"/>
                      </a:pPr>
                      <a:r>
                        <a:rPr lang="en-GB" dirty="0">
                          <a:latin typeface="Lato Light"/>
                        </a:rPr>
                        <a:t>KS5 Choices Session </a:t>
                      </a:r>
                    </a:p>
                    <a:p>
                      <a:pPr marL="285750" indent="-285750">
                        <a:buFont typeface="Arial" panose="020B0604020202020204" pitchFamily="34" charset="0"/>
                        <a:buChar char="•"/>
                      </a:pPr>
                      <a:r>
                        <a:rPr lang="en-GB" dirty="0">
                          <a:latin typeface="Lato Light"/>
                        </a:rPr>
                        <a:t>Tailored ‘next steps’ support                 for pupils on the SEND register </a:t>
                      </a:r>
                    </a:p>
                    <a:p>
                      <a:pPr marL="285750" indent="-285750">
                        <a:buFont typeface="Arial" panose="020B0604020202020204" pitchFamily="34" charset="0"/>
                        <a:buChar char="•"/>
                      </a:pPr>
                      <a:r>
                        <a:rPr lang="en-GB" dirty="0">
                          <a:latin typeface="Lato Light"/>
                        </a:rPr>
                        <a:t>UK University and Apprenticeship Fair</a:t>
                      </a:r>
                    </a:p>
                    <a:p>
                      <a:pPr marL="285750" indent="-285750">
                        <a:buFont typeface="Arial" panose="020B0604020202020204" pitchFamily="34" charset="0"/>
                        <a:buChar char="•"/>
                      </a:pPr>
                      <a:r>
                        <a:rPr lang="en-GB" dirty="0">
                          <a:latin typeface="Lato Light"/>
                        </a:rPr>
                        <a:t>Targeted apprenticeships application support via ASK </a:t>
                      </a:r>
                    </a:p>
                    <a:p>
                      <a:pPr marL="285750" indent="-285750">
                        <a:buFont typeface="Arial" panose="020B0604020202020204" pitchFamily="34" charset="0"/>
                        <a:buChar char="•"/>
                      </a:pPr>
                      <a:endParaRPr lang="en-GB" dirty="0">
                        <a:latin typeface="Lato Light"/>
                      </a:endParaRPr>
                    </a:p>
                    <a:p>
                      <a:pPr marL="0" indent="0">
                        <a:buFont typeface="Arial" panose="020B0604020202020204" pitchFamily="34" charset="0"/>
                        <a:buNone/>
                      </a:pPr>
                      <a:r>
                        <a:rPr lang="en-GB" b="1" dirty="0">
                          <a:latin typeface="Lato Light"/>
                        </a:rPr>
                        <a:t>Industry Insights: </a:t>
                      </a:r>
                    </a:p>
                    <a:p>
                      <a:pPr marL="285750" indent="-285750">
                        <a:buFont typeface="Arial" panose="020B0604020202020204" pitchFamily="34" charset="0"/>
                        <a:buChar char="•"/>
                      </a:pPr>
                      <a:r>
                        <a:rPr lang="en-GB" b="0" dirty="0">
                          <a:latin typeface="Lato Light"/>
                        </a:rPr>
                        <a:t>HE sessions (UoM, Lancaster and Edge Hill) </a:t>
                      </a:r>
                    </a:p>
                    <a:p>
                      <a:pPr marL="285750" indent="-285750">
                        <a:buFont typeface="Arial" panose="020B0604020202020204" pitchFamily="34" charset="0"/>
                        <a:buChar char="•"/>
                      </a:pPr>
                      <a:r>
                        <a:rPr lang="en-GB" b="0" dirty="0">
                          <a:latin typeface="Lato Light"/>
                        </a:rPr>
                        <a:t>ASK Apprenticeship Assembly</a:t>
                      </a:r>
                    </a:p>
                  </a:txBody>
                  <a:tcPr>
                    <a:solidFill>
                      <a:schemeClr val="accent1">
                        <a:lumMod val="40000"/>
                        <a:lumOff val="60000"/>
                      </a:schemeClr>
                    </a:solidFill>
                  </a:tcPr>
                </a:tc>
                <a:tc>
                  <a:txBody>
                    <a:bodyPr/>
                    <a:lstStyle/>
                    <a:p>
                      <a:pPr marL="0" indent="0">
                        <a:buFont typeface="Arial" panose="020B0604020202020204" pitchFamily="34" charset="0"/>
                        <a:buNone/>
                      </a:pPr>
                      <a:endParaRPr lang="en-GB" b="1" dirty="0">
                        <a:latin typeface="Lato Light"/>
                      </a:endParaRPr>
                    </a:p>
                  </a:txBody>
                  <a:tcPr>
                    <a:solidFill>
                      <a:schemeClr val="accent1">
                        <a:lumMod val="40000"/>
                        <a:lumOff val="60000"/>
                      </a:schemeClr>
                    </a:solidFill>
                  </a:tcPr>
                </a:tc>
                <a:tc>
                  <a:txBody>
                    <a:bodyPr/>
                    <a:lstStyle/>
                    <a:p>
                      <a:r>
                        <a:rPr lang="en-GB" b="0" dirty="0">
                          <a:latin typeface="Lato Light"/>
                        </a:rPr>
                        <a:t>8</a:t>
                      </a:r>
                    </a:p>
                    <a:p>
                      <a:r>
                        <a:rPr lang="en-GB" b="0" dirty="0">
                          <a:latin typeface="Lato Light"/>
                        </a:rPr>
                        <a:t>4, 7, 8</a:t>
                      </a:r>
                    </a:p>
                    <a:p>
                      <a:r>
                        <a:rPr lang="en-GB" b="0" dirty="0">
                          <a:latin typeface="Lato Light"/>
                        </a:rPr>
                        <a:t>3, 7, 8</a:t>
                      </a:r>
                    </a:p>
                    <a:p>
                      <a:r>
                        <a:rPr lang="en-GB" b="0" dirty="0">
                          <a:latin typeface="Lato Light"/>
                        </a:rPr>
                        <a:t>3</a:t>
                      </a:r>
                    </a:p>
                    <a:p>
                      <a:endParaRPr lang="en-GB" b="0" dirty="0">
                        <a:latin typeface="Lato Light"/>
                      </a:endParaRPr>
                    </a:p>
                    <a:p>
                      <a:r>
                        <a:rPr lang="en-GB" b="0" dirty="0">
                          <a:latin typeface="Lato Light"/>
                        </a:rPr>
                        <a:t>2, 5, 7</a:t>
                      </a:r>
                    </a:p>
                    <a:p>
                      <a:endParaRPr lang="en-GB" b="0" dirty="0">
                        <a:latin typeface="Lato Light"/>
                      </a:endParaRPr>
                    </a:p>
                    <a:p>
                      <a:r>
                        <a:rPr lang="en-GB" b="0" dirty="0">
                          <a:latin typeface="Lato Light"/>
                        </a:rPr>
                        <a:t>2, 3, 8  </a:t>
                      </a:r>
                    </a:p>
                    <a:p>
                      <a:endParaRPr lang="en-GB" b="0" dirty="0">
                        <a:latin typeface="Lato Light"/>
                      </a:endParaRPr>
                    </a:p>
                    <a:p>
                      <a:endParaRPr lang="en-GB" b="0" dirty="0">
                        <a:latin typeface="Lato Light"/>
                      </a:endParaRPr>
                    </a:p>
                    <a:p>
                      <a:endParaRPr lang="en-GB" b="0" dirty="0">
                        <a:latin typeface="Lato Light"/>
                      </a:endParaRPr>
                    </a:p>
                    <a:p>
                      <a:r>
                        <a:rPr lang="en-GB" b="0" dirty="0">
                          <a:latin typeface="Lato Light"/>
                        </a:rPr>
                        <a:t>7</a:t>
                      </a:r>
                    </a:p>
                    <a:p>
                      <a:r>
                        <a:rPr lang="en-GB" b="0" dirty="0">
                          <a:latin typeface="Lato Light"/>
                        </a:rPr>
                        <a:t>2, 3, 5</a:t>
                      </a:r>
                    </a:p>
                  </a:txBody>
                  <a:tcPr>
                    <a:solidFill>
                      <a:schemeClr val="accent1">
                        <a:lumMod val="40000"/>
                        <a:lumOff val="60000"/>
                      </a:schemeClr>
                    </a:solidFill>
                  </a:tcPr>
                </a:tc>
                <a:extLst>
                  <a:ext uri="{0D108BD9-81ED-4DB2-BD59-A6C34878D82A}">
                    <a16:rowId xmlns:a16="http://schemas.microsoft.com/office/drawing/2014/main" val="563611627"/>
                  </a:ext>
                </a:extLst>
              </a:tr>
            </a:tbl>
          </a:graphicData>
        </a:graphic>
      </p:graphicFrame>
    </p:spTree>
    <p:extLst>
      <p:ext uri="{BB962C8B-B14F-4D97-AF65-F5344CB8AC3E}">
        <p14:creationId xmlns:p14="http://schemas.microsoft.com/office/powerpoint/2010/main" val="30090363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9A8BB212FC2DB46927B59F4CE5BB88E" ma:contentTypeVersion="13" ma:contentTypeDescription="Create a new document." ma:contentTypeScope="" ma:versionID="485203d8b32a5cf3a6a6f083690cf153">
  <xsd:schema xmlns:xsd="http://www.w3.org/2001/XMLSchema" xmlns:xs="http://www.w3.org/2001/XMLSchema" xmlns:p="http://schemas.microsoft.com/office/2006/metadata/properties" xmlns:ns2="a8051021-3a8c-48ff-914c-0a81a5e1c46b" xmlns:ns3="26b61b00-f982-4124-9581-567b64e7a50d" targetNamespace="http://schemas.microsoft.com/office/2006/metadata/properties" ma:root="true" ma:fieldsID="a701c315999e0f51f1ec5177b8eabe81" ns2:_="" ns3:_="">
    <xsd:import namespace="a8051021-3a8c-48ff-914c-0a81a5e1c46b"/>
    <xsd:import namespace="26b61b00-f982-4124-9581-567b64e7a50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ObjectDetectorVersion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051021-3a8c-48ff-914c-0a81a5e1c4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a05785c0-0d4a-43da-a994-586e01bd3d2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6b61b00-f982-4124-9581-567b64e7a50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90f7cdb7-9889-42b4-9a38-07fdda282d20}" ma:internalName="TaxCatchAll" ma:showField="CatchAllData" ma:web="26b61b00-f982-4124-9581-567b64e7a50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6b61b00-f982-4124-9581-567b64e7a50d" xsi:nil="true"/>
    <lcf76f155ced4ddcb4097134ff3c332f xmlns="a8051021-3a8c-48ff-914c-0a81a5e1c46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203C109-9604-431C-A2BC-366BFFC16F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051021-3a8c-48ff-914c-0a81a5e1c46b"/>
    <ds:schemaRef ds:uri="26b61b00-f982-4124-9581-567b64e7a5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79D3D7A-49A5-4C70-AC17-55A68C5FD6A3}">
  <ds:schemaRefs>
    <ds:schemaRef ds:uri="http://schemas.microsoft.com/sharepoint/v3/contenttype/forms"/>
  </ds:schemaRefs>
</ds:datastoreItem>
</file>

<file path=customXml/itemProps3.xml><?xml version="1.0" encoding="utf-8"?>
<ds:datastoreItem xmlns:ds="http://schemas.openxmlformats.org/officeDocument/2006/customXml" ds:itemID="{9BE18EEC-DFC9-4B30-B514-818160AF7362}">
  <ds:schemaRefs>
    <ds:schemaRef ds:uri="http://schemas.microsoft.com/office/2006/metadata/properties"/>
    <ds:schemaRef ds:uri="http://schemas.microsoft.com/office/infopath/2007/PartnerControls"/>
    <ds:schemaRef ds:uri="26b61b00-f982-4124-9581-567b64e7a50d"/>
    <ds:schemaRef ds:uri="a8051021-3a8c-48ff-914c-0a81a5e1c46b"/>
  </ds:schemaRefs>
</ds:datastoreItem>
</file>

<file path=docProps/app.xml><?xml version="1.0" encoding="utf-8"?>
<Properties xmlns="http://schemas.openxmlformats.org/officeDocument/2006/extended-properties" xmlns:vt="http://schemas.openxmlformats.org/officeDocument/2006/docPropsVTypes">
  <TotalTime>508</TotalTime>
  <Words>2482</Words>
  <Application>Microsoft Office PowerPoint</Application>
  <PresentationFormat>Widescreen</PresentationFormat>
  <Paragraphs>483</Paragraphs>
  <Slides>19</Slides>
  <Notes>6</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Career Strategy </vt:lpstr>
      <vt:lpstr>Our Mission </vt:lpstr>
      <vt:lpstr>Policy Background</vt:lpstr>
      <vt:lpstr>CEIAG Structure at Up Holland</vt:lpstr>
      <vt:lpstr>PowerPoint Presentation</vt:lpstr>
      <vt:lpstr>Learning from Last Year</vt:lpstr>
      <vt:lpstr>Our objectives for 2022-2023</vt:lpstr>
      <vt:lpstr>The Up Holland Journey</vt:lpstr>
      <vt:lpstr>KS4</vt:lpstr>
      <vt:lpstr>KS3</vt:lpstr>
      <vt:lpstr>Year 7 - students will have the following opportunities:</vt:lpstr>
      <vt:lpstr>Year 8 - students will have the following opportunities:</vt:lpstr>
      <vt:lpstr>Year 9 - students will have the following opportunities:</vt:lpstr>
      <vt:lpstr>Year 10 - students will have the following opportunities:</vt:lpstr>
      <vt:lpstr>Year 11 - students will have the following opportunities:</vt:lpstr>
      <vt:lpstr>Communicating with Parents and Carers (GB2)</vt:lpstr>
      <vt:lpstr>Embedding Careers within the Curriculum: PD Time (GB 3 &amp; 4 )</vt:lpstr>
      <vt:lpstr>Whole-School Career Activities</vt:lpstr>
      <vt:lpstr>Whole-School Career Activities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PRESENTATION HEADING, IN THIS INSTANCE QUITE LONG</dc:title>
  <dc:creator>Alistair Cooke</dc:creator>
  <cp:lastModifiedBy>K Wood</cp:lastModifiedBy>
  <cp:revision>127</cp:revision>
  <dcterms:created xsi:type="dcterms:W3CDTF">2019-07-04T07:39:15Z</dcterms:created>
  <dcterms:modified xsi:type="dcterms:W3CDTF">2024-02-02T12:43:04Z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0x01010049A8BB212FC2DB46927B59F4CE5BB88E</vt:lpwstr>
  </property>
</Properties>
</file>