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7" r:id="rId2"/>
  </p:sldIdLst>
  <p:sldSz cx="9720263" cy="17640300"/>
  <p:notesSz cx="6797675" cy="9874250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Horner" initials="RH" lastIdx="0" clrIdx="0">
    <p:extLst>
      <p:ext uri="{19B8F6BF-5375-455C-9EA6-DF929625EA0E}">
        <p15:presenceInfo xmlns:p15="http://schemas.microsoft.com/office/powerpoint/2012/main" userId="S-1-5-21-1238269277-1544253372-227697207-30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AE8"/>
    <a:srgbClr val="263B7E"/>
    <a:srgbClr val="2B91C4"/>
    <a:srgbClr val="091774"/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 autoAdjust="0"/>
    <p:restoredTop sz="93509" autoAdjust="0"/>
  </p:normalViewPr>
  <p:slideViewPr>
    <p:cSldViewPr snapToGrid="0">
      <p:cViewPr>
        <p:scale>
          <a:sx n="70" d="100"/>
          <a:sy n="70" d="100"/>
        </p:scale>
        <p:origin x="282" y="204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1235075"/>
            <a:ext cx="18351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1235075"/>
            <a:ext cx="1835150" cy="3332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444035B-E4A5-432A-B0CC-EB750AD0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1" y="-347972"/>
            <a:ext cx="8174503" cy="17640300"/>
          </a:xfrm>
          <a:prstGeom prst="rect">
            <a:avLst/>
          </a:prstGeom>
        </p:spPr>
      </p:pic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6283621" y="16149432"/>
            <a:ext cx="12700" cy="3873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7161402" y="16891463"/>
            <a:ext cx="0" cy="3380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393653" y="16207224"/>
            <a:ext cx="18218" cy="2074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155280" y="16029670"/>
            <a:ext cx="3970" cy="40413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687359" y="16893533"/>
            <a:ext cx="0" cy="3232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197482" y="16958088"/>
            <a:ext cx="372953" cy="3817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992008" y="13861080"/>
            <a:ext cx="205077" cy="4400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162858" y="14354345"/>
            <a:ext cx="461391" cy="46710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551974" y="13879206"/>
            <a:ext cx="135218" cy="4322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565881" y="16509873"/>
            <a:ext cx="738140" cy="3516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5755501" y="14110557"/>
            <a:ext cx="14128" cy="3063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249883" y="14692240"/>
            <a:ext cx="46894" cy="4021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15200234" y="24640656"/>
            <a:ext cx="163994" cy="6873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8125640" y="14459912"/>
            <a:ext cx="273534" cy="18881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8130446" y="13681541"/>
            <a:ext cx="544264" cy="1040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6400483" y="13958507"/>
            <a:ext cx="131615" cy="4584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8262407" y="12665318"/>
            <a:ext cx="290141" cy="23182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7089385" y="12764048"/>
            <a:ext cx="144035" cy="4129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7868306" y="12036546"/>
            <a:ext cx="517578" cy="4108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6168412" y="11873272"/>
            <a:ext cx="93104" cy="5181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954526" y="11935599"/>
            <a:ext cx="86712" cy="3218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995107" y="12044130"/>
            <a:ext cx="263407" cy="864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327563" y="12537361"/>
            <a:ext cx="665114" cy="2834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940521" y="10658791"/>
            <a:ext cx="480554" cy="238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870220" y="9529985"/>
            <a:ext cx="521465" cy="4887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292606" y="9942643"/>
            <a:ext cx="543362" cy="3126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3088951" y="10675790"/>
            <a:ext cx="146051" cy="25298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950370" y="9611392"/>
            <a:ext cx="144921" cy="4437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6158125" y="9759550"/>
            <a:ext cx="246876" cy="4167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943865" y="9706693"/>
            <a:ext cx="90433" cy="4860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7324650" y="10515474"/>
            <a:ext cx="30469" cy="32052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7573916" y="10320050"/>
            <a:ext cx="461936" cy="2733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6644725" y="7696625"/>
            <a:ext cx="82431" cy="3059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497354" y="7760480"/>
            <a:ext cx="274294" cy="2608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1665780" y="15671483"/>
            <a:ext cx="391665" cy="1239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859202" y="12677052"/>
            <a:ext cx="80022" cy="31172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Rectangle 1056"/>
          <p:cNvSpPr/>
          <p:nvPr/>
        </p:nvSpPr>
        <p:spPr>
          <a:xfrm>
            <a:off x="7793588" y="15842179"/>
            <a:ext cx="1630905" cy="1590903"/>
          </a:xfrm>
          <a:prstGeom prst="rect">
            <a:avLst/>
          </a:prstGeom>
          <a:solidFill>
            <a:srgbClr val="33AA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9" name="Picture 158" descr="Screen Shot 2019-10-12 at 12.46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0337" y="15937472"/>
            <a:ext cx="1431581" cy="1387728"/>
          </a:xfrm>
          <a:prstGeom prst="rect">
            <a:avLst/>
          </a:prstGeom>
        </p:spPr>
      </p:pic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330443" y="11831594"/>
            <a:ext cx="362044" cy="5148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7915841" y="8398432"/>
            <a:ext cx="215046" cy="1632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178820" y="7594530"/>
            <a:ext cx="4445" cy="2929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7628097" y="7809364"/>
            <a:ext cx="659149" cy="4211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203739" y="7628882"/>
            <a:ext cx="0" cy="28521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065042" y="8316170"/>
            <a:ext cx="260350" cy="2984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237004" y="8076093"/>
            <a:ext cx="289939" cy="2679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902892" y="7732192"/>
            <a:ext cx="400111" cy="606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897145" y="7312981"/>
            <a:ext cx="418317" cy="386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241627" y="5984751"/>
            <a:ext cx="446151" cy="1689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261379" y="5624519"/>
            <a:ext cx="554584" cy="3777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084087" y="6268220"/>
            <a:ext cx="149671" cy="31258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862461" y="5651565"/>
            <a:ext cx="115800" cy="2909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491864" y="5396012"/>
            <a:ext cx="12107" cy="4582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6001407" y="6358197"/>
            <a:ext cx="3760" cy="2220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Connector 60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8268906" y="4656083"/>
            <a:ext cx="399663" cy="471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8246336" y="4164772"/>
            <a:ext cx="337916" cy="1394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7969330" y="3784264"/>
            <a:ext cx="310496" cy="2318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383" idx="2"/>
            <a:endCxn id="280" idx="0"/>
          </p:cNvCxnSpPr>
          <p:nvPr/>
        </p:nvCxnSpPr>
        <p:spPr>
          <a:xfrm>
            <a:off x="7166512" y="5548948"/>
            <a:ext cx="188607" cy="1821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171728" y="3500649"/>
            <a:ext cx="89979" cy="2878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736377" y="1389412"/>
            <a:ext cx="10318" cy="3500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606844" y="1380691"/>
            <a:ext cx="240332" cy="34217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Straight Connector 70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185286" y="3358467"/>
            <a:ext cx="442340" cy="3536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Straight Connector 71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768387" y="4074826"/>
            <a:ext cx="296852" cy="378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" name="Straight Connector 71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078356" y="1359624"/>
            <a:ext cx="807224" cy="4167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343" idx="2"/>
          </p:cNvCxnSpPr>
          <p:nvPr/>
        </p:nvCxnSpPr>
        <p:spPr>
          <a:xfrm flipH="1">
            <a:off x="2356921" y="3540889"/>
            <a:ext cx="285768" cy="1808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5" name="Straight Connector 72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877025" y="3022102"/>
            <a:ext cx="187257" cy="1319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Straight Connector 7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415" idx="2"/>
          </p:cNvCxnSpPr>
          <p:nvPr/>
        </p:nvCxnSpPr>
        <p:spPr>
          <a:xfrm flipH="1">
            <a:off x="6087011" y="3523175"/>
            <a:ext cx="90024" cy="1832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" name="Straight Connector 71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423" idx="0"/>
          </p:cNvCxnSpPr>
          <p:nvPr/>
        </p:nvCxnSpPr>
        <p:spPr>
          <a:xfrm flipV="1">
            <a:off x="5686633" y="4090800"/>
            <a:ext cx="159979" cy="3433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6" name="Straight Connector 7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994344" y="1168508"/>
            <a:ext cx="242441" cy="4458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677500" y="1116225"/>
            <a:ext cx="20458" cy="43472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7" name="TextBox 636"/>
          <p:cNvSpPr txBox="1"/>
          <p:nvPr/>
        </p:nvSpPr>
        <p:spPr>
          <a:xfrm>
            <a:off x="5194107" y="661083"/>
            <a:ext cx="1307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u="sng" dirty="0"/>
              <a:t>C2 English Language (60%)</a:t>
            </a:r>
          </a:p>
          <a:p>
            <a:pPr lvl="0" algn="ctr"/>
            <a:r>
              <a:rPr lang="en-GB" sz="800" dirty="0"/>
              <a:t>A: Analyse, evaluate synthesise and compare non-fiction</a:t>
            </a:r>
          </a:p>
          <a:p>
            <a:pPr lvl="0" algn="ctr"/>
            <a:r>
              <a:rPr lang="en-GB" sz="800" dirty="0"/>
              <a:t>B: Transactional writing  </a:t>
            </a:r>
          </a:p>
        </p:txBody>
      </p:sp>
      <p:sp>
        <p:nvSpPr>
          <p:cNvPr id="644" name="TextBox 643"/>
          <p:cNvSpPr txBox="1"/>
          <p:nvPr/>
        </p:nvSpPr>
        <p:spPr>
          <a:xfrm>
            <a:off x="445497" y="122233"/>
            <a:ext cx="690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/>
                </a:solidFill>
              </a:rPr>
              <a:t>The Five Year curriculum: English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D15F8D-AA3E-4EDB-AC4A-2858BC089E3F}"/>
              </a:ext>
            </a:extLst>
          </p:cNvPr>
          <p:cNvSpPr/>
          <p:nvPr/>
        </p:nvSpPr>
        <p:spPr>
          <a:xfrm>
            <a:off x="7078448" y="21028"/>
            <a:ext cx="1709402" cy="1808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EA666-9BF2-4BFD-8A76-CFFAE55DBC26}"/>
              </a:ext>
            </a:extLst>
          </p:cNvPr>
          <p:cNvSpPr txBox="1"/>
          <p:nvPr/>
        </p:nvSpPr>
        <p:spPr>
          <a:xfrm>
            <a:off x="4084080" y="16529621"/>
            <a:ext cx="247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Origins &amp; Language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997050-EE90-407C-BA8A-ED18B99A5D45}"/>
              </a:ext>
            </a:extLst>
          </p:cNvPr>
          <p:cNvSpPr/>
          <p:nvPr/>
        </p:nvSpPr>
        <p:spPr>
          <a:xfrm>
            <a:off x="11178759" y="374725"/>
            <a:ext cx="1105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1909A5B-7ECA-444D-8CC8-085E9A12F2BB}"/>
              </a:ext>
            </a:extLst>
          </p:cNvPr>
          <p:cNvSpPr/>
          <p:nvPr/>
        </p:nvSpPr>
        <p:spPr>
          <a:xfrm>
            <a:off x="7171985" y="16214203"/>
            <a:ext cx="810952" cy="797881"/>
          </a:xfrm>
          <a:prstGeom prst="ellipse">
            <a:avLst/>
          </a:prstGeom>
          <a:solidFill>
            <a:schemeClr val="bg1"/>
          </a:solidFill>
          <a:ln w="76200">
            <a:solidFill>
              <a:srgbClr val="26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3" name="TextBox 362"/>
          <p:cNvSpPr txBox="1"/>
          <p:nvPr/>
        </p:nvSpPr>
        <p:spPr>
          <a:xfrm>
            <a:off x="7230083" y="16306943"/>
            <a:ext cx="7175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</a:t>
            </a:r>
          </a:p>
          <a:p>
            <a:pPr algn="ctr"/>
            <a:r>
              <a:rPr lang="en-US" sz="1800" b="1" dirty="0"/>
              <a:t>7</a:t>
            </a:r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2BB74606-616F-4617-AF3A-9AF0D626AD08}"/>
              </a:ext>
            </a:extLst>
          </p:cNvPr>
          <p:cNvSpPr/>
          <p:nvPr/>
        </p:nvSpPr>
        <p:spPr>
          <a:xfrm>
            <a:off x="6662259" y="14121317"/>
            <a:ext cx="826168" cy="775874"/>
          </a:xfrm>
          <a:prstGeom prst="ellipse">
            <a:avLst/>
          </a:prstGeom>
          <a:solidFill>
            <a:schemeClr val="bg1"/>
          </a:solidFill>
          <a:ln w="76200">
            <a:solidFill>
              <a:srgbClr val="26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2" name="TextBox 381"/>
          <p:cNvSpPr txBox="1"/>
          <p:nvPr/>
        </p:nvSpPr>
        <p:spPr>
          <a:xfrm>
            <a:off x="6671701" y="14223167"/>
            <a:ext cx="8191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</a:t>
            </a:r>
          </a:p>
          <a:p>
            <a:pPr algn="ctr"/>
            <a:r>
              <a:rPr lang="en-US" sz="1800" b="1" dirty="0"/>
              <a:t>8</a:t>
            </a: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B8B7FC62-FD1B-43D8-A09B-D1A608A2036D}"/>
              </a:ext>
            </a:extLst>
          </p:cNvPr>
          <p:cNvSpPr/>
          <p:nvPr/>
        </p:nvSpPr>
        <p:spPr>
          <a:xfrm>
            <a:off x="1039808" y="10768147"/>
            <a:ext cx="826168" cy="775874"/>
          </a:xfrm>
          <a:prstGeom prst="ellipse">
            <a:avLst/>
          </a:prstGeom>
          <a:solidFill>
            <a:schemeClr val="bg1"/>
          </a:solidFill>
          <a:ln w="76200">
            <a:solidFill>
              <a:srgbClr val="26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894441C0-9A1A-4A98-8DD8-EA66BCE6BF29}"/>
              </a:ext>
            </a:extLst>
          </p:cNvPr>
          <p:cNvSpPr txBox="1"/>
          <p:nvPr/>
        </p:nvSpPr>
        <p:spPr>
          <a:xfrm>
            <a:off x="1045172" y="10874383"/>
            <a:ext cx="8191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</a:t>
            </a:r>
          </a:p>
          <a:p>
            <a:pPr algn="ctr"/>
            <a:r>
              <a:rPr lang="en-US" sz="1800" b="1" dirty="0"/>
              <a:t>9</a:t>
            </a:r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id="{F70BEA91-A58C-4B20-BC66-6CCD4F841D68}"/>
              </a:ext>
            </a:extLst>
          </p:cNvPr>
          <p:cNvSpPr/>
          <p:nvPr/>
        </p:nvSpPr>
        <p:spPr>
          <a:xfrm>
            <a:off x="6408906" y="3586503"/>
            <a:ext cx="826168" cy="775874"/>
          </a:xfrm>
          <a:prstGeom prst="ellipse">
            <a:avLst/>
          </a:prstGeom>
          <a:solidFill>
            <a:schemeClr val="bg1"/>
          </a:solidFill>
          <a:ln w="76200">
            <a:solidFill>
              <a:srgbClr val="26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3E15D793-4C79-4A16-ACA0-042663875C5B}"/>
              </a:ext>
            </a:extLst>
          </p:cNvPr>
          <p:cNvSpPr txBox="1"/>
          <p:nvPr/>
        </p:nvSpPr>
        <p:spPr>
          <a:xfrm>
            <a:off x="6414270" y="3692739"/>
            <a:ext cx="8191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</a:t>
            </a:r>
          </a:p>
          <a:p>
            <a:pPr algn="ctr"/>
            <a:r>
              <a:rPr lang="en-US" sz="1800" b="1" dirty="0"/>
              <a:t>11</a:t>
            </a:r>
          </a:p>
        </p:txBody>
      </p:sp>
      <p:sp>
        <p:nvSpPr>
          <p:cNvPr id="471" name="Oval 470">
            <a:extLst>
              <a:ext uri="{FF2B5EF4-FFF2-40B4-BE49-F238E27FC236}">
                <a16:creationId xmlns:a16="http://schemas.microsoft.com/office/drawing/2014/main" id="{DDA18C0C-43DF-4B21-9B2C-A6AF54F05423}"/>
              </a:ext>
            </a:extLst>
          </p:cNvPr>
          <p:cNvSpPr/>
          <p:nvPr/>
        </p:nvSpPr>
        <p:spPr>
          <a:xfrm>
            <a:off x="3687192" y="7806528"/>
            <a:ext cx="826168" cy="775874"/>
          </a:xfrm>
          <a:prstGeom prst="ellipse">
            <a:avLst/>
          </a:prstGeom>
          <a:solidFill>
            <a:schemeClr val="bg1"/>
          </a:solidFill>
          <a:ln w="76200">
            <a:solidFill>
              <a:srgbClr val="26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2FC776F9-CC61-4DF6-8AF5-F95FD3D9B48E}"/>
              </a:ext>
            </a:extLst>
          </p:cNvPr>
          <p:cNvSpPr txBox="1"/>
          <p:nvPr/>
        </p:nvSpPr>
        <p:spPr>
          <a:xfrm>
            <a:off x="3692855" y="7900809"/>
            <a:ext cx="8191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</a:t>
            </a:r>
          </a:p>
          <a:p>
            <a:pPr algn="ctr"/>
            <a:r>
              <a:rPr lang="en-US" sz="1800" b="1" dirty="0"/>
              <a:t>10</a:t>
            </a:r>
          </a:p>
        </p:txBody>
      </p: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8FB1FE91-F140-4D20-BE32-786A67E044D8}"/>
              </a:ext>
            </a:extLst>
          </p:cNvPr>
          <p:cNvCxnSpPr>
            <a:cxnSpLocks/>
            <a:endCxn id="273" idx="1"/>
          </p:cNvCxnSpPr>
          <p:nvPr/>
        </p:nvCxnSpPr>
        <p:spPr>
          <a:xfrm flipH="1">
            <a:off x="4927638" y="14206295"/>
            <a:ext cx="8536" cy="1049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8" name="TextBox 547">
            <a:extLst>
              <a:ext uri="{FF2B5EF4-FFF2-40B4-BE49-F238E27FC236}">
                <a16:creationId xmlns:a16="http://schemas.microsoft.com/office/drawing/2014/main" id="{AF9496AF-0F85-43A5-B82D-046BD22C93FD}"/>
              </a:ext>
            </a:extLst>
          </p:cNvPr>
          <p:cNvSpPr txBox="1"/>
          <p:nvPr/>
        </p:nvSpPr>
        <p:spPr>
          <a:xfrm>
            <a:off x="1813275" y="7935033"/>
            <a:ext cx="208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C1 Language 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E6607411-EACA-4CD5-B98E-A03B3EC0A69D}"/>
              </a:ext>
            </a:extLst>
          </p:cNvPr>
          <p:cNvSpPr txBox="1"/>
          <p:nvPr/>
        </p:nvSpPr>
        <p:spPr>
          <a:xfrm>
            <a:off x="4485407" y="5958326"/>
            <a:ext cx="244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An Inspector Calls</a:t>
            </a:r>
          </a:p>
        </p:txBody>
      </p:sp>
      <p:pic>
        <p:nvPicPr>
          <p:cNvPr id="320" name="Picture 319">
            <a:extLst>
              <a:ext uri="{FF2B5EF4-FFF2-40B4-BE49-F238E27FC236}">
                <a16:creationId xmlns:a16="http://schemas.microsoft.com/office/drawing/2014/main" id="{EDB2DB55-28CD-42D6-A869-C67E25315B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10101">
                  <a:alpha val="1961"/>
                </a:srgbClr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2362">
            <a:off x="12121430" y="21457330"/>
            <a:ext cx="49166" cy="45719"/>
          </a:xfrm>
          <a:prstGeom prst="rect">
            <a:avLst/>
          </a:prstGeom>
        </p:spPr>
      </p:pic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053870" y="8374622"/>
            <a:ext cx="24486" cy="327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16" descr="Image result for liam gallagher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721450" cy="72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AF9496AF-0F85-43A5-B82D-046BD22C93FD}"/>
              </a:ext>
            </a:extLst>
          </p:cNvPr>
          <p:cNvSpPr txBox="1"/>
          <p:nvPr/>
        </p:nvSpPr>
        <p:spPr>
          <a:xfrm>
            <a:off x="4715503" y="3739261"/>
            <a:ext cx="1958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C1 Language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AF9496AF-0F85-43A5-B82D-046BD22C93FD}"/>
              </a:ext>
            </a:extLst>
          </p:cNvPr>
          <p:cNvSpPr txBox="1"/>
          <p:nvPr/>
        </p:nvSpPr>
        <p:spPr>
          <a:xfrm>
            <a:off x="2908173" y="1710319"/>
            <a:ext cx="3780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External Examination</a:t>
            </a:r>
          </a:p>
        </p:txBody>
      </p:sp>
      <p:pic>
        <p:nvPicPr>
          <p:cNvPr id="390" name="Picture 30" descr="Image result for canvas clip 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763" y="7721716"/>
            <a:ext cx="158475" cy="1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uhhs/logo3.pn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11560" r="64928" b="23734"/>
          <a:stretch/>
        </p:blipFill>
        <p:spPr bwMode="auto">
          <a:xfrm>
            <a:off x="7612504" y="100350"/>
            <a:ext cx="1465412" cy="102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://uhhs/logo3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4" t="18226" r="12660" b="10650"/>
          <a:stretch/>
        </p:blipFill>
        <p:spPr bwMode="auto">
          <a:xfrm>
            <a:off x="7672365" y="1134441"/>
            <a:ext cx="1457272" cy="65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6" name="TextBox 395"/>
          <p:cNvSpPr txBox="1"/>
          <p:nvPr/>
        </p:nvSpPr>
        <p:spPr>
          <a:xfrm>
            <a:off x="3978635" y="550154"/>
            <a:ext cx="131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u="sng" dirty="0"/>
              <a:t>C1 English Language (40%)</a:t>
            </a:r>
          </a:p>
          <a:p>
            <a:pPr lvl="0" algn="ctr"/>
            <a:r>
              <a:rPr lang="en-GB" sz="800" dirty="0"/>
              <a:t>A: Analyse and evaluate fiction</a:t>
            </a:r>
          </a:p>
          <a:p>
            <a:pPr lvl="0" algn="ctr"/>
            <a:r>
              <a:rPr lang="en-GB" sz="800" dirty="0"/>
              <a:t>B: Narrative writing  </a:t>
            </a:r>
          </a:p>
        </p:txBody>
      </p:sp>
      <p:sp>
        <p:nvSpPr>
          <p:cNvPr id="408" name="TextBox 407"/>
          <p:cNvSpPr txBox="1"/>
          <p:nvPr/>
        </p:nvSpPr>
        <p:spPr>
          <a:xfrm>
            <a:off x="1953674" y="1113788"/>
            <a:ext cx="132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u="sng" dirty="0"/>
              <a:t>C1 English Literature (40%)</a:t>
            </a:r>
          </a:p>
          <a:p>
            <a:pPr lvl="0" algn="ctr"/>
            <a:r>
              <a:rPr lang="en-GB" sz="800" dirty="0"/>
              <a:t>Romeo and Juliet </a:t>
            </a:r>
          </a:p>
          <a:p>
            <a:pPr lvl="0" algn="ctr"/>
            <a:r>
              <a:rPr lang="en-GB" sz="800" dirty="0"/>
              <a:t>Poetry Anthology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2730028" y="691615"/>
            <a:ext cx="1549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u="sng" dirty="0"/>
              <a:t>C2 English Literature (60%)</a:t>
            </a:r>
          </a:p>
          <a:p>
            <a:pPr lvl="0" algn="ctr"/>
            <a:r>
              <a:rPr lang="en-GB" sz="800" dirty="0"/>
              <a:t>An  Inspector Calls</a:t>
            </a:r>
          </a:p>
          <a:p>
            <a:pPr lvl="0" algn="ctr"/>
            <a:r>
              <a:rPr lang="en-GB" sz="800" dirty="0"/>
              <a:t>A Christmas Carol</a:t>
            </a:r>
          </a:p>
          <a:p>
            <a:pPr lvl="0" algn="ctr"/>
            <a:r>
              <a:rPr lang="en-GB" sz="800" dirty="0"/>
              <a:t>Unseen Poetry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4134831A-1AFD-9A4A-AC92-8BCB9907342C}"/>
              </a:ext>
            </a:extLst>
          </p:cNvPr>
          <p:cNvSpPr txBox="1"/>
          <p:nvPr/>
        </p:nvSpPr>
        <p:spPr>
          <a:xfrm rot="15784503">
            <a:off x="546693" y="7144407"/>
            <a:ext cx="208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A Christmas Carol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3CBAA583-1A80-1147-9FE0-5011F768B75E}"/>
              </a:ext>
            </a:extLst>
          </p:cNvPr>
          <p:cNvSpPr txBox="1"/>
          <p:nvPr/>
        </p:nvSpPr>
        <p:spPr>
          <a:xfrm rot="20789164">
            <a:off x="1630882" y="5858131"/>
            <a:ext cx="151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C2 Language 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FA0E06D1-AF79-A844-817A-59D6E5E36BE7}"/>
              </a:ext>
            </a:extLst>
          </p:cNvPr>
          <p:cNvSpPr txBox="1"/>
          <p:nvPr/>
        </p:nvSpPr>
        <p:spPr>
          <a:xfrm rot="2630115">
            <a:off x="7037609" y="3915228"/>
            <a:ext cx="116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Spoken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5BF27694-9C99-1F46-B1F5-73350DE74C4E}"/>
              </a:ext>
            </a:extLst>
          </p:cNvPr>
          <p:cNvSpPr txBox="1"/>
          <p:nvPr/>
        </p:nvSpPr>
        <p:spPr>
          <a:xfrm rot="20326606">
            <a:off x="6387505" y="5717540"/>
            <a:ext cx="208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Poetry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DE7546E4-8033-B944-A6F8-90D0084A0CB2}"/>
              </a:ext>
            </a:extLst>
          </p:cNvPr>
          <p:cNvSpPr txBox="1"/>
          <p:nvPr/>
        </p:nvSpPr>
        <p:spPr>
          <a:xfrm>
            <a:off x="3553645" y="3643031"/>
            <a:ext cx="134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Romeo &amp; Juliet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55241ACE-5ACB-B14C-A4DE-F164081DFE06}"/>
              </a:ext>
            </a:extLst>
          </p:cNvPr>
          <p:cNvSpPr txBox="1"/>
          <p:nvPr/>
        </p:nvSpPr>
        <p:spPr>
          <a:xfrm rot="1375951">
            <a:off x="1247912" y="3708551"/>
            <a:ext cx="1958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C2 Language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6C380926-E2FA-4248-93A4-F19527BF431D}"/>
              </a:ext>
            </a:extLst>
          </p:cNvPr>
          <p:cNvSpPr txBox="1"/>
          <p:nvPr/>
        </p:nvSpPr>
        <p:spPr>
          <a:xfrm rot="21330983">
            <a:off x="1470404" y="1563450"/>
            <a:ext cx="2207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A Christmas 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Carol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EAC3F-E014-F94E-847D-94F239AD22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4929" y="1322833"/>
            <a:ext cx="1669163" cy="860043"/>
          </a:xfrm>
          <a:prstGeom prst="rect">
            <a:avLst/>
          </a:prstGeom>
        </p:spPr>
      </p:pic>
      <p:sp>
        <p:nvSpPr>
          <p:cNvPr id="285" name="TextBox 284">
            <a:extLst>
              <a:ext uri="{FF2B5EF4-FFF2-40B4-BE49-F238E27FC236}">
                <a16:creationId xmlns:a16="http://schemas.microsoft.com/office/drawing/2014/main" id="{626CDDFA-ABD9-1A49-B9A6-9984A8A8F5FB}"/>
              </a:ext>
            </a:extLst>
          </p:cNvPr>
          <p:cNvSpPr txBox="1"/>
          <p:nvPr/>
        </p:nvSpPr>
        <p:spPr>
          <a:xfrm rot="6284012">
            <a:off x="7362965" y="4597499"/>
            <a:ext cx="1286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Language 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EDBF2FD3-64AB-8349-B6BA-58E20BE82A3F}"/>
              </a:ext>
            </a:extLst>
          </p:cNvPr>
          <p:cNvSpPr txBox="1"/>
          <p:nvPr/>
        </p:nvSpPr>
        <p:spPr>
          <a:xfrm>
            <a:off x="2195217" y="10315419"/>
            <a:ext cx="2846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Dreams &amp; Nightmares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458A5486-15A3-B244-9A60-C89613768B2F}"/>
              </a:ext>
            </a:extLst>
          </p:cNvPr>
          <p:cNvSpPr txBox="1"/>
          <p:nvPr/>
        </p:nvSpPr>
        <p:spPr>
          <a:xfrm rot="20346520">
            <a:off x="6795515" y="9802284"/>
            <a:ext cx="1872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Our World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0916CDD3-7D47-F44D-AB9E-0F2AA19B6CA0}"/>
              </a:ext>
            </a:extLst>
          </p:cNvPr>
          <p:cNvSpPr txBox="1"/>
          <p:nvPr/>
        </p:nvSpPr>
        <p:spPr>
          <a:xfrm rot="667509">
            <a:off x="5635962" y="8096785"/>
            <a:ext cx="2205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Crime &amp; Conflict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AFC9E9A4-4018-9E41-BC8A-D9BBE1E419AE}"/>
              </a:ext>
            </a:extLst>
          </p:cNvPr>
          <p:cNvSpPr txBox="1"/>
          <p:nvPr/>
        </p:nvSpPr>
        <p:spPr>
          <a:xfrm>
            <a:off x="2634411" y="7317205"/>
            <a:ext cx="129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Explore various unseen fiction extracts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F1B86DB9-AE88-B34D-8A37-C05B27B59B1B}"/>
              </a:ext>
            </a:extLst>
          </p:cNvPr>
          <p:cNvSpPr txBox="1"/>
          <p:nvPr/>
        </p:nvSpPr>
        <p:spPr>
          <a:xfrm>
            <a:off x="2541497" y="8653685"/>
            <a:ext cx="1299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Text tracking 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467C9358-C47A-7D48-9645-99383AD18D16}"/>
              </a:ext>
            </a:extLst>
          </p:cNvPr>
          <p:cNvSpPr txBox="1"/>
          <p:nvPr/>
        </p:nvSpPr>
        <p:spPr>
          <a:xfrm>
            <a:off x="1389894" y="8657032"/>
            <a:ext cx="1299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Language analysis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DF78E8A9-F1FC-194E-A705-56119BA5EF0A}"/>
              </a:ext>
            </a:extLst>
          </p:cNvPr>
          <p:cNvSpPr txBox="1"/>
          <p:nvPr/>
        </p:nvSpPr>
        <p:spPr>
          <a:xfrm>
            <a:off x="1813240" y="7318909"/>
            <a:ext cx="743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Creative writing 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B61B9DFC-5C8A-B244-9459-D732DE6E7E3C}"/>
              </a:ext>
            </a:extLst>
          </p:cNvPr>
          <p:cNvSpPr txBox="1"/>
          <p:nvPr/>
        </p:nvSpPr>
        <p:spPr>
          <a:xfrm>
            <a:off x="324512" y="8349705"/>
            <a:ext cx="129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Exploration of Victorian England 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4352C86-470B-3F49-BC62-70817EDC42A2}"/>
              </a:ext>
            </a:extLst>
          </p:cNvPr>
          <p:cNvSpPr txBox="1"/>
          <p:nvPr/>
        </p:nvSpPr>
        <p:spPr>
          <a:xfrm>
            <a:off x="26274" y="7438822"/>
            <a:ext cx="1067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Character and theme tracking </a:t>
            </a:r>
          </a:p>
          <a:p>
            <a:pPr lvl="0" algn="ctr"/>
            <a:r>
              <a:rPr lang="en-GB" sz="800" dirty="0"/>
              <a:t>Class division </a:t>
            </a:r>
          </a:p>
          <a:p>
            <a:pPr lvl="0" algn="ctr"/>
            <a:r>
              <a:rPr lang="en-GB" sz="800" dirty="0"/>
              <a:t>Outsiders </a:t>
            </a:r>
          </a:p>
          <a:p>
            <a:pPr lvl="0" algn="ctr"/>
            <a:r>
              <a:rPr lang="en-GB" sz="800" dirty="0"/>
              <a:t>Social injustice</a:t>
            </a:r>
          </a:p>
          <a:p>
            <a:pPr lvl="0" algn="ctr"/>
            <a:r>
              <a:rPr lang="en-GB" sz="800" dirty="0"/>
              <a:t>Redemption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18C9F468-DA2E-C545-A22A-06135790E29E}"/>
              </a:ext>
            </a:extLst>
          </p:cNvPr>
          <p:cNvSpPr txBox="1"/>
          <p:nvPr/>
        </p:nvSpPr>
        <p:spPr>
          <a:xfrm>
            <a:off x="63504" y="7001279"/>
            <a:ext cx="105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Developed analysis &amp; exploration of language 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740105F7-14CA-B241-A0E0-07D54D7434C5}"/>
              </a:ext>
            </a:extLst>
          </p:cNvPr>
          <p:cNvSpPr txBox="1"/>
          <p:nvPr/>
        </p:nvSpPr>
        <p:spPr>
          <a:xfrm>
            <a:off x="2065842" y="6626944"/>
            <a:ext cx="79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Understanding of NF forms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7FB299F9-58F1-654D-9E71-142C856DA3DA}"/>
              </a:ext>
            </a:extLst>
          </p:cNvPr>
          <p:cNvSpPr txBox="1"/>
          <p:nvPr/>
        </p:nvSpPr>
        <p:spPr>
          <a:xfrm>
            <a:off x="4037491" y="5286590"/>
            <a:ext cx="129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Understanding of Edwardian England  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2402CF23-7BF7-964E-89E3-CD98BB305586}"/>
              </a:ext>
            </a:extLst>
          </p:cNvPr>
          <p:cNvSpPr txBox="1"/>
          <p:nvPr/>
        </p:nvSpPr>
        <p:spPr>
          <a:xfrm>
            <a:off x="371606" y="5794880"/>
            <a:ext cx="972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Synthesis &amp; comparison skills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F81CC66F-CBE8-DD43-B537-722D6F106A24}"/>
              </a:ext>
            </a:extLst>
          </p:cNvPr>
          <p:cNvSpPr txBox="1"/>
          <p:nvPr/>
        </p:nvSpPr>
        <p:spPr>
          <a:xfrm>
            <a:off x="5400568" y="6571492"/>
            <a:ext cx="183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Character and theme tracking </a:t>
            </a:r>
          </a:p>
          <a:p>
            <a:pPr lvl="0" algn="ctr"/>
            <a:r>
              <a:rPr lang="en-GB" sz="800" dirty="0"/>
              <a:t>Class division            Outsiders </a:t>
            </a:r>
          </a:p>
          <a:p>
            <a:pPr lvl="0" algn="ctr"/>
            <a:r>
              <a:rPr lang="en-GB" sz="800" dirty="0"/>
              <a:t>Social injustice      Gender </a:t>
            </a:r>
          </a:p>
          <a:p>
            <a:pPr lvl="0" algn="ctr"/>
            <a:r>
              <a:rPr lang="en-GB" sz="800" dirty="0"/>
              <a:t>Generations  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CEB60223-61A2-1041-9536-34762124287F}"/>
              </a:ext>
            </a:extLst>
          </p:cNvPr>
          <p:cNvSpPr txBox="1"/>
          <p:nvPr/>
        </p:nvSpPr>
        <p:spPr>
          <a:xfrm>
            <a:off x="249452" y="5222208"/>
            <a:ext cx="129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Writing NF: Speech, report, letter, review, blog, diary, article 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6F1258A7-B80A-3C44-AEF9-EEA495AA815E}"/>
              </a:ext>
            </a:extLst>
          </p:cNvPr>
          <p:cNvSpPr txBox="1"/>
          <p:nvPr/>
        </p:nvSpPr>
        <p:spPr>
          <a:xfrm>
            <a:off x="4855374" y="5066637"/>
            <a:ext cx="115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Understanding the feature of a play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BF2A6977-69CF-F145-971D-C3649FFAEDA8}"/>
              </a:ext>
            </a:extLst>
          </p:cNvPr>
          <p:cNvSpPr txBox="1"/>
          <p:nvPr/>
        </p:nvSpPr>
        <p:spPr>
          <a:xfrm>
            <a:off x="7933406" y="3587539"/>
            <a:ext cx="1337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Develop communication skills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39ECA2E6-EDEE-6846-8C15-D05CEB76C99C}"/>
              </a:ext>
            </a:extLst>
          </p:cNvPr>
          <p:cNvSpPr txBox="1"/>
          <p:nvPr/>
        </p:nvSpPr>
        <p:spPr>
          <a:xfrm>
            <a:off x="2153023" y="3202335"/>
            <a:ext cx="979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Understanding a range of NF forms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4931EAEC-1188-0E41-AB1D-968F5A869703}"/>
              </a:ext>
            </a:extLst>
          </p:cNvPr>
          <p:cNvSpPr txBox="1"/>
          <p:nvPr/>
        </p:nvSpPr>
        <p:spPr>
          <a:xfrm>
            <a:off x="4175356" y="3056057"/>
            <a:ext cx="991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srgbClr val="FF0000"/>
                </a:solidFill>
              </a:rPr>
              <a:t>Mock: </a:t>
            </a:r>
            <a:r>
              <a:rPr lang="en-GB" sz="800" dirty="0">
                <a:solidFill>
                  <a:srgbClr val="FF0000"/>
                </a:solidFill>
              </a:rPr>
              <a:t>Language C1 and Literature C1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288ACB7A-758A-C64A-B860-124F5CFA80A0}"/>
              </a:ext>
            </a:extLst>
          </p:cNvPr>
          <p:cNvSpPr txBox="1"/>
          <p:nvPr/>
        </p:nvSpPr>
        <p:spPr>
          <a:xfrm>
            <a:off x="8555740" y="3994857"/>
            <a:ext cx="79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Independent research skills 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C992EAB5-8A04-2348-94FB-834833F79172}"/>
              </a:ext>
            </a:extLst>
          </p:cNvPr>
          <p:cNvSpPr txBox="1"/>
          <p:nvPr/>
        </p:nvSpPr>
        <p:spPr>
          <a:xfrm>
            <a:off x="8602794" y="4386834"/>
            <a:ext cx="79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Promoting independence and free choice 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EF3D880C-95C4-624B-92A4-CC8C2C36865F}"/>
              </a:ext>
            </a:extLst>
          </p:cNvPr>
          <p:cNvSpPr txBox="1"/>
          <p:nvPr/>
        </p:nvSpPr>
        <p:spPr>
          <a:xfrm>
            <a:off x="8616951" y="5149811"/>
            <a:ext cx="89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Developing students’ ability to engage with an audience </a:t>
            </a: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98516EE6-20B0-5648-B3D1-B8A4815EA61E}"/>
              </a:ext>
            </a:extLst>
          </p:cNvPr>
          <p:cNvCxnSpPr>
            <a:cxnSpLocks/>
          </p:cNvCxnSpPr>
          <p:nvPr/>
        </p:nvCxnSpPr>
        <p:spPr>
          <a:xfrm flipH="1" flipV="1">
            <a:off x="8201593" y="5004274"/>
            <a:ext cx="572436" cy="2865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TextBox 372">
            <a:extLst>
              <a:ext uri="{FF2B5EF4-FFF2-40B4-BE49-F238E27FC236}">
                <a16:creationId xmlns:a16="http://schemas.microsoft.com/office/drawing/2014/main" id="{1ED10165-8A94-1044-BB9B-5F13728F38BA}"/>
              </a:ext>
            </a:extLst>
          </p:cNvPr>
          <p:cNvSpPr txBox="1"/>
          <p:nvPr/>
        </p:nvSpPr>
        <p:spPr>
          <a:xfrm>
            <a:off x="8388711" y="9864109"/>
            <a:ext cx="13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Exploring key global issues to develop cultural awareness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7387DA04-A50C-1541-BBAB-C52E1143A557}"/>
              </a:ext>
            </a:extLst>
          </p:cNvPr>
          <p:cNvSpPr txBox="1"/>
          <p:nvPr/>
        </p:nvSpPr>
        <p:spPr>
          <a:xfrm>
            <a:off x="7609784" y="6363087"/>
            <a:ext cx="974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Skills to approach unseen texts. 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64A72EBA-04FF-DE4C-BA14-0CFA872BAF04}"/>
              </a:ext>
            </a:extLst>
          </p:cNvPr>
          <p:cNvSpPr txBox="1"/>
          <p:nvPr/>
        </p:nvSpPr>
        <p:spPr>
          <a:xfrm>
            <a:off x="6583623" y="4964173"/>
            <a:ext cx="116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Exploring thematic poems based on  relationships, nature, race , gender, war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3D088D68-EB5E-AF49-90A4-38D7F9CC163B}"/>
              </a:ext>
            </a:extLst>
          </p:cNvPr>
          <p:cNvSpPr txBox="1"/>
          <p:nvPr/>
        </p:nvSpPr>
        <p:spPr>
          <a:xfrm>
            <a:off x="4456727" y="10852901"/>
            <a:ext cx="1161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Considering different perspectives 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D1A88782-AF05-0745-988C-FDE886F399CF}"/>
              </a:ext>
            </a:extLst>
          </p:cNvPr>
          <p:cNvSpPr txBox="1"/>
          <p:nvPr/>
        </p:nvSpPr>
        <p:spPr>
          <a:xfrm>
            <a:off x="2796901" y="9088047"/>
            <a:ext cx="1052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Analysis &amp; explorations of poetic language, form and structure 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62ADA1C4-CA6F-C548-9DA3-B5C14323AE46}"/>
              </a:ext>
            </a:extLst>
          </p:cNvPr>
          <p:cNvSpPr txBox="1"/>
          <p:nvPr/>
        </p:nvSpPr>
        <p:spPr>
          <a:xfrm>
            <a:off x="5701603" y="7636628"/>
            <a:ext cx="909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>
                <a:solidFill>
                  <a:srgbClr val="FF0000"/>
                </a:solidFill>
              </a:rPr>
              <a:t>Assessment: Theme essay 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58B911EA-81BA-804F-BEA3-C046EFEABAB5}"/>
              </a:ext>
            </a:extLst>
          </p:cNvPr>
          <p:cNvSpPr txBox="1"/>
          <p:nvPr/>
        </p:nvSpPr>
        <p:spPr>
          <a:xfrm>
            <a:off x="7933149" y="8074393"/>
            <a:ext cx="121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Understanding historical context and how it links to the play 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B049C998-2CA8-0744-B509-6B3FB2D52104}"/>
              </a:ext>
            </a:extLst>
          </p:cNvPr>
          <p:cNvSpPr txBox="1"/>
          <p:nvPr/>
        </p:nvSpPr>
        <p:spPr>
          <a:xfrm>
            <a:off x="127901" y="1514164"/>
            <a:ext cx="934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Securing knowledge of key texts: An Inspector Calls and A Christmas Carol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27C7B99B-7F96-C140-AB7F-1201D3FF5DCC}"/>
              </a:ext>
            </a:extLst>
          </p:cNvPr>
          <p:cNvCxnSpPr>
            <a:cxnSpLocks/>
          </p:cNvCxnSpPr>
          <p:nvPr/>
        </p:nvCxnSpPr>
        <p:spPr>
          <a:xfrm>
            <a:off x="1076451" y="1971755"/>
            <a:ext cx="325429" cy="2688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TextBox 405">
            <a:extLst>
              <a:ext uri="{FF2B5EF4-FFF2-40B4-BE49-F238E27FC236}">
                <a16:creationId xmlns:a16="http://schemas.microsoft.com/office/drawing/2014/main" id="{3DC50887-7DBE-3142-AF2E-56D4406C1D7C}"/>
              </a:ext>
            </a:extLst>
          </p:cNvPr>
          <p:cNvSpPr txBox="1"/>
          <p:nvPr/>
        </p:nvSpPr>
        <p:spPr>
          <a:xfrm>
            <a:off x="1092105" y="4387544"/>
            <a:ext cx="1150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Tracking, analysing and comparing NF texts 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6B9C9853-6155-3048-8BEF-6BEC0A9D32D0}"/>
              </a:ext>
            </a:extLst>
          </p:cNvPr>
          <p:cNvSpPr txBox="1"/>
          <p:nvPr/>
        </p:nvSpPr>
        <p:spPr>
          <a:xfrm>
            <a:off x="2927444" y="3056006"/>
            <a:ext cx="115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Approaching unseen poems and complete timed  responses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14093874-CDB8-7140-AEA1-099095E956FB}"/>
              </a:ext>
            </a:extLst>
          </p:cNvPr>
          <p:cNvSpPr txBox="1"/>
          <p:nvPr/>
        </p:nvSpPr>
        <p:spPr>
          <a:xfrm>
            <a:off x="5687369" y="3184621"/>
            <a:ext cx="979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Developing narrative plot 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1FEAAEEA-3125-BB4A-AD81-63DE6BBB6D37}"/>
              </a:ext>
            </a:extLst>
          </p:cNvPr>
          <p:cNvSpPr txBox="1"/>
          <p:nvPr/>
        </p:nvSpPr>
        <p:spPr>
          <a:xfrm>
            <a:off x="26634" y="2947677"/>
            <a:ext cx="97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Developing  mind maps and cue cards for revision 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7DFDB5BC-3779-0642-9029-CA433190C05D}"/>
              </a:ext>
            </a:extLst>
          </p:cNvPr>
          <p:cNvSpPr txBox="1"/>
          <p:nvPr/>
        </p:nvSpPr>
        <p:spPr>
          <a:xfrm>
            <a:off x="1953674" y="2601162"/>
            <a:ext cx="979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Focus on revision and recall 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48C4156A-CAA7-5644-8510-4218952F0D00}"/>
              </a:ext>
            </a:extLst>
          </p:cNvPr>
          <p:cNvSpPr txBox="1"/>
          <p:nvPr/>
        </p:nvSpPr>
        <p:spPr>
          <a:xfrm>
            <a:off x="4978261" y="4434164"/>
            <a:ext cx="1416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Focus on planning narrative based on various titles.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1C9533C5-FC3F-7541-89F1-253BF206439D}"/>
              </a:ext>
            </a:extLst>
          </p:cNvPr>
          <p:cNvSpPr txBox="1"/>
          <p:nvPr/>
        </p:nvSpPr>
        <p:spPr>
          <a:xfrm>
            <a:off x="1223535" y="9117155"/>
            <a:ext cx="122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Knowing how to approach extract questions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870D1A7F-2F04-6E43-BE13-4752AF3A04E9}"/>
              </a:ext>
            </a:extLst>
          </p:cNvPr>
          <p:cNvSpPr txBox="1"/>
          <p:nvPr/>
        </p:nvSpPr>
        <p:spPr>
          <a:xfrm>
            <a:off x="5552543" y="9329937"/>
            <a:ext cx="124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Familiarity of different styles of writing: to write and analyse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79709594-F898-D445-BB91-5F8F02B204EC}"/>
              </a:ext>
            </a:extLst>
          </p:cNvPr>
          <p:cNvSpPr txBox="1"/>
          <p:nvPr/>
        </p:nvSpPr>
        <p:spPr>
          <a:xfrm>
            <a:off x="2903054" y="10927458"/>
            <a:ext cx="134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Exploring the concept of freedom over time to promote cultural awareness</a:t>
            </a:r>
          </a:p>
        </p:txBody>
      </p: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F8E6C3ED-AB0B-704B-84DE-7282B5BF4B7D}"/>
              </a:ext>
            </a:extLst>
          </p:cNvPr>
          <p:cNvCxnSpPr>
            <a:cxnSpLocks/>
          </p:cNvCxnSpPr>
          <p:nvPr/>
        </p:nvCxnSpPr>
        <p:spPr>
          <a:xfrm flipV="1">
            <a:off x="5101411" y="10518022"/>
            <a:ext cx="57864" cy="2973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TextBox 435">
            <a:extLst>
              <a:ext uri="{FF2B5EF4-FFF2-40B4-BE49-F238E27FC236}">
                <a16:creationId xmlns:a16="http://schemas.microsoft.com/office/drawing/2014/main" id="{3087380A-835F-B84B-B667-D633DFF09D41}"/>
              </a:ext>
            </a:extLst>
          </p:cNvPr>
          <p:cNvSpPr txBox="1"/>
          <p:nvPr/>
        </p:nvSpPr>
        <p:spPr>
          <a:xfrm>
            <a:off x="5349102" y="8612930"/>
            <a:ext cx="134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Focus on narrative structure, plot and character development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D0132FD3-C2C6-477E-8004-A154110F6E08}"/>
              </a:ext>
            </a:extLst>
          </p:cNvPr>
          <p:cNvCxnSpPr>
            <a:cxnSpLocks/>
          </p:cNvCxnSpPr>
          <p:nvPr/>
        </p:nvCxnSpPr>
        <p:spPr>
          <a:xfrm flipH="1">
            <a:off x="7969330" y="10107382"/>
            <a:ext cx="656144" cy="282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76036189-C972-41A0-B00F-9930A8A9CEF7}"/>
              </a:ext>
            </a:extLst>
          </p:cNvPr>
          <p:cNvSpPr txBox="1"/>
          <p:nvPr/>
        </p:nvSpPr>
        <p:spPr>
          <a:xfrm>
            <a:off x="7895473" y="10561087"/>
            <a:ext cx="1217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srgbClr val="FF0000"/>
                </a:solidFill>
              </a:rPr>
              <a:t>Assessment</a:t>
            </a:r>
            <a:r>
              <a:rPr lang="en-GB" sz="800" dirty="0">
                <a:solidFill>
                  <a:srgbClr val="FF0000"/>
                </a:solidFill>
              </a:rPr>
              <a:t>: letter writing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36302D5-E513-4C90-A4C5-87835BFBA1CA}"/>
              </a:ext>
            </a:extLst>
          </p:cNvPr>
          <p:cNvSpPr txBox="1"/>
          <p:nvPr/>
        </p:nvSpPr>
        <p:spPr>
          <a:xfrm>
            <a:off x="8760921" y="9123818"/>
            <a:ext cx="983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srgbClr val="FF0000"/>
                </a:solidFill>
              </a:rPr>
              <a:t>Assessment: </a:t>
            </a:r>
            <a:r>
              <a:rPr lang="en-GB" sz="800" dirty="0">
                <a:solidFill>
                  <a:srgbClr val="FF0000"/>
                </a:solidFill>
              </a:rPr>
              <a:t>Speech Writing &amp; presentations (</a:t>
            </a:r>
            <a:r>
              <a:rPr lang="en-GB" sz="800" dirty="0" err="1">
                <a:solidFill>
                  <a:srgbClr val="FF0000"/>
                </a:solidFill>
              </a:rPr>
              <a:t>oracy</a:t>
            </a:r>
            <a:r>
              <a:rPr lang="en-GB" sz="800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2F25031-A627-4810-90B5-4520E3902234}"/>
              </a:ext>
            </a:extLst>
          </p:cNvPr>
          <p:cNvCxnSpPr>
            <a:cxnSpLocks/>
          </p:cNvCxnSpPr>
          <p:nvPr/>
        </p:nvCxnSpPr>
        <p:spPr>
          <a:xfrm flipH="1" flipV="1">
            <a:off x="8500059" y="9356425"/>
            <a:ext cx="334980" cy="267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3847C0EE-06E4-4ED7-A436-97424956F079}"/>
              </a:ext>
            </a:extLst>
          </p:cNvPr>
          <p:cNvCxnSpPr>
            <a:cxnSpLocks/>
          </p:cNvCxnSpPr>
          <p:nvPr/>
        </p:nvCxnSpPr>
        <p:spPr>
          <a:xfrm flipH="1" flipV="1">
            <a:off x="6012504" y="10703694"/>
            <a:ext cx="134742" cy="2646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320CD630-5F4D-4CC2-8FD0-71F0534BD027}"/>
              </a:ext>
            </a:extLst>
          </p:cNvPr>
          <p:cNvCxnSpPr>
            <a:cxnSpLocks/>
          </p:cNvCxnSpPr>
          <p:nvPr/>
        </p:nvCxnSpPr>
        <p:spPr>
          <a:xfrm flipH="1">
            <a:off x="1659461" y="2882641"/>
            <a:ext cx="593081" cy="27755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4FEA5387-3347-4CC3-AECF-0E1BAF6250C1}"/>
              </a:ext>
            </a:extLst>
          </p:cNvPr>
          <p:cNvSpPr txBox="1"/>
          <p:nvPr/>
        </p:nvSpPr>
        <p:spPr>
          <a:xfrm>
            <a:off x="5732880" y="5146709"/>
            <a:ext cx="105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srgbClr val="FF0000"/>
                </a:solidFill>
              </a:rPr>
              <a:t>Assessment</a:t>
            </a:r>
            <a:r>
              <a:rPr lang="en-GB" sz="800" dirty="0">
                <a:solidFill>
                  <a:srgbClr val="FF0000"/>
                </a:solidFill>
              </a:rPr>
              <a:t>: single question on a character/ theme.</a:t>
            </a: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7ACA421-175D-4126-B9BC-9EFA392B7A1B}"/>
              </a:ext>
            </a:extLst>
          </p:cNvPr>
          <p:cNvCxnSpPr>
            <a:cxnSpLocks/>
          </p:cNvCxnSpPr>
          <p:nvPr/>
        </p:nvCxnSpPr>
        <p:spPr>
          <a:xfrm flipH="1">
            <a:off x="6214964" y="5611276"/>
            <a:ext cx="35177" cy="2456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181567E4-A5F9-4F01-872A-AFFD2824940E}"/>
              </a:ext>
            </a:extLst>
          </p:cNvPr>
          <p:cNvSpPr txBox="1"/>
          <p:nvPr/>
        </p:nvSpPr>
        <p:spPr>
          <a:xfrm>
            <a:off x="1490393" y="5078762"/>
            <a:ext cx="118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srgbClr val="FF0000"/>
                </a:solidFill>
              </a:rPr>
              <a:t>Assessment</a:t>
            </a:r>
            <a:r>
              <a:rPr lang="en-GB" sz="800" dirty="0">
                <a:solidFill>
                  <a:srgbClr val="FF0000"/>
                </a:solidFill>
              </a:rPr>
              <a:t>: Full C2 reading section</a:t>
            </a:r>
          </a:p>
          <a:p>
            <a:pPr lvl="0" algn="ctr"/>
            <a:r>
              <a:rPr lang="en-GB" sz="800" dirty="0">
                <a:solidFill>
                  <a:srgbClr val="FF0000"/>
                </a:solidFill>
              </a:rPr>
              <a:t>Single writing task (completed separately) </a:t>
            </a:r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6D6B68D6-D89C-4EB2-A46F-E9E0D75DAB7C}"/>
              </a:ext>
            </a:extLst>
          </p:cNvPr>
          <p:cNvCxnSpPr>
            <a:cxnSpLocks/>
          </p:cNvCxnSpPr>
          <p:nvPr/>
        </p:nvCxnSpPr>
        <p:spPr>
          <a:xfrm>
            <a:off x="2187833" y="5616817"/>
            <a:ext cx="9008" cy="36330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id="{8BBE00C1-FB3B-486D-AE99-EBE8B922FECA}"/>
              </a:ext>
            </a:extLst>
          </p:cNvPr>
          <p:cNvSpPr txBox="1"/>
          <p:nvPr/>
        </p:nvSpPr>
        <p:spPr>
          <a:xfrm>
            <a:off x="80186" y="6464633"/>
            <a:ext cx="105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srgbClr val="FF0000"/>
                </a:solidFill>
              </a:rPr>
              <a:t>Assessment</a:t>
            </a:r>
            <a:r>
              <a:rPr lang="en-GB" sz="800" dirty="0">
                <a:solidFill>
                  <a:srgbClr val="FF0000"/>
                </a:solidFill>
              </a:rPr>
              <a:t>: single question on a character/ theme.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66F43501-DA2D-46E4-8691-9C2020AFDB30}"/>
              </a:ext>
            </a:extLst>
          </p:cNvPr>
          <p:cNvCxnSpPr>
            <a:cxnSpLocks/>
          </p:cNvCxnSpPr>
          <p:nvPr/>
        </p:nvCxnSpPr>
        <p:spPr>
          <a:xfrm>
            <a:off x="961729" y="6737938"/>
            <a:ext cx="383402" cy="2380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99D6BB09-F365-4473-A907-5E8C2055CA94}"/>
              </a:ext>
            </a:extLst>
          </p:cNvPr>
          <p:cNvCxnSpPr>
            <a:cxnSpLocks/>
          </p:cNvCxnSpPr>
          <p:nvPr/>
        </p:nvCxnSpPr>
        <p:spPr>
          <a:xfrm flipH="1" flipV="1">
            <a:off x="7816342" y="5978474"/>
            <a:ext cx="212800" cy="3194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86C84B4A-0234-4F98-9A82-6CB97C53ACA4}"/>
              </a:ext>
            </a:extLst>
          </p:cNvPr>
          <p:cNvCxnSpPr>
            <a:cxnSpLocks/>
          </p:cNvCxnSpPr>
          <p:nvPr/>
        </p:nvCxnSpPr>
        <p:spPr>
          <a:xfrm flipH="1">
            <a:off x="7572820" y="3475767"/>
            <a:ext cx="220768" cy="3191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>
            <a:extLst>
              <a:ext uri="{FF2B5EF4-FFF2-40B4-BE49-F238E27FC236}">
                <a16:creationId xmlns:a16="http://schemas.microsoft.com/office/drawing/2014/main" id="{7D519E0F-89CF-4D7E-9128-63F121D470AE}"/>
              </a:ext>
            </a:extLst>
          </p:cNvPr>
          <p:cNvSpPr txBox="1"/>
          <p:nvPr/>
        </p:nvSpPr>
        <p:spPr>
          <a:xfrm>
            <a:off x="7511171" y="3031054"/>
            <a:ext cx="1270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srgbClr val="FF0000"/>
                </a:solidFill>
              </a:rPr>
              <a:t>Assessment: a </a:t>
            </a:r>
            <a:r>
              <a:rPr lang="en-GB" sz="800" dirty="0">
                <a:solidFill>
                  <a:srgbClr val="FF0000"/>
                </a:solidFill>
              </a:rPr>
              <a:t>formal, independent GCSE presentation in front of an audience.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6D33FCA6-12C7-4E2E-8101-8C3A28F92D83}"/>
              </a:ext>
            </a:extLst>
          </p:cNvPr>
          <p:cNvSpPr txBox="1"/>
          <p:nvPr/>
        </p:nvSpPr>
        <p:spPr>
          <a:xfrm>
            <a:off x="8340246" y="5769531"/>
            <a:ext cx="1388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srgbClr val="FF0000"/>
                </a:solidFill>
              </a:rPr>
              <a:t>End of year exams: </a:t>
            </a:r>
            <a:r>
              <a:rPr lang="en-GB" sz="800" dirty="0">
                <a:solidFill>
                  <a:srgbClr val="FF0000"/>
                </a:solidFill>
              </a:rPr>
              <a:t>Students complete a full language and a full literature exam paper in the hall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35788ADF-A1D7-4219-923C-CA6810849B37}"/>
              </a:ext>
            </a:extLst>
          </p:cNvPr>
          <p:cNvCxnSpPr>
            <a:cxnSpLocks/>
          </p:cNvCxnSpPr>
          <p:nvPr/>
        </p:nvCxnSpPr>
        <p:spPr>
          <a:xfrm flipH="1" flipV="1">
            <a:off x="8024450" y="5454857"/>
            <a:ext cx="496005" cy="2788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CDDC4958-B3B6-4BDF-A70B-0B8582BB2278}"/>
              </a:ext>
            </a:extLst>
          </p:cNvPr>
          <p:cNvSpPr txBox="1"/>
          <p:nvPr/>
        </p:nvSpPr>
        <p:spPr>
          <a:xfrm>
            <a:off x="6551452" y="17184796"/>
            <a:ext cx="12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Continuation of end of Y6 skills to establish ability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C3540-FC1A-449A-86D5-592ED8343DD7}"/>
              </a:ext>
            </a:extLst>
          </p:cNvPr>
          <p:cNvSpPr txBox="1"/>
          <p:nvPr/>
        </p:nvSpPr>
        <p:spPr>
          <a:xfrm>
            <a:off x="4545484" y="9245113"/>
            <a:ext cx="9575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Novel Reading Assessment: Extract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49AAD9-C06D-49C2-B4C6-13500624D566}"/>
              </a:ext>
            </a:extLst>
          </p:cNvPr>
          <p:cNvSpPr txBox="1"/>
          <p:nvPr/>
        </p:nvSpPr>
        <p:spPr>
          <a:xfrm>
            <a:off x="257988" y="10472439"/>
            <a:ext cx="7817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Assessment: Reading Baseline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09862-A7B2-4D2C-AD20-7764664048C7}"/>
              </a:ext>
            </a:extLst>
          </p:cNvPr>
          <p:cNvSpPr txBox="1"/>
          <p:nvPr/>
        </p:nvSpPr>
        <p:spPr>
          <a:xfrm>
            <a:off x="603763" y="9400985"/>
            <a:ext cx="79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Research into key themes: segregation, migration and race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0A138-11F1-47CB-B6BD-FFFAE1F3568D}"/>
              </a:ext>
            </a:extLst>
          </p:cNvPr>
          <p:cNvSpPr txBox="1"/>
          <p:nvPr/>
        </p:nvSpPr>
        <p:spPr>
          <a:xfrm>
            <a:off x="127069" y="11604518"/>
            <a:ext cx="1057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rgbClr val="FF0000"/>
                </a:solidFill>
              </a:rPr>
              <a:t>Assessment: Narrative writing (Beginning to Middle)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AF7331-8CC8-4E20-9C39-6A0377AC27DC}"/>
              </a:ext>
            </a:extLst>
          </p:cNvPr>
          <p:cNvSpPr txBox="1"/>
          <p:nvPr/>
        </p:nvSpPr>
        <p:spPr>
          <a:xfrm rot="4725097">
            <a:off x="582094" y="15671432"/>
            <a:ext cx="1816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Transformation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C5B87B-0429-4F24-94E5-27AF8BE8693F}"/>
              </a:ext>
            </a:extLst>
          </p:cNvPr>
          <p:cNvSpPr txBox="1"/>
          <p:nvPr/>
        </p:nvSpPr>
        <p:spPr>
          <a:xfrm>
            <a:off x="4270860" y="14341202"/>
            <a:ext cx="1779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Telling Tales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0CF3CF-326C-4094-AC06-01BAC63BE609}"/>
              </a:ext>
            </a:extLst>
          </p:cNvPr>
          <p:cNvSpPr txBox="1"/>
          <p:nvPr/>
        </p:nvSpPr>
        <p:spPr>
          <a:xfrm>
            <a:off x="6715524" y="1115181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8C7B04-F03B-43CA-BACD-36807B2FE644}"/>
              </a:ext>
            </a:extLst>
          </p:cNvPr>
          <p:cNvSpPr txBox="1"/>
          <p:nvPr/>
        </p:nvSpPr>
        <p:spPr>
          <a:xfrm>
            <a:off x="7217944" y="11602543"/>
            <a:ext cx="62550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C07AFA-7466-483F-A0D3-56DD7F6A25AA}"/>
              </a:ext>
            </a:extLst>
          </p:cNvPr>
          <p:cNvSpPr txBox="1"/>
          <p:nvPr/>
        </p:nvSpPr>
        <p:spPr>
          <a:xfrm rot="4339880">
            <a:off x="6578194" y="12835769"/>
            <a:ext cx="2724147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Innocence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&amp; Corruption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794238-40EB-4B75-9AE3-EC118CEC6E04}"/>
              </a:ext>
            </a:extLst>
          </p:cNvPr>
          <p:cNvSpPr txBox="1"/>
          <p:nvPr/>
        </p:nvSpPr>
        <p:spPr>
          <a:xfrm>
            <a:off x="3525846" y="12128824"/>
            <a:ext cx="219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B6678-7E33-453F-ABA2-38DDB82DB788}"/>
              </a:ext>
            </a:extLst>
          </p:cNvPr>
          <p:cNvSpPr txBox="1"/>
          <p:nvPr/>
        </p:nvSpPr>
        <p:spPr>
          <a:xfrm rot="903907">
            <a:off x="1355629" y="12183660"/>
            <a:ext cx="2409693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Heroes &amp; Horrors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81A01B-36C6-4661-9E8C-3B7B819D7DB8}"/>
              </a:ext>
            </a:extLst>
          </p:cNvPr>
          <p:cNvSpPr txBox="1"/>
          <p:nvPr/>
        </p:nvSpPr>
        <p:spPr>
          <a:xfrm>
            <a:off x="5925808" y="15657608"/>
            <a:ext cx="8148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Baseline Writing assessment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D1E5EC-A748-4DA0-BDC2-75C02796312C}"/>
              </a:ext>
            </a:extLst>
          </p:cNvPr>
          <p:cNvSpPr txBox="1"/>
          <p:nvPr/>
        </p:nvSpPr>
        <p:spPr>
          <a:xfrm>
            <a:off x="4978261" y="15432698"/>
            <a:ext cx="9833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Revisiting key skills from primary and developing writing skills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3EEDB5-BE27-4220-8B91-9F1A026668D9}"/>
              </a:ext>
            </a:extLst>
          </p:cNvPr>
          <p:cNvSpPr txBox="1"/>
          <p:nvPr/>
        </p:nvSpPr>
        <p:spPr>
          <a:xfrm>
            <a:off x="3242391" y="15796963"/>
            <a:ext cx="163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Research/Speaking &amp; Listening presentation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F2A2D3-C9DB-49B0-BE2B-C406E714D5D3}"/>
              </a:ext>
            </a:extLst>
          </p:cNvPr>
          <p:cNvSpPr txBox="1"/>
          <p:nvPr/>
        </p:nvSpPr>
        <p:spPr>
          <a:xfrm>
            <a:off x="3853815" y="17217789"/>
            <a:ext cx="214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Develop understanding of the way language works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6D8E9C-D58C-4E6D-A70E-7221ACD4CBAB}"/>
              </a:ext>
            </a:extLst>
          </p:cNvPr>
          <p:cNvSpPr txBox="1"/>
          <p:nvPr/>
        </p:nvSpPr>
        <p:spPr>
          <a:xfrm>
            <a:off x="1526943" y="17272728"/>
            <a:ext cx="218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Develop awareness of Shakespearean context, plays and use of language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AAF223-7059-47AF-BE99-4BBDDE4968FC}"/>
              </a:ext>
            </a:extLst>
          </p:cNvPr>
          <p:cNvSpPr txBox="1"/>
          <p:nvPr/>
        </p:nvSpPr>
        <p:spPr>
          <a:xfrm>
            <a:off x="593164" y="13806941"/>
            <a:ext cx="8321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Assessment: Character Evaluation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FA8A37-81F8-44D9-A8FE-AEFFB38D7CC3}"/>
              </a:ext>
            </a:extLst>
          </p:cNvPr>
          <p:cNvSpPr txBox="1"/>
          <p:nvPr/>
        </p:nvSpPr>
        <p:spPr>
          <a:xfrm>
            <a:off x="1589795" y="13309770"/>
            <a:ext cx="1073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Development skills in analysing language use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2876E7-6FA5-47FF-9DDD-0DF83F10A4A6}"/>
              </a:ext>
            </a:extLst>
          </p:cNvPr>
          <p:cNvSpPr txBox="1"/>
          <p:nvPr/>
        </p:nvSpPr>
        <p:spPr>
          <a:xfrm>
            <a:off x="6893" y="16742388"/>
            <a:ext cx="9342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Writing Assessment: Report 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DE279-7CCF-4BD6-AF52-CFBE2C2D41B8}"/>
              </a:ext>
            </a:extLst>
          </p:cNvPr>
          <p:cNvSpPr txBox="1"/>
          <p:nvPr/>
        </p:nvSpPr>
        <p:spPr>
          <a:xfrm>
            <a:off x="5174144" y="12804109"/>
            <a:ext cx="105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Assessment: Describe a storm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73194-58F4-4EE1-BC28-58735BA7139E}"/>
              </a:ext>
            </a:extLst>
          </p:cNvPr>
          <p:cNvSpPr txBox="1"/>
          <p:nvPr/>
        </p:nvSpPr>
        <p:spPr>
          <a:xfrm>
            <a:off x="2618533" y="15065225"/>
            <a:ext cx="2590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Context building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4E486-4D90-4DBD-B6A3-B65A11BB0A11}"/>
              </a:ext>
            </a:extLst>
          </p:cNvPr>
          <p:cNvSpPr txBox="1"/>
          <p:nvPr/>
        </p:nvSpPr>
        <p:spPr>
          <a:xfrm>
            <a:off x="3351749" y="12996252"/>
            <a:ext cx="927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Duality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140612-3242-432C-B34C-0D5CD500A8B5}"/>
              </a:ext>
            </a:extLst>
          </p:cNvPr>
          <p:cNvSpPr txBox="1"/>
          <p:nvPr/>
        </p:nvSpPr>
        <p:spPr>
          <a:xfrm>
            <a:off x="5278450" y="13741225"/>
            <a:ext cx="95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Prejudice &amp; Outsiders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54D7FC-849A-4D43-900F-BD6FE1907C92}"/>
              </a:ext>
            </a:extLst>
          </p:cNvPr>
          <p:cNvSpPr txBox="1"/>
          <p:nvPr/>
        </p:nvSpPr>
        <p:spPr>
          <a:xfrm>
            <a:off x="6518655" y="13626157"/>
            <a:ext cx="9170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Assessment: Knowledge Test 1&amp;2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E8121A-3BE8-4932-866E-D9850927158E}"/>
              </a:ext>
            </a:extLst>
          </p:cNvPr>
          <p:cNvSpPr txBox="1"/>
          <p:nvPr/>
        </p:nvSpPr>
        <p:spPr>
          <a:xfrm>
            <a:off x="8362152" y="14471229"/>
            <a:ext cx="111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Knowledge Test &amp; Baseline</a:t>
            </a:r>
          </a:p>
          <a:p>
            <a:r>
              <a:rPr lang="en-GB" sz="900" dirty="0">
                <a:solidFill>
                  <a:srgbClr val="FF0000"/>
                </a:solidFill>
              </a:rPr>
              <a:t>(Reading &amp; Writing) Shined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CFF139-B0DF-443F-9C49-E512700F162E}"/>
              </a:ext>
            </a:extLst>
          </p:cNvPr>
          <p:cNvSpPr txBox="1"/>
          <p:nvPr/>
        </p:nvSpPr>
        <p:spPr>
          <a:xfrm>
            <a:off x="8674710" y="13369800"/>
            <a:ext cx="76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Develop awareness of key themes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61290C0-48C8-47D1-9D8C-5029E145F0BE}"/>
              </a:ext>
            </a:extLst>
          </p:cNvPr>
          <p:cNvSpPr txBox="1"/>
          <p:nvPr/>
        </p:nvSpPr>
        <p:spPr>
          <a:xfrm>
            <a:off x="8514987" y="12367909"/>
            <a:ext cx="111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Develop analysis of writer’s craft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B5B302-8E69-491C-B663-CA4FAB3E3021}"/>
              </a:ext>
            </a:extLst>
          </p:cNvPr>
          <p:cNvSpPr txBox="1"/>
          <p:nvPr/>
        </p:nvSpPr>
        <p:spPr>
          <a:xfrm>
            <a:off x="8348181" y="11713381"/>
            <a:ext cx="826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Focus on including context in writing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F5F14D3-2F75-48BE-9DF8-68EB938ACC0D}"/>
              </a:ext>
            </a:extLst>
          </p:cNvPr>
          <p:cNvSpPr txBox="1"/>
          <p:nvPr/>
        </p:nvSpPr>
        <p:spPr>
          <a:xfrm>
            <a:off x="6684385" y="13165820"/>
            <a:ext cx="9981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Assessment: Novel on Character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D86826-6533-422B-A050-6C44FF22E2FE}"/>
              </a:ext>
            </a:extLst>
          </p:cNvPr>
          <p:cNvSpPr txBox="1"/>
          <p:nvPr/>
        </p:nvSpPr>
        <p:spPr>
          <a:xfrm>
            <a:off x="6023832" y="11675358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Non-fiction</a:t>
            </a:r>
            <a:endParaRPr lang="en-GB" sz="9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7A25B6D-1EBF-40D6-8642-9B0BC6DD1267}"/>
              </a:ext>
            </a:extLst>
          </p:cNvPr>
          <p:cNvSpPr txBox="1"/>
          <p:nvPr/>
        </p:nvSpPr>
        <p:spPr>
          <a:xfrm>
            <a:off x="4470048" y="11539079"/>
            <a:ext cx="113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Assessment: Theme of Power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FFE1AB-7339-4D1F-94E4-F5053F426E11}"/>
              </a:ext>
            </a:extLst>
          </p:cNvPr>
          <p:cNvSpPr txBox="1"/>
          <p:nvPr/>
        </p:nvSpPr>
        <p:spPr>
          <a:xfrm>
            <a:off x="310485" y="12703247"/>
            <a:ext cx="111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Assessment: Poetry Comparison 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22A8A98-2506-4677-BBAB-CFF417851934}"/>
              </a:ext>
            </a:extLst>
          </p:cNvPr>
          <p:cNvSpPr txBox="1"/>
          <p:nvPr/>
        </p:nvSpPr>
        <p:spPr>
          <a:xfrm>
            <a:off x="2776344" y="6065348"/>
            <a:ext cx="2041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Romeo and Juliet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2141642F-2AE2-403B-90DC-B6441D742C93}"/>
              </a:ext>
            </a:extLst>
          </p:cNvPr>
          <p:cNvCxnSpPr>
            <a:cxnSpLocks/>
          </p:cNvCxnSpPr>
          <p:nvPr/>
        </p:nvCxnSpPr>
        <p:spPr>
          <a:xfrm>
            <a:off x="3237850" y="5546199"/>
            <a:ext cx="45182" cy="5713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id="{EFE41A86-030B-4729-BBC2-1EA7FEB9C6C8}"/>
              </a:ext>
            </a:extLst>
          </p:cNvPr>
          <p:cNvSpPr txBox="1"/>
          <p:nvPr/>
        </p:nvSpPr>
        <p:spPr>
          <a:xfrm>
            <a:off x="2627653" y="5238835"/>
            <a:ext cx="129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Investigation into Shakespearean England</a:t>
            </a:r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F563B3E5-2030-4D4D-B420-78C3987E2CB7}"/>
              </a:ext>
            </a:extLst>
          </p:cNvPr>
          <p:cNvCxnSpPr>
            <a:cxnSpLocks/>
          </p:cNvCxnSpPr>
          <p:nvPr/>
        </p:nvCxnSpPr>
        <p:spPr>
          <a:xfrm flipH="1">
            <a:off x="3978635" y="5180242"/>
            <a:ext cx="19739" cy="8692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6D4D73AA-DE7D-44EB-B7C8-5738A858A06A}"/>
              </a:ext>
            </a:extLst>
          </p:cNvPr>
          <p:cNvSpPr txBox="1"/>
          <p:nvPr/>
        </p:nvSpPr>
        <p:spPr>
          <a:xfrm>
            <a:off x="3271090" y="4885132"/>
            <a:ext cx="152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Analysis of language, structure and play conventions</a:t>
            </a:r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D7DE9134-D9D0-46A5-92EC-15FCCCEB42F2}"/>
              </a:ext>
            </a:extLst>
          </p:cNvPr>
          <p:cNvCxnSpPr>
            <a:cxnSpLocks/>
          </p:cNvCxnSpPr>
          <p:nvPr/>
        </p:nvCxnSpPr>
        <p:spPr>
          <a:xfrm flipV="1">
            <a:off x="3247316" y="6415410"/>
            <a:ext cx="110544" cy="3291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239">
            <a:extLst>
              <a:ext uri="{FF2B5EF4-FFF2-40B4-BE49-F238E27FC236}">
                <a16:creationId xmlns:a16="http://schemas.microsoft.com/office/drawing/2014/main" id="{9645DFC5-786E-4368-B3F3-A0BAE86B9368}"/>
              </a:ext>
            </a:extLst>
          </p:cNvPr>
          <p:cNvSpPr txBox="1"/>
          <p:nvPr/>
        </p:nvSpPr>
        <p:spPr>
          <a:xfrm>
            <a:off x="2731961" y="6705255"/>
            <a:ext cx="129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Explore characters and themes including: love, family, fate and conflict</a:t>
            </a: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A7F5A081-AF25-447A-B032-CB36851FE4AC}"/>
              </a:ext>
            </a:extLst>
          </p:cNvPr>
          <p:cNvCxnSpPr>
            <a:cxnSpLocks/>
            <a:stCxn id="246" idx="0"/>
          </p:cNvCxnSpPr>
          <p:nvPr/>
        </p:nvCxnSpPr>
        <p:spPr>
          <a:xfrm flipH="1" flipV="1">
            <a:off x="4686603" y="6379050"/>
            <a:ext cx="292674" cy="28500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8F46991A-D9BC-4DFC-9DFE-4BF365A9FF7C}"/>
              </a:ext>
            </a:extLst>
          </p:cNvPr>
          <p:cNvSpPr txBox="1"/>
          <p:nvPr/>
        </p:nvSpPr>
        <p:spPr>
          <a:xfrm>
            <a:off x="4452849" y="6664058"/>
            <a:ext cx="105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srgbClr val="FF0000"/>
                </a:solidFill>
              </a:rPr>
              <a:t>Assessment</a:t>
            </a:r>
            <a:r>
              <a:rPr lang="en-GB" sz="800" dirty="0">
                <a:solidFill>
                  <a:srgbClr val="FF0000"/>
                </a:solidFill>
              </a:rPr>
              <a:t>: extract analysis on a specific theme or character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0040F6F4-54E8-43BA-AB40-F7072FA2AA2B}"/>
              </a:ext>
            </a:extLst>
          </p:cNvPr>
          <p:cNvSpPr txBox="1"/>
          <p:nvPr/>
        </p:nvSpPr>
        <p:spPr>
          <a:xfrm>
            <a:off x="2301680" y="3752654"/>
            <a:ext cx="1958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Poetry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633FF2F-07F0-41AD-8D9C-06A85809F0C9}"/>
              </a:ext>
            </a:extLst>
          </p:cNvPr>
          <p:cNvCxnSpPr>
            <a:cxnSpLocks/>
          </p:cNvCxnSpPr>
          <p:nvPr/>
        </p:nvCxnSpPr>
        <p:spPr>
          <a:xfrm flipH="1" flipV="1">
            <a:off x="7236773" y="6168268"/>
            <a:ext cx="175755" cy="64452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8CB002DB-C87B-4592-A5E2-E60CD8B510BB}"/>
              </a:ext>
            </a:extLst>
          </p:cNvPr>
          <p:cNvSpPr txBox="1"/>
          <p:nvPr/>
        </p:nvSpPr>
        <p:spPr>
          <a:xfrm>
            <a:off x="7044749" y="6763359"/>
            <a:ext cx="11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Analysis of anthology throughout the year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4064ED55-549E-4751-BE70-867986F0C153}"/>
              </a:ext>
            </a:extLst>
          </p:cNvPr>
          <p:cNvSpPr txBox="1"/>
          <p:nvPr/>
        </p:nvSpPr>
        <p:spPr>
          <a:xfrm rot="17262957">
            <a:off x="343489" y="2436065"/>
            <a:ext cx="2207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An 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Inspector Calls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ABDE4E23-4351-4797-9F70-B5D9D68F7334}"/>
              </a:ext>
            </a:extLst>
          </p:cNvPr>
          <p:cNvSpPr txBox="1"/>
          <p:nvPr/>
        </p:nvSpPr>
        <p:spPr>
          <a:xfrm>
            <a:off x="990577" y="1070660"/>
            <a:ext cx="991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srgbClr val="FF0000"/>
                </a:solidFill>
              </a:rPr>
              <a:t>Mock: </a:t>
            </a:r>
            <a:r>
              <a:rPr lang="en-GB" sz="800" dirty="0">
                <a:solidFill>
                  <a:srgbClr val="FF0000"/>
                </a:solidFill>
              </a:rPr>
              <a:t>Language C2 and Literature C2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E93E3A8D-8B7D-4A85-881A-47D08B49050F}"/>
              </a:ext>
            </a:extLst>
          </p:cNvPr>
          <p:cNvSpPr txBox="1"/>
          <p:nvPr/>
        </p:nvSpPr>
        <p:spPr>
          <a:xfrm>
            <a:off x="2919387" y="4377484"/>
            <a:ext cx="137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Securing knowledge of key texts: Romeo and Juliet and Poetry Anthology</a:t>
            </a: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6DFBBA4-7EFF-4A65-8EDA-DDC3661E8D0E}"/>
              </a:ext>
            </a:extLst>
          </p:cNvPr>
          <p:cNvCxnSpPr>
            <a:cxnSpLocks/>
          </p:cNvCxnSpPr>
          <p:nvPr/>
        </p:nvCxnSpPr>
        <p:spPr>
          <a:xfrm flipV="1">
            <a:off x="3662286" y="4169030"/>
            <a:ext cx="61041" cy="2627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C99B57A1-B90E-45E7-84DF-D95A31DD4165}"/>
              </a:ext>
            </a:extLst>
          </p:cNvPr>
          <p:cNvSpPr txBox="1"/>
          <p:nvPr/>
        </p:nvSpPr>
        <p:spPr>
          <a:xfrm>
            <a:off x="4343096" y="4395276"/>
            <a:ext cx="72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Develop exam technique</a:t>
            </a:r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4278867A-5F8C-4832-8337-4E5B4801115E}"/>
              </a:ext>
            </a:extLst>
          </p:cNvPr>
          <p:cNvCxnSpPr>
            <a:cxnSpLocks/>
            <a:stCxn id="256" idx="0"/>
          </p:cNvCxnSpPr>
          <p:nvPr/>
        </p:nvCxnSpPr>
        <p:spPr>
          <a:xfrm flipV="1">
            <a:off x="4703162" y="4115086"/>
            <a:ext cx="50674" cy="2801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id="{2BE1A297-3D1B-45AA-9546-BE2E19678BF4}"/>
              </a:ext>
            </a:extLst>
          </p:cNvPr>
          <p:cNvSpPr txBox="1"/>
          <p:nvPr/>
        </p:nvSpPr>
        <p:spPr>
          <a:xfrm>
            <a:off x="221521" y="3613161"/>
            <a:ext cx="979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Explore literary criticism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C2ABE07F-E048-40FA-8C8B-AC7FF9F19220}"/>
              </a:ext>
            </a:extLst>
          </p:cNvPr>
          <p:cNvCxnSpPr>
            <a:cxnSpLocks/>
          </p:cNvCxnSpPr>
          <p:nvPr/>
        </p:nvCxnSpPr>
        <p:spPr>
          <a:xfrm flipV="1">
            <a:off x="900849" y="3442638"/>
            <a:ext cx="291878" cy="1962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760BC4E2-479F-4951-8FC9-5E07FF136BD8}"/>
              </a:ext>
            </a:extLst>
          </p:cNvPr>
          <p:cNvSpPr txBox="1"/>
          <p:nvPr/>
        </p:nvSpPr>
        <p:spPr>
          <a:xfrm>
            <a:off x="2636418" y="2402847"/>
            <a:ext cx="979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Complete walking-talking mocks</a:t>
            </a:r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2282347E-3438-4701-8ED9-1466955CBC4E}"/>
              </a:ext>
            </a:extLst>
          </p:cNvPr>
          <p:cNvCxnSpPr>
            <a:cxnSpLocks/>
          </p:cNvCxnSpPr>
          <p:nvPr/>
        </p:nvCxnSpPr>
        <p:spPr>
          <a:xfrm flipV="1">
            <a:off x="3098443" y="2076161"/>
            <a:ext cx="0" cy="3417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>
            <a:extLst>
              <a:ext uri="{FF2B5EF4-FFF2-40B4-BE49-F238E27FC236}">
                <a16:creationId xmlns:a16="http://schemas.microsoft.com/office/drawing/2014/main" id="{67BBE0B5-5DB6-427D-B890-410B7BF7039E}"/>
              </a:ext>
            </a:extLst>
          </p:cNvPr>
          <p:cNvSpPr txBox="1"/>
          <p:nvPr/>
        </p:nvSpPr>
        <p:spPr>
          <a:xfrm rot="758206">
            <a:off x="2558514" y="16404532"/>
            <a:ext cx="247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Legends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65094E8D-C43C-4A62-B754-FE1ABAB75DF4}"/>
              </a:ext>
            </a:extLst>
          </p:cNvPr>
          <p:cNvSpPr txBox="1"/>
          <p:nvPr/>
        </p:nvSpPr>
        <p:spPr>
          <a:xfrm rot="758206">
            <a:off x="5521856" y="16462363"/>
            <a:ext cx="247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Beowulf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7FC0195D-A7AF-4602-886B-06B3B361E63A}"/>
              </a:ext>
            </a:extLst>
          </p:cNvPr>
          <p:cNvSpPr txBox="1"/>
          <p:nvPr/>
        </p:nvSpPr>
        <p:spPr>
          <a:xfrm rot="20868316">
            <a:off x="1878865" y="16662009"/>
            <a:ext cx="247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Shakespeare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3A56853E-7F3F-4EE3-B6B3-601121935EB5}"/>
              </a:ext>
            </a:extLst>
          </p:cNvPr>
          <p:cNvSpPr txBox="1"/>
          <p:nvPr/>
        </p:nvSpPr>
        <p:spPr>
          <a:xfrm rot="20553951">
            <a:off x="785310" y="14706217"/>
            <a:ext cx="247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Frankenstein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4C80111-1A0B-4DCB-B808-419F7D3887FA}"/>
              </a:ext>
            </a:extLst>
          </p:cNvPr>
          <p:cNvSpPr txBox="1"/>
          <p:nvPr/>
        </p:nvSpPr>
        <p:spPr>
          <a:xfrm rot="20994205">
            <a:off x="1132404" y="14328975"/>
            <a:ext cx="247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Victorian Stories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E60239D2-7534-4270-BDEE-F182384CBB24}"/>
              </a:ext>
            </a:extLst>
          </p:cNvPr>
          <p:cNvSpPr txBox="1"/>
          <p:nvPr/>
        </p:nvSpPr>
        <p:spPr>
          <a:xfrm rot="1827603">
            <a:off x="981314" y="16257725"/>
            <a:ext cx="247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Report Writing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17ECD3D3-E9CF-45F0-B0E4-E532F12254E3}"/>
              </a:ext>
            </a:extLst>
          </p:cNvPr>
          <p:cNvSpPr txBox="1"/>
          <p:nvPr/>
        </p:nvSpPr>
        <p:spPr>
          <a:xfrm>
            <a:off x="3011046" y="14219348"/>
            <a:ext cx="1459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The Island at the End of Everything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CC6EE21A-D670-4FCA-9B78-FD8FF9561DD1}"/>
              </a:ext>
            </a:extLst>
          </p:cNvPr>
          <p:cNvSpPr txBox="1"/>
          <p:nvPr/>
        </p:nvSpPr>
        <p:spPr>
          <a:xfrm rot="758206">
            <a:off x="4897711" y="14289168"/>
            <a:ext cx="247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Animal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Farm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B275F2C4-A317-42B6-A4C9-4FCAFDDEF459}"/>
              </a:ext>
            </a:extLst>
          </p:cNvPr>
          <p:cNvSpPr txBox="1"/>
          <p:nvPr/>
        </p:nvSpPr>
        <p:spPr>
          <a:xfrm>
            <a:off x="2085880" y="15479045"/>
            <a:ext cx="163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Collate contextual knowledge for texts in the Victorian era</a:t>
            </a: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D2DD771E-62D8-4F5E-BA35-349F95B74C5B}"/>
              </a:ext>
            </a:extLst>
          </p:cNvPr>
          <p:cNvCxnSpPr>
            <a:cxnSpLocks/>
          </p:cNvCxnSpPr>
          <p:nvPr/>
        </p:nvCxnSpPr>
        <p:spPr>
          <a:xfrm>
            <a:off x="817756" y="16110769"/>
            <a:ext cx="439304" cy="288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>
            <a:extLst>
              <a:ext uri="{FF2B5EF4-FFF2-40B4-BE49-F238E27FC236}">
                <a16:creationId xmlns:a16="http://schemas.microsoft.com/office/drawing/2014/main" id="{C9B3FE97-6FE0-4B5D-8E9B-73AE676B8E30}"/>
              </a:ext>
            </a:extLst>
          </p:cNvPr>
          <p:cNvSpPr txBox="1"/>
          <p:nvPr/>
        </p:nvSpPr>
        <p:spPr>
          <a:xfrm>
            <a:off x="238192" y="15845488"/>
            <a:ext cx="95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Read and perform extracts from a play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D32E5A7F-E2A1-4F86-8B07-91584FBEAE43}"/>
              </a:ext>
            </a:extLst>
          </p:cNvPr>
          <p:cNvSpPr txBox="1"/>
          <p:nvPr/>
        </p:nvSpPr>
        <p:spPr>
          <a:xfrm>
            <a:off x="840434" y="16893235"/>
            <a:ext cx="14121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Collate, summarise and give opinions on information</a:t>
            </a:r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A42FA4CD-54D9-4DB7-BA96-F3C7BD1E22AD}"/>
              </a:ext>
            </a:extLst>
          </p:cNvPr>
          <p:cNvCxnSpPr>
            <a:cxnSpLocks/>
          </p:cNvCxnSpPr>
          <p:nvPr/>
        </p:nvCxnSpPr>
        <p:spPr>
          <a:xfrm flipV="1">
            <a:off x="1741220" y="16598444"/>
            <a:ext cx="395708" cy="3312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6C565F3F-49B7-4D10-832F-AF974D8CB097}"/>
              </a:ext>
            </a:extLst>
          </p:cNvPr>
          <p:cNvCxnSpPr>
            <a:cxnSpLocks/>
            <a:stCxn id="268" idx="1"/>
          </p:cNvCxnSpPr>
          <p:nvPr/>
        </p:nvCxnSpPr>
        <p:spPr>
          <a:xfrm>
            <a:off x="842064" y="15245647"/>
            <a:ext cx="282105" cy="2664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1CC8B15B-8211-41EE-96B2-93BAF8533542}"/>
              </a:ext>
            </a:extLst>
          </p:cNvPr>
          <p:cNvSpPr txBox="1"/>
          <p:nvPr/>
        </p:nvSpPr>
        <p:spPr>
          <a:xfrm>
            <a:off x="199143" y="14796390"/>
            <a:ext cx="9565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Retrieve and infer from extracts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D8C4C0E7-107B-4524-BA35-2BD292882AA1}"/>
              </a:ext>
            </a:extLst>
          </p:cNvPr>
          <p:cNvSpPr txBox="1"/>
          <p:nvPr/>
        </p:nvSpPr>
        <p:spPr>
          <a:xfrm rot="758206">
            <a:off x="7307421" y="13947523"/>
            <a:ext cx="977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Lord of the Flies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67F10793-B8FC-4403-9D78-8B4750CFB295}"/>
              </a:ext>
            </a:extLst>
          </p:cNvPr>
          <p:cNvSpPr txBox="1"/>
          <p:nvPr/>
        </p:nvSpPr>
        <p:spPr>
          <a:xfrm rot="758206">
            <a:off x="5937859" y="12217799"/>
            <a:ext cx="1889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Welcome to Nowhere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07F1E9DE-2C26-4E9A-AE28-944C027CBF75}"/>
              </a:ext>
            </a:extLst>
          </p:cNvPr>
          <p:cNvSpPr txBox="1"/>
          <p:nvPr/>
        </p:nvSpPr>
        <p:spPr>
          <a:xfrm rot="21391701">
            <a:off x="5172958" y="12325325"/>
            <a:ext cx="188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Articles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F4EFDF88-DA4B-42F8-816C-6A74334577E8}"/>
              </a:ext>
            </a:extLst>
          </p:cNvPr>
          <p:cNvSpPr txBox="1"/>
          <p:nvPr/>
        </p:nvSpPr>
        <p:spPr>
          <a:xfrm>
            <a:off x="4804916" y="12203269"/>
            <a:ext cx="120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The Tempest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21030047-E057-4DC1-902B-DA6E46F79298}"/>
              </a:ext>
            </a:extLst>
          </p:cNvPr>
          <p:cNvSpPr txBox="1"/>
          <p:nvPr/>
        </p:nvSpPr>
        <p:spPr>
          <a:xfrm>
            <a:off x="3372573" y="12345785"/>
            <a:ext cx="120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Wider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1237B455-F4CE-4FE9-8E3B-C59C84E908F1}"/>
              </a:ext>
            </a:extLst>
          </p:cNvPr>
          <p:cNvSpPr txBox="1"/>
          <p:nvPr/>
        </p:nvSpPr>
        <p:spPr>
          <a:xfrm rot="499861">
            <a:off x="1862953" y="12470767"/>
            <a:ext cx="1207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War Poetry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88BD74AA-A687-4784-A288-AE045A247244}"/>
              </a:ext>
            </a:extLst>
          </p:cNvPr>
          <p:cNvSpPr txBox="1"/>
          <p:nvPr/>
        </p:nvSpPr>
        <p:spPr>
          <a:xfrm>
            <a:off x="1005262" y="11527763"/>
            <a:ext cx="120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Short Stories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48F8FD58-52D0-4B9D-A8F7-60DF62E669B1}"/>
              </a:ext>
            </a:extLst>
          </p:cNvPr>
          <p:cNvCxnSpPr>
            <a:cxnSpLocks/>
          </p:cNvCxnSpPr>
          <p:nvPr/>
        </p:nvCxnSpPr>
        <p:spPr>
          <a:xfrm flipH="1">
            <a:off x="7162470" y="11884964"/>
            <a:ext cx="37557" cy="3290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>
            <a:extLst>
              <a:ext uri="{FF2B5EF4-FFF2-40B4-BE49-F238E27FC236}">
                <a16:creationId xmlns:a16="http://schemas.microsoft.com/office/drawing/2014/main" id="{AC1C2A90-1189-4FE4-A7FC-930424BF1F78}"/>
              </a:ext>
            </a:extLst>
          </p:cNvPr>
          <p:cNvSpPr txBox="1"/>
          <p:nvPr/>
        </p:nvSpPr>
        <p:spPr>
          <a:xfrm>
            <a:off x="7143621" y="11407188"/>
            <a:ext cx="84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Reading, retrieving and inferring from non-fiction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D274C898-4573-41EE-AB4A-B824F0904D31}"/>
              </a:ext>
            </a:extLst>
          </p:cNvPr>
          <p:cNvSpPr txBox="1"/>
          <p:nvPr/>
        </p:nvSpPr>
        <p:spPr>
          <a:xfrm>
            <a:off x="1295878" y="10286951"/>
            <a:ext cx="120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Of Mice and Men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A26379CF-4A14-43CF-B0CE-906AD80311C6}"/>
              </a:ext>
            </a:extLst>
          </p:cNvPr>
          <p:cNvSpPr txBox="1"/>
          <p:nvPr/>
        </p:nvSpPr>
        <p:spPr>
          <a:xfrm>
            <a:off x="5139601" y="10109352"/>
            <a:ext cx="129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To Kill a Mockingbird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F2A55665-BC24-4C46-B939-2458B98ECD88}"/>
              </a:ext>
            </a:extLst>
          </p:cNvPr>
          <p:cNvSpPr txBox="1"/>
          <p:nvPr/>
        </p:nvSpPr>
        <p:spPr>
          <a:xfrm rot="20928599">
            <a:off x="2185902" y="10061315"/>
            <a:ext cx="1293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Poetry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4CDBF37D-6686-41F3-B799-33D12DD3477A}"/>
              </a:ext>
            </a:extLst>
          </p:cNvPr>
          <p:cNvSpPr txBox="1"/>
          <p:nvPr/>
        </p:nvSpPr>
        <p:spPr>
          <a:xfrm rot="441019">
            <a:off x="3360353" y="10093724"/>
            <a:ext cx="2020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Modern Non-Fiction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81F4458F-829E-49DF-BC9B-622E98902B39}"/>
              </a:ext>
            </a:extLst>
          </p:cNvPr>
          <p:cNvSpPr txBox="1"/>
          <p:nvPr/>
        </p:nvSpPr>
        <p:spPr>
          <a:xfrm rot="20530266">
            <a:off x="6131725" y="10093015"/>
            <a:ext cx="129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Persuasive Writing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806817AC-4285-4868-B842-D37A95E6A53F}"/>
              </a:ext>
            </a:extLst>
          </p:cNvPr>
          <p:cNvSpPr txBox="1"/>
          <p:nvPr/>
        </p:nvSpPr>
        <p:spPr>
          <a:xfrm rot="2091179">
            <a:off x="7443578" y="9313630"/>
            <a:ext cx="1293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Debate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167434FC-C9CD-4970-AA90-D4B166A01953}"/>
              </a:ext>
            </a:extLst>
          </p:cNvPr>
          <p:cNvSpPr txBox="1"/>
          <p:nvPr/>
        </p:nvSpPr>
        <p:spPr>
          <a:xfrm rot="2091179">
            <a:off x="7469124" y="8991767"/>
            <a:ext cx="1293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Articles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5DDAE48D-5BE3-4CD0-B91F-643A4D225B2B}"/>
              </a:ext>
            </a:extLst>
          </p:cNvPr>
          <p:cNvSpPr txBox="1"/>
          <p:nvPr/>
        </p:nvSpPr>
        <p:spPr>
          <a:xfrm rot="736473">
            <a:off x="7237551" y="8548563"/>
            <a:ext cx="1293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Macbeth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0D0D8757-17C0-4CBD-A23C-9231214BC74E}"/>
              </a:ext>
            </a:extLst>
          </p:cNvPr>
          <p:cNvSpPr txBox="1"/>
          <p:nvPr/>
        </p:nvSpPr>
        <p:spPr>
          <a:xfrm>
            <a:off x="4538711" y="8156986"/>
            <a:ext cx="1581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Creative Writing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A96FFBE4-A9DA-4554-AAC7-087307C8FF77}"/>
              </a:ext>
            </a:extLst>
          </p:cNvPr>
          <p:cNvCxnSpPr>
            <a:cxnSpLocks/>
            <a:stCxn id="436" idx="0"/>
          </p:cNvCxnSpPr>
          <p:nvPr/>
        </p:nvCxnSpPr>
        <p:spPr>
          <a:xfrm flipH="1" flipV="1">
            <a:off x="5892468" y="8480062"/>
            <a:ext cx="131364" cy="132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39">
            <a:extLst>
              <a:ext uri="{FF2B5EF4-FFF2-40B4-BE49-F238E27FC236}">
                <a16:creationId xmlns:a16="http://schemas.microsoft.com/office/drawing/2014/main" id="{AE4AD094-10F4-4A70-84F0-64997DF3848D}"/>
              </a:ext>
            </a:extLst>
          </p:cNvPr>
          <p:cNvSpPr txBox="1"/>
          <p:nvPr/>
        </p:nvSpPr>
        <p:spPr>
          <a:xfrm>
            <a:off x="5650941" y="10920337"/>
            <a:ext cx="1161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Comparison of non-fiction and poetry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9616076B-B669-4F9C-837D-D11B8440DFF9}"/>
              </a:ext>
            </a:extLst>
          </p:cNvPr>
          <p:cNvSpPr txBox="1"/>
          <p:nvPr/>
        </p:nvSpPr>
        <p:spPr>
          <a:xfrm>
            <a:off x="6837753" y="10858933"/>
            <a:ext cx="1161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Analysis of structure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F0C2E443-2806-4F1C-82B8-46F40AA3D55A}"/>
              </a:ext>
            </a:extLst>
          </p:cNvPr>
          <p:cNvCxnSpPr>
            <a:cxnSpLocks/>
          </p:cNvCxnSpPr>
          <p:nvPr/>
        </p:nvCxnSpPr>
        <p:spPr>
          <a:xfrm>
            <a:off x="7422894" y="9618208"/>
            <a:ext cx="170820" cy="2842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>
            <a:extLst>
              <a:ext uri="{FF2B5EF4-FFF2-40B4-BE49-F238E27FC236}">
                <a16:creationId xmlns:a16="http://schemas.microsoft.com/office/drawing/2014/main" id="{DFB01383-48D5-41BF-A8CC-2B85D4CCD6C8}"/>
              </a:ext>
            </a:extLst>
          </p:cNvPr>
          <p:cNvSpPr txBox="1"/>
          <p:nvPr/>
        </p:nvSpPr>
        <p:spPr>
          <a:xfrm>
            <a:off x="6848270" y="9108378"/>
            <a:ext cx="91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Discussion around different viewpoints and perspectives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CD72A6B4-D482-4CDA-8941-CBE9C0F157CF}"/>
              </a:ext>
            </a:extLst>
          </p:cNvPr>
          <p:cNvSpPr txBox="1"/>
          <p:nvPr/>
        </p:nvSpPr>
        <p:spPr>
          <a:xfrm>
            <a:off x="4322472" y="16073288"/>
            <a:ext cx="81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Knowledge Test 1&amp;2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22A63225-2E1A-4836-AC12-7DCCF7D6120B}"/>
              </a:ext>
            </a:extLst>
          </p:cNvPr>
          <p:cNvSpPr txBox="1"/>
          <p:nvPr/>
        </p:nvSpPr>
        <p:spPr>
          <a:xfrm>
            <a:off x="2017985" y="15038216"/>
            <a:ext cx="81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Knowledge Test 1&amp;2</a:t>
            </a:r>
          </a:p>
        </p:txBody>
      </p: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ECE115E4-1B6C-449C-906B-4DE13F8487CF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4774882" y="12620183"/>
            <a:ext cx="399262" cy="3685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Box 344">
            <a:extLst>
              <a:ext uri="{FF2B5EF4-FFF2-40B4-BE49-F238E27FC236}">
                <a16:creationId xmlns:a16="http://schemas.microsoft.com/office/drawing/2014/main" id="{4B9C6FDE-742A-466C-A272-1710DBE64DD1}"/>
              </a:ext>
            </a:extLst>
          </p:cNvPr>
          <p:cNvSpPr txBox="1"/>
          <p:nvPr/>
        </p:nvSpPr>
        <p:spPr>
          <a:xfrm>
            <a:off x="3912908" y="11828007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Poetry</a:t>
            </a:r>
            <a:endParaRPr lang="en-GB" sz="900" dirty="0"/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EDF2FF11-2341-4853-9F50-50AB11FB3865}"/>
              </a:ext>
            </a:extLst>
          </p:cNvPr>
          <p:cNvSpPr txBox="1"/>
          <p:nvPr/>
        </p:nvSpPr>
        <p:spPr>
          <a:xfrm>
            <a:off x="4132035" y="12886402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Theme tracking</a:t>
            </a:r>
            <a:endParaRPr lang="en-GB" sz="900" dirty="0"/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553A8066-B3AA-4E34-B555-12257FF703E7}"/>
              </a:ext>
            </a:extLst>
          </p:cNvPr>
          <p:cNvSpPr txBox="1"/>
          <p:nvPr/>
        </p:nvSpPr>
        <p:spPr>
          <a:xfrm>
            <a:off x="6124778" y="12767753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Learning quotes &amp; revision techniques</a:t>
            </a:r>
            <a:endParaRPr lang="en-GB" sz="900" dirty="0"/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6D7AB38D-6B79-4FBE-B616-90CD1AEB8729}"/>
              </a:ext>
            </a:extLst>
          </p:cNvPr>
          <p:cNvSpPr txBox="1"/>
          <p:nvPr/>
        </p:nvSpPr>
        <p:spPr>
          <a:xfrm>
            <a:off x="2952177" y="11667833"/>
            <a:ext cx="147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Embedding vocabulary in responses</a:t>
            </a:r>
            <a:endParaRPr lang="en-GB" sz="900" dirty="0"/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99938D43-DFB7-4F7C-9AFC-21833396FC51}"/>
              </a:ext>
            </a:extLst>
          </p:cNvPr>
          <p:cNvSpPr txBox="1"/>
          <p:nvPr/>
        </p:nvSpPr>
        <p:spPr>
          <a:xfrm>
            <a:off x="4350541" y="11859464"/>
            <a:ext cx="92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Colonialism non-fiction 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B1DD8240-825C-4D51-A0FF-A890A9474A3D}"/>
              </a:ext>
            </a:extLst>
          </p:cNvPr>
          <p:cNvSpPr txBox="1"/>
          <p:nvPr/>
        </p:nvSpPr>
        <p:spPr>
          <a:xfrm>
            <a:off x="4627287" y="13771567"/>
            <a:ext cx="9279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Non-fiction context building texts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7815519C-31C2-449B-9D4D-66E54F636769}"/>
              </a:ext>
            </a:extLst>
          </p:cNvPr>
          <p:cNvSpPr txBox="1"/>
          <p:nvPr/>
        </p:nvSpPr>
        <p:spPr>
          <a:xfrm>
            <a:off x="6320994" y="1186393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Creating a monster</a:t>
            </a:r>
            <a:endParaRPr lang="en-GB" sz="900" dirty="0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27F48AD0-2721-4FD1-8BD2-BAF001CEAAB0}"/>
              </a:ext>
            </a:extLst>
          </p:cNvPr>
          <p:cNvSpPr txBox="1"/>
          <p:nvPr/>
        </p:nvSpPr>
        <p:spPr>
          <a:xfrm>
            <a:off x="6020805" y="14957839"/>
            <a:ext cx="9279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‘How’ essay writing development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CE62025A-9753-46F4-B310-463FDA39361C}"/>
              </a:ext>
            </a:extLst>
          </p:cNvPr>
          <p:cNvSpPr txBox="1"/>
          <p:nvPr/>
        </p:nvSpPr>
        <p:spPr>
          <a:xfrm>
            <a:off x="4520818" y="14942674"/>
            <a:ext cx="9279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Analysis of language WWH structures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EBE89032-CBAB-4CAF-917C-B77BCEA1421F}"/>
              </a:ext>
            </a:extLst>
          </p:cNvPr>
          <p:cNvSpPr txBox="1"/>
          <p:nvPr/>
        </p:nvSpPr>
        <p:spPr>
          <a:xfrm>
            <a:off x="2717557" y="13713877"/>
            <a:ext cx="162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Narrative conventions: Setting &amp; Character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7746EEE1-53EA-4E98-94C6-D559F4857E09}"/>
              </a:ext>
            </a:extLst>
          </p:cNvPr>
          <p:cNvSpPr txBox="1"/>
          <p:nvPr/>
        </p:nvSpPr>
        <p:spPr>
          <a:xfrm>
            <a:off x="8773317" y="11331344"/>
            <a:ext cx="9170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Assessment: Knowledge Test 1&amp;2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A835C9F7-C5C6-44D1-8977-428321A966A3}"/>
              </a:ext>
            </a:extLst>
          </p:cNvPr>
          <p:cNvSpPr txBox="1"/>
          <p:nvPr/>
        </p:nvSpPr>
        <p:spPr>
          <a:xfrm>
            <a:off x="2119303" y="10743997"/>
            <a:ext cx="9170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Assessment: Knowledge Test 1&amp;2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2AB2E91E-0FFE-480B-A5BF-77C56BE02163}"/>
              </a:ext>
            </a:extLst>
          </p:cNvPr>
          <p:cNvSpPr txBox="1"/>
          <p:nvPr/>
        </p:nvSpPr>
        <p:spPr>
          <a:xfrm>
            <a:off x="1519857" y="12706847"/>
            <a:ext cx="9170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Assessment: Knowledge Test 1&amp;2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703CE633-F619-4426-ACF3-9FAA7E0F0BDE}"/>
              </a:ext>
            </a:extLst>
          </p:cNvPr>
          <p:cNvSpPr txBox="1"/>
          <p:nvPr/>
        </p:nvSpPr>
        <p:spPr>
          <a:xfrm>
            <a:off x="8466265" y="8689012"/>
            <a:ext cx="9170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Assessment: Knowledge Test 1&amp;2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95461C27-B057-445F-A8AE-C3C533F2A3CD}"/>
              </a:ext>
            </a:extLst>
          </p:cNvPr>
          <p:cNvSpPr txBox="1"/>
          <p:nvPr/>
        </p:nvSpPr>
        <p:spPr>
          <a:xfrm>
            <a:off x="7297726" y="7451335"/>
            <a:ext cx="9170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Assessment: Knowledge Test 1&amp;2</a:t>
            </a:r>
          </a:p>
        </p:txBody>
      </p: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E622B566-153B-4000-A9E7-ECEA9EC3AC94}"/>
              </a:ext>
            </a:extLst>
          </p:cNvPr>
          <p:cNvCxnSpPr>
            <a:cxnSpLocks/>
          </p:cNvCxnSpPr>
          <p:nvPr/>
        </p:nvCxnSpPr>
        <p:spPr>
          <a:xfrm flipV="1">
            <a:off x="5019718" y="14706584"/>
            <a:ext cx="33603" cy="2691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8AD8D624-0F76-4C2B-9AF1-74DDD42F5BD5}"/>
              </a:ext>
            </a:extLst>
          </p:cNvPr>
          <p:cNvCxnSpPr>
            <a:cxnSpLocks/>
          </p:cNvCxnSpPr>
          <p:nvPr/>
        </p:nvCxnSpPr>
        <p:spPr>
          <a:xfrm flipV="1">
            <a:off x="6366880" y="14724432"/>
            <a:ext cx="33603" cy="2691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3B4D02E-4CBD-CAD5-5364-D767697067B9}"/>
              </a:ext>
            </a:extLst>
          </p:cNvPr>
          <p:cNvSpPr txBox="1"/>
          <p:nvPr/>
        </p:nvSpPr>
        <p:spPr>
          <a:xfrm>
            <a:off x="4200423" y="13459764"/>
            <a:ext cx="9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Novel Reading Assessment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26807-C6D2-C778-BF59-9DC84831145E}"/>
              </a:ext>
            </a:extLst>
          </p:cNvPr>
          <p:cNvSpPr txBox="1"/>
          <p:nvPr/>
        </p:nvSpPr>
        <p:spPr>
          <a:xfrm>
            <a:off x="5618086" y="13365379"/>
            <a:ext cx="9170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Story Writing </a:t>
            </a:r>
          </a:p>
          <a:p>
            <a:r>
              <a:rPr lang="en-GB" sz="900" dirty="0">
                <a:solidFill>
                  <a:srgbClr val="FF0000"/>
                </a:solidFill>
              </a:rPr>
              <a:t>(Setting &amp; Character)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E9A5C3-EE99-6EC2-24A4-A11C111CE09C}"/>
              </a:ext>
            </a:extLst>
          </p:cNvPr>
          <p:cNvSpPr txBox="1"/>
          <p:nvPr/>
        </p:nvSpPr>
        <p:spPr>
          <a:xfrm>
            <a:off x="3390399" y="16162056"/>
            <a:ext cx="814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Oracy Project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DF20E1-DB94-0E64-EB77-6F7277FC2DC1}"/>
              </a:ext>
            </a:extLst>
          </p:cNvPr>
          <p:cNvSpPr txBox="1"/>
          <p:nvPr/>
        </p:nvSpPr>
        <p:spPr>
          <a:xfrm>
            <a:off x="5538997" y="11427343"/>
            <a:ext cx="9170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Assessment: Knowledge Test 1&amp;2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62AC42-1CB4-B310-73B1-936B535EF45E}"/>
              </a:ext>
            </a:extLst>
          </p:cNvPr>
          <p:cNvSpPr txBox="1"/>
          <p:nvPr/>
        </p:nvSpPr>
        <p:spPr>
          <a:xfrm>
            <a:off x="5063228" y="7432936"/>
            <a:ext cx="1052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C2 Non-fiction reading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65A570-BA0B-DFAB-C8D6-BC22FCBDA032}"/>
              </a:ext>
            </a:extLst>
          </p:cNvPr>
          <p:cNvSpPr txBox="1"/>
          <p:nvPr/>
        </p:nvSpPr>
        <p:spPr>
          <a:xfrm>
            <a:off x="4380842" y="8610000"/>
            <a:ext cx="1052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Poetry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10A18A-DBD1-D38F-494C-C4347A461611}"/>
              </a:ext>
            </a:extLst>
          </p:cNvPr>
          <p:cNvSpPr txBox="1"/>
          <p:nvPr/>
        </p:nvSpPr>
        <p:spPr>
          <a:xfrm>
            <a:off x="6490710" y="8648885"/>
            <a:ext cx="1052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Essay planning &amp; revision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3243BB-E722-130D-A51B-980F9B78DDD2}"/>
              </a:ext>
            </a:extLst>
          </p:cNvPr>
          <p:cNvSpPr txBox="1"/>
          <p:nvPr/>
        </p:nvSpPr>
        <p:spPr>
          <a:xfrm>
            <a:off x="2081447" y="11761294"/>
            <a:ext cx="92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Reading Flash/ Short stories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C56F2A-C1F0-CA6E-5FC9-297D32CBA4EB}"/>
              </a:ext>
            </a:extLst>
          </p:cNvPr>
          <p:cNvSpPr txBox="1"/>
          <p:nvPr/>
        </p:nvSpPr>
        <p:spPr>
          <a:xfrm>
            <a:off x="2205946" y="12887913"/>
            <a:ext cx="117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Developing analysis &amp; comparison skills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071128-A8D9-34DE-0B75-6BB33247F152}"/>
              </a:ext>
            </a:extLst>
          </p:cNvPr>
          <p:cNvSpPr txBox="1"/>
          <p:nvPr/>
        </p:nvSpPr>
        <p:spPr>
          <a:xfrm>
            <a:off x="635502" y="12279917"/>
            <a:ext cx="92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Developing viewpoint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E371EC-9768-6033-53A5-EBFE86CF4B6F}"/>
              </a:ext>
            </a:extLst>
          </p:cNvPr>
          <p:cNvSpPr txBox="1"/>
          <p:nvPr/>
        </p:nvSpPr>
        <p:spPr>
          <a:xfrm>
            <a:off x="4053611" y="7495711"/>
            <a:ext cx="133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>
                <a:solidFill>
                  <a:srgbClr val="FF0000"/>
                </a:solidFill>
              </a:rPr>
              <a:t>Assessment: </a:t>
            </a:r>
          </a:p>
          <a:p>
            <a:pPr lvl="0" algn="ctr"/>
            <a:r>
              <a:rPr lang="en-GB" sz="800" dirty="0">
                <a:solidFill>
                  <a:srgbClr val="FF0000"/>
                </a:solidFill>
              </a:rPr>
              <a:t>Dramatic Monologue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F380C0B-7C92-8513-B65D-6F34E9785B69}"/>
              </a:ext>
            </a:extLst>
          </p:cNvPr>
          <p:cNvCxnSpPr>
            <a:cxnSpLocks/>
          </p:cNvCxnSpPr>
          <p:nvPr/>
        </p:nvCxnSpPr>
        <p:spPr>
          <a:xfrm>
            <a:off x="4824255" y="7797490"/>
            <a:ext cx="3053" cy="3393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ADDBA5-0C80-BABC-641D-E9E75DC55EA2}"/>
              </a:ext>
            </a:extLst>
          </p:cNvPr>
          <p:cNvCxnSpPr>
            <a:cxnSpLocks/>
          </p:cNvCxnSpPr>
          <p:nvPr/>
        </p:nvCxnSpPr>
        <p:spPr>
          <a:xfrm>
            <a:off x="6344128" y="7990658"/>
            <a:ext cx="183519" cy="2389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6E0D1C6-9B13-0356-52D7-DDCBB519F839}"/>
              </a:ext>
            </a:extLst>
          </p:cNvPr>
          <p:cNvSpPr txBox="1"/>
          <p:nvPr/>
        </p:nvSpPr>
        <p:spPr>
          <a:xfrm>
            <a:off x="6271228" y="7374034"/>
            <a:ext cx="1217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Develop understanding of character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5FC2BFD-6303-98BA-1961-15697169439A}"/>
              </a:ext>
            </a:extLst>
          </p:cNvPr>
          <p:cNvSpPr txBox="1"/>
          <p:nvPr/>
        </p:nvSpPr>
        <p:spPr>
          <a:xfrm>
            <a:off x="8324162" y="7551443"/>
            <a:ext cx="105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Developing analysis of Shakespearean language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28287BC-57DF-E968-ABD2-418BE083E93A}"/>
              </a:ext>
            </a:extLst>
          </p:cNvPr>
          <p:cNvSpPr txBox="1"/>
          <p:nvPr/>
        </p:nvSpPr>
        <p:spPr>
          <a:xfrm rot="21411030">
            <a:off x="5318054" y="16774792"/>
            <a:ext cx="247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Chaucer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AB16D8-EA58-7879-1F16-83C03E8E3160}"/>
              </a:ext>
            </a:extLst>
          </p:cNvPr>
          <p:cNvSpPr txBox="1"/>
          <p:nvPr/>
        </p:nvSpPr>
        <p:spPr>
          <a:xfrm rot="758206">
            <a:off x="2922563" y="16765908"/>
            <a:ext cx="247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Spenser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1B3427-38A7-A871-FA60-A159A49C7C2D}"/>
              </a:ext>
            </a:extLst>
          </p:cNvPr>
          <p:cNvSpPr txBox="1"/>
          <p:nvPr/>
        </p:nvSpPr>
        <p:spPr>
          <a:xfrm>
            <a:off x="1842653" y="11576911"/>
            <a:ext cx="927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Gothic poems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251AE9E-D7BB-2FB7-0291-E38DD9D2A085}"/>
              </a:ext>
            </a:extLst>
          </p:cNvPr>
          <p:cNvSpPr txBox="1"/>
          <p:nvPr/>
        </p:nvSpPr>
        <p:spPr>
          <a:xfrm rot="499861">
            <a:off x="2242729" y="14545106"/>
            <a:ext cx="1207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Gothic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A531BEF4-E7CD-4A9D-9531-FBD39AE27827}"/>
              </a:ext>
            </a:extLst>
          </p:cNvPr>
          <p:cNvCxnSpPr>
            <a:cxnSpLocks/>
          </p:cNvCxnSpPr>
          <p:nvPr/>
        </p:nvCxnSpPr>
        <p:spPr>
          <a:xfrm flipH="1">
            <a:off x="4508335" y="13829096"/>
            <a:ext cx="25886" cy="4835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D74E0BF8-35A0-4062-B36A-3117C307F8B4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066200" y="13873210"/>
            <a:ext cx="10412" cy="4016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8926EEAD-60F7-47A0-A670-1A9AEA97D411}"/>
              </a:ext>
            </a:extLst>
          </p:cNvPr>
          <p:cNvCxnSpPr>
            <a:cxnSpLocks/>
          </p:cNvCxnSpPr>
          <p:nvPr/>
        </p:nvCxnSpPr>
        <p:spPr>
          <a:xfrm flipH="1">
            <a:off x="1691197" y="7054028"/>
            <a:ext cx="218916" cy="2001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TextBox 383">
            <a:extLst>
              <a:ext uri="{FF2B5EF4-FFF2-40B4-BE49-F238E27FC236}">
                <a16:creationId xmlns:a16="http://schemas.microsoft.com/office/drawing/2014/main" id="{5EF095ED-7C74-44C9-AAB8-ACDE2219D813}"/>
              </a:ext>
            </a:extLst>
          </p:cNvPr>
          <p:cNvSpPr txBox="1"/>
          <p:nvPr/>
        </p:nvSpPr>
        <p:spPr>
          <a:xfrm>
            <a:off x="1764649" y="6902848"/>
            <a:ext cx="105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srgbClr val="FF0000"/>
                </a:solidFill>
              </a:rPr>
              <a:t>Knowledge Test</a:t>
            </a:r>
            <a:r>
              <a:rPr lang="en-GB" sz="800" dirty="0">
                <a:solidFill>
                  <a:srgbClr val="FF0000"/>
                </a:solidFill>
              </a:rPr>
              <a:t>: context, themes, quotes..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CDD10C4F-FF21-4CBD-ABA8-DC070D154FF9}"/>
              </a:ext>
            </a:extLst>
          </p:cNvPr>
          <p:cNvSpPr txBox="1"/>
          <p:nvPr/>
        </p:nvSpPr>
        <p:spPr>
          <a:xfrm>
            <a:off x="3649671" y="7097450"/>
            <a:ext cx="105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srgbClr val="FF0000"/>
                </a:solidFill>
              </a:rPr>
              <a:t>Knowledge Test</a:t>
            </a:r>
            <a:r>
              <a:rPr lang="en-GB" sz="800" dirty="0">
                <a:solidFill>
                  <a:srgbClr val="FF0000"/>
                </a:solidFill>
              </a:rPr>
              <a:t>: context, themes, quotes..</a:t>
            </a:r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EACE8B79-B01F-4BC9-AB90-C213C34AFFA8}"/>
              </a:ext>
            </a:extLst>
          </p:cNvPr>
          <p:cNvCxnSpPr>
            <a:cxnSpLocks/>
            <a:stCxn id="385" idx="0"/>
          </p:cNvCxnSpPr>
          <p:nvPr/>
        </p:nvCxnSpPr>
        <p:spPr>
          <a:xfrm flipV="1">
            <a:off x="4176099" y="6457982"/>
            <a:ext cx="30509" cy="6394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TextBox 386">
            <a:extLst>
              <a:ext uri="{FF2B5EF4-FFF2-40B4-BE49-F238E27FC236}">
                <a16:creationId xmlns:a16="http://schemas.microsoft.com/office/drawing/2014/main" id="{B8737DEE-7A12-407B-AFAC-8BA0BFDC9B09}"/>
              </a:ext>
            </a:extLst>
          </p:cNvPr>
          <p:cNvSpPr txBox="1"/>
          <p:nvPr/>
        </p:nvSpPr>
        <p:spPr>
          <a:xfrm>
            <a:off x="6092255" y="4574825"/>
            <a:ext cx="105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800" b="1" dirty="0">
                <a:solidFill>
                  <a:srgbClr val="FF0000"/>
                </a:solidFill>
              </a:rPr>
              <a:t>Knowledge Test</a:t>
            </a:r>
            <a:r>
              <a:rPr lang="en-GB" sz="800" dirty="0">
                <a:solidFill>
                  <a:srgbClr val="FF0000"/>
                </a:solidFill>
              </a:rPr>
              <a:t>: context, themes, quotes..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72BBA3D4-7974-4599-BBF9-340E67892291}"/>
              </a:ext>
            </a:extLst>
          </p:cNvPr>
          <p:cNvCxnSpPr>
            <a:cxnSpLocks/>
          </p:cNvCxnSpPr>
          <p:nvPr/>
        </p:nvCxnSpPr>
        <p:spPr>
          <a:xfrm flipV="1">
            <a:off x="6990712" y="4760562"/>
            <a:ext cx="741199" cy="132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68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13974</TotalTime>
  <Words>928</Words>
  <Application>Microsoft Office PowerPoint</Application>
  <PresentationFormat>Custom</PresentationFormat>
  <Paragraphs>213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Staci Halsey</cp:lastModifiedBy>
  <cp:revision>429</cp:revision>
  <cp:lastPrinted>2019-11-12T09:56:27Z</cp:lastPrinted>
  <dcterms:created xsi:type="dcterms:W3CDTF">2018-02-08T08:28:53Z</dcterms:created>
  <dcterms:modified xsi:type="dcterms:W3CDTF">2023-01-12T08:08:57Z</dcterms:modified>
</cp:coreProperties>
</file>