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art Watkiss" initials="SW" lastIdx="2" clrIdx="0">
    <p:extLst>
      <p:ext uri="{19B8F6BF-5375-455C-9EA6-DF929625EA0E}">
        <p15:presenceInfo xmlns:p15="http://schemas.microsoft.com/office/powerpoint/2012/main" userId="9641298fe6d7a3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249" autoAdjust="0"/>
  </p:normalViewPr>
  <p:slideViewPr>
    <p:cSldViewPr snapToGrid="0">
      <p:cViewPr varScale="1">
        <p:scale>
          <a:sx n="36" d="100"/>
          <a:sy n="36" d="100"/>
        </p:scale>
        <p:origin x="27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1T11:56:34.015" idx="2">
    <p:pos x="3983" y="-14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8.82353" units="1/cm"/>
          <inkml:channelProperty channel="Y" name="resolution" value="18.94737" units="1/cm"/>
          <inkml:channelProperty channel="T" name="resolution" value="1" units="1/dev"/>
        </inkml:channelProperties>
      </inkml:inkSource>
      <inkml:timestamp xml:id="ts0" timeString="2023-01-10T09:46:08.25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1 0,'14'0'0,"13"0"16,-14 0-1,0 67 95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8.82353" units="1/cm"/>
          <inkml:channelProperty channel="Y" name="resolution" value="18.94737" units="1/cm"/>
          <inkml:channelProperty channel="T" name="resolution" value="1" units="1/dev"/>
        </inkml:channelProperties>
      </inkml:inkSource>
      <inkml:timestamp xml:id="ts0" timeString="2023-01-10T09:46:12.49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26 0,'0'-26'78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8.82353" units="1/cm"/>
          <inkml:channelProperty channel="Y" name="resolution" value="18.94737" units="1/cm"/>
          <inkml:channelProperty channel="T" name="resolution" value="1" units="1/dev"/>
        </inkml:channelProperties>
      </inkml:inkSource>
      <inkml:timestamp xml:id="ts0" timeString="2023-01-10T09:46:19.92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27 0 0,'-13'14'16,"-1"-1"-16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8.82353" units="1/cm"/>
          <inkml:channelProperty channel="Y" name="resolution" value="18.94737" units="1/cm"/>
          <inkml:channelProperty channel="T" name="resolution" value="1" units="1/dev"/>
        </inkml:channelProperties>
      </inkml:inkSource>
      <inkml:timestamp xml:id="ts0" timeString="2023-01-10T09:46:19.11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  <inkml:trace contextRef="#ctx0" brushRef="#br0" timeOffset="183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F1254-F1D9-4CB4-AEBE-6DB5514C57F4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7A946-D12F-41F7-8133-E95450D346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02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2213" y="1235075"/>
            <a:ext cx="1873250" cy="3332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00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08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28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9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55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27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59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37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71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45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39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C2C1C-DDB3-42BD-89BD-8F13387EB0D5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64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63" Type="http://schemas.openxmlformats.org/officeDocument/2006/relationships/image" Target="../media/image61.png"/><Relationship Id="rId84" Type="http://schemas.openxmlformats.org/officeDocument/2006/relationships/image" Target="../media/image82.png"/><Relationship Id="rId138" Type="http://schemas.openxmlformats.org/officeDocument/2006/relationships/comments" Target="../comments/comment1.xml"/><Relationship Id="rId16" Type="http://schemas.openxmlformats.org/officeDocument/2006/relationships/image" Target="../media/image14.png"/><Relationship Id="rId107" Type="http://schemas.openxmlformats.org/officeDocument/2006/relationships/image" Target="../media/image105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123" Type="http://schemas.openxmlformats.org/officeDocument/2006/relationships/customXml" Target="../ink/ink1.xml"/><Relationship Id="rId128" Type="http://schemas.openxmlformats.org/officeDocument/2006/relationships/image" Target="../media/image123.emf"/><Relationship Id="rId5" Type="http://schemas.openxmlformats.org/officeDocument/2006/relationships/image" Target="../media/image3.png"/><Relationship Id="rId90" Type="http://schemas.openxmlformats.org/officeDocument/2006/relationships/image" Target="../media/image88.png"/><Relationship Id="rId95" Type="http://schemas.openxmlformats.org/officeDocument/2006/relationships/image" Target="../media/image9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113" Type="http://schemas.openxmlformats.org/officeDocument/2006/relationships/image" Target="../media/image111.png"/><Relationship Id="rId118" Type="http://schemas.openxmlformats.org/officeDocument/2006/relationships/image" Target="../media/image116.png"/><Relationship Id="rId134" Type="http://schemas.openxmlformats.org/officeDocument/2006/relationships/image" Target="../media/image124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59" Type="http://schemas.openxmlformats.org/officeDocument/2006/relationships/image" Target="../media/image57.png"/><Relationship Id="rId103" Type="http://schemas.openxmlformats.org/officeDocument/2006/relationships/image" Target="../media/image101.png"/><Relationship Id="rId108" Type="http://schemas.openxmlformats.org/officeDocument/2006/relationships/image" Target="../media/image106.png"/><Relationship Id="rId124" Type="http://schemas.openxmlformats.org/officeDocument/2006/relationships/image" Target="../media/image121.emf"/><Relationship Id="rId129" Type="http://schemas.openxmlformats.org/officeDocument/2006/relationships/customXml" Target="../ink/ink4.xml"/><Relationship Id="rId54" Type="http://schemas.openxmlformats.org/officeDocument/2006/relationships/image" Target="../media/image52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49" Type="http://schemas.openxmlformats.org/officeDocument/2006/relationships/image" Target="../media/image47.png"/><Relationship Id="rId114" Type="http://schemas.openxmlformats.org/officeDocument/2006/relationships/image" Target="../media/image112.png"/><Relationship Id="rId119" Type="http://schemas.openxmlformats.org/officeDocument/2006/relationships/image" Target="../media/image117.png"/><Relationship Id="rId44" Type="http://schemas.openxmlformats.org/officeDocument/2006/relationships/image" Target="../media/image42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130" Type="http://schemas.openxmlformats.org/officeDocument/2006/relationships/image" Target="../media/image124.emf"/><Relationship Id="rId135" Type="http://schemas.openxmlformats.org/officeDocument/2006/relationships/image" Target="../media/image125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109" Type="http://schemas.openxmlformats.org/officeDocument/2006/relationships/image" Target="../media/image10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120" Type="http://schemas.openxmlformats.org/officeDocument/2006/relationships/image" Target="../media/image118.png"/><Relationship Id="rId125" Type="http://schemas.openxmlformats.org/officeDocument/2006/relationships/customXml" Target="../ink/ink2.xml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110" Type="http://schemas.openxmlformats.org/officeDocument/2006/relationships/image" Target="../media/image108.png"/><Relationship Id="rId115" Type="http://schemas.openxmlformats.org/officeDocument/2006/relationships/image" Target="../media/image113.png"/><Relationship Id="rId131" Type="http://schemas.openxmlformats.org/officeDocument/2006/relationships/image" Target="../media/image121.png"/><Relationship Id="rId136" Type="http://schemas.openxmlformats.org/officeDocument/2006/relationships/image" Target="../media/image126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126" Type="http://schemas.openxmlformats.org/officeDocument/2006/relationships/image" Target="../media/image122.emf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121" Type="http://schemas.openxmlformats.org/officeDocument/2006/relationships/image" Target="../media/image119.png"/><Relationship Id="rId3" Type="http://schemas.openxmlformats.org/officeDocument/2006/relationships/image" Target="../media/image1.jpeg"/><Relationship Id="rId25" Type="http://schemas.openxmlformats.org/officeDocument/2006/relationships/image" Target="../media/image23.png"/><Relationship Id="rId46" Type="http://schemas.openxmlformats.org/officeDocument/2006/relationships/image" Target="../media/image44.png"/><Relationship Id="rId67" Type="http://schemas.openxmlformats.org/officeDocument/2006/relationships/image" Target="../media/image65.png"/><Relationship Id="rId116" Type="http://schemas.openxmlformats.org/officeDocument/2006/relationships/image" Target="../media/image114.png"/><Relationship Id="rId137" Type="http://schemas.openxmlformats.org/officeDocument/2006/relationships/image" Target="../media/image127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62" Type="http://schemas.openxmlformats.org/officeDocument/2006/relationships/image" Target="../media/image60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111" Type="http://schemas.openxmlformats.org/officeDocument/2006/relationships/image" Target="../media/image109.png"/><Relationship Id="rId132" Type="http://schemas.openxmlformats.org/officeDocument/2006/relationships/image" Target="../media/image122.png"/><Relationship Id="rId15" Type="http://schemas.openxmlformats.org/officeDocument/2006/relationships/image" Target="../media/image13.png"/><Relationship Id="rId36" Type="http://schemas.openxmlformats.org/officeDocument/2006/relationships/image" Target="../media/image34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27" Type="http://schemas.openxmlformats.org/officeDocument/2006/relationships/customXml" Target="../ink/ink3.xml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52" Type="http://schemas.openxmlformats.org/officeDocument/2006/relationships/image" Target="../media/image50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122" Type="http://schemas.openxmlformats.org/officeDocument/2006/relationships/image" Target="../media/image12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26" Type="http://schemas.openxmlformats.org/officeDocument/2006/relationships/image" Target="../media/image24.png"/><Relationship Id="rId47" Type="http://schemas.openxmlformats.org/officeDocument/2006/relationships/image" Target="../media/image45.png"/><Relationship Id="rId68" Type="http://schemas.openxmlformats.org/officeDocument/2006/relationships/image" Target="../media/image66.png"/><Relationship Id="rId89" Type="http://schemas.openxmlformats.org/officeDocument/2006/relationships/image" Target="../media/image87.png"/><Relationship Id="rId112" Type="http://schemas.openxmlformats.org/officeDocument/2006/relationships/image" Target="../media/image110.png"/><Relationship Id="rId133" Type="http://schemas.openxmlformats.org/officeDocument/2006/relationships/image" Target="../media/image1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444035B-E4A5-432A-B0CC-EB750AD0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7" y="-231176"/>
            <a:ext cx="5699058" cy="1219179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BA0C6AE-A6BC-4246-A155-EE3836452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197" y="6074776"/>
            <a:ext cx="142804" cy="20924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6099ED3-65D3-F641-9DF6-C093D5AE5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82162" y="5218815"/>
            <a:ext cx="207886" cy="22895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2308761-CC66-C848-A244-69EBD5113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910504" y="4981245"/>
            <a:ext cx="269240" cy="31545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E55123C-0268-0847-A61E-EE7D9A4B30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0743" y="6114423"/>
            <a:ext cx="285367" cy="36387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9087F68-8A5E-CF4E-8FDB-CEF11F9FB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0681" y="6198509"/>
            <a:ext cx="289981" cy="3172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BBC19BD-757A-5247-B103-3B204838BE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6291" y="7664330"/>
            <a:ext cx="276499" cy="2507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26B08E-9A43-D84F-AA10-D5E0C1E899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4117" y="7865340"/>
            <a:ext cx="354307" cy="3575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5CF7324-2EEC-D94F-8014-62A3110BCC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2594" y="7881450"/>
            <a:ext cx="488732" cy="3408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8F6D74F-05EB-A041-B198-F8BF87D2B2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9786" y="7925954"/>
            <a:ext cx="295509" cy="3048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52CBCA-BB76-F44B-A8E4-FCC27F2B49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2685" y="8902653"/>
            <a:ext cx="338855" cy="284732"/>
          </a:xfrm>
          <a:prstGeom prst="rect">
            <a:avLst/>
          </a:prstGeom>
        </p:spPr>
      </p:pic>
      <p:pic>
        <p:nvPicPr>
          <p:cNvPr id="399" name="Picture 398">
            <a:extLst>
              <a:ext uri="{FF2B5EF4-FFF2-40B4-BE49-F238E27FC236}">
                <a16:creationId xmlns:a16="http://schemas.microsoft.com/office/drawing/2014/main" id="{4A1BE6A6-7820-6A44-AD44-D1BC6EA8AE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94076" y="10466555"/>
            <a:ext cx="439757" cy="4287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A5B0D2-C0BE-9B40-A5D1-983493CDDB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79623" y="10384324"/>
            <a:ext cx="358744" cy="297245"/>
          </a:xfrm>
          <a:prstGeom prst="rect">
            <a:avLst/>
          </a:prstGeom>
        </p:spPr>
      </p:pic>
      <p:pic>
        <p:nvPicPr>
          <p:cNvPr id="502" name="Picture 501" descr="A close up of a logo&#10;&#10;Description automatically generated">
            <a:extLst>
              <a:ext uri="{FF2B5EF4-FFF2-40B4-BE49-F238E27FC236}">
                <a16:creationId xmlns:a16="http://schemas.microsoft.com/office/drawing/2014/main" id="{7DA59893-8FC3-490D-833C-815D2CD765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46" y="11153127"/>
            <a:ext cx="214466" cy="171431"/>
          </a:xfrm>
          <a:prstGeom prst="rect">
            <a:avLst/>
          </a:prstGeom>
        </p:spPr>
      </p:pic>
      <p:pic>
        <p:nvPicPr>
          <p:cNvPr id="531" name="Picture 530" descr="A close up of a logo&#10;&#10;Description automatically generated">
            <a:extLst>
              <a:ext uri="{FF2B5EF4-FFF2-40B4-BE49-F238E27FC236}">
                <a16:creationId xmlns:a16="http://schemas.microsoft.com/office/drawing/2014/main" id="{B0E2743C-8062-4F2A-B9B9-61CE3C5625D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05" y="9574088"/>
            <a:ext cx="308030" cy="246220"/>
          </a:xfrm>
          <a:prstGeom prst="rect">
            <a:avLst/>
          </a:prstGeom>
        </p:spPr>
      </p:pic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436707" y="11316024"/>
            <a:ext cx="63400" cy="1100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763038" y="11754693"/>
            <a:ext cx="66888" cy="543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032408" y="11248160"/>
            <a:ext cx="15267" cy="12638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3402977" y="11764542"/>
            <a:ext cx="48450" cy="1146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483557" y="11279315"/>
            <a:ext cx="18883" cy="1021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2639718" y="11682327"/>
            <a:ext cx="71094" cy="1675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339637" y="11752321"/>
            <a:ext cx="768499" cy="51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553" dirty="0"/>
              <a:t>Why did William Duke of Normandy win the Battle of Hastings?</a:t>
            </a:r>
          </a:p>
          <a:p>
            <a:endParaRPr lang="en-US" sz="553" dirty="0"/>
          </a:p>
        </p:txBody>
      </p:sp>
      <p:sp>
        <p:nvSpPr>
          <p:cNvPr id="76" name="TextBox 75"/>
          <p:cNvSpPr txBox="1"/>
          <p:nvPr/>
        </p:nvSpPr>
        <p:spPr>
          <a:xfrm>
            <a:off x="2094682" y="11843320"/>
            <a:ext cx="1241898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553" dirty="0"/>
              <a:t>How did William use the Domesday Book  and Feudal System to increase his control over England?</a:t>
            </a:r>
          </a:p>
          <a:p>
            <a:endParaRPr lang="en-US" sz="553" dirty="0"/>
          </a:p>
        </p:txBody>
      </p: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923992" y="11692322"/>
            <a:ext cx="53549" cy="2047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257677" y="11886721"/>
            <a:ext cx="831310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553" dirty="0"/>
              <a:t>What was life like in Medieval villages and towns?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512071" y="11160259"/>
            <a:ext cx="350885" cy="2263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45909" y="9706830"/>
            <a:ext cx="555867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Was King John a cruel and weak King?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956" idx="2"/>
          </p:cNvCxnSpPr>
          <p:nvPr/>
        </p:nvCxnSpPr>
        <p:spPr>
          <a:xfrm flipH="1">
            <a:off x="2546891" y="9789284"/>
            <a:ext cx="49364" cy="777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225099" y="10242583"/>
            <a:ext cx="0" cy="1914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341157" y="10405190"/>
            <a:ext cx="63900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Black Death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754099" y="10397501"/>
            <a:ext cx="1004780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causes, events and consequences of the Peasants </a:t>
            </a:r>
          </a:p>
          <a:p>
            <a:pPr algn="ctr"/>
            <a:r>
              <a:rPr lang="en-GB" sz="553" dirty="0"/>
              <a:t>Revolt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10645452" y="17030260"/>
            <a:ext cx="113344" cy="475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187628" y="10259215"/>
            <a:ext cx="61599" cy="742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3599879" y="9649762"/>
            <a:ext cx="74610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What was Henry VIII like?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5328635" y="9211830"/>
            <a:ext cx="103004" cy="265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852510" y="9664806"/>
            <a:ext cx="163519" cy="12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902342" y="9553651"/>
            <a:ext cx="149063" cy="105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5922130" y="9600478"/>
            <a:ext cx="528920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Causes of </a:t>
            </a:r>
          </a:p>
          <a:p>
            <a:pPr algn="ctr"/>
            <a:r>
              <a:rPr lang="en-GB" sz="553" dirty="0"/>
              <a:t>the Civil  war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388657" y="8832544"/>
            <a:ext cx="74610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growth of factories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954" idx="2"/>
          </p:cNvCxnSpPr>
          <p:nvPr/>
        </p:nvCxnSpPr>
        <p:spPr>
          <a:xfrm>
            <a:off x="3529575" y="8416578"/>
            <a:ext cx="3023" cy="872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908447" y="8852646"/>
            <a:ext cx="357804" cy="1372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4807329" y="9343138"/>
            <a:ext cx="68868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Why did Charles lose?</a:t>
            </a:r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87502" y="8446784"/>
            <a:ext cx="463278" cy="2819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64117" y="10460782"/>
            <a:ext cx="675074" cy="34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significance of the  Magna Carta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2852935" y="8941322"/>
            <a:ext cx="74610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growth of the British Empire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5131686" y="8173902"/>
            <a:ext cx="69604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The abolition of the slave trade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5928906" y="8245679"/>
            <a:ext cx="551849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Middle Passage</a:t>
            </a:r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338874" y="6941143"/>
            <a:ext cx="21953" cy="2341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1365892" y="7500990"/>
            <a:ext cx="585874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Long term causes of WW1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5928906" y="8482540"/>
            <a:ext cx="715104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Why did the  slave trade happen?</a:t>
            </a: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688991" y="8687376"/>
            <a:ext cx="327038" cy="1592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322793" y="8427295"/>
            <a:ext cx="21794" cy="16178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586390" y="7377040"/>
            <a:ext cx="79122" cy="2796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338527" y="6724215"/>
            <a:ext cx="752121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The suffragettes and contribution of women </a:t>
            </a:r>
          </a:p>
        </p:txBody>
      </p: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075483" y="8643602"/>
            <a:ext cx="251337" cy="491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 276"/>
          <p:cNvSpPr txBox="1"/>
          <p:nvPr/>
        </p:nvSpPr>
        <p:spPr>
          <a:xfrm>
            <a:off x="5678199" y="7939860"/>
            <a:ext cx="693390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Local History – Liverpool’s role in the slave trade</a:t>
            </a:r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542904" y="6914288"/>
            <a:ext cx="79121" cy="1274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/>
          <p:cNvSpPr txBox="1"/>
          <p:nvPr/>
        </p:nvSpPr>
        <p:spPr>
          <a:xfrm>
            <a:off x="917488" y="6736613"/>
            <a:ext cx="770725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Treaty of Versailles</a:t>
            </a:r>
          </a:p>
        </p:txBody>
      </p: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412198" y="7294597"/>
            <a:ext cx="156427" cy="2236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758842" y="6800634"/>
            <a:ext cx="45657" cy="19283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TextBox 331"/>
          <p:cNvSpPr txBox="1"/>
          <p:nvPr/>
        </p:nvSpPr>
        <p:spPr>
          <a:xfrm>
            <a:off x="1586198" y="7879011"/>
            <a:ext cx="646407" cy="2625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Interpretations of General Haig</a:t>
            </a:r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826912" y="6764840"/>
            <a:ext cx="113709" cy="24452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xtBox 344"/>
          <p:cNvSpPr txBox="1"/>
          <p:nvPr/>
        </p:nvSpPr>
        <p:spPr>
          <a:xfrm>
            <a:off x="4276319" y="6522770"/>
            <a:ext cx="632356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What are the origins of the Holocaust?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1764577" y="6041184"/>
            <a:ext cx="51831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Rock and Roll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2035458" y="5251605"/>
            <a:ext cx="64525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Women’s progress</a:t>
            </a:r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650845" y="10220894"/>
            <a:ext cx="314848" cy="1219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809022" y="10023576"/>
            <a:ext cx="203381" cy="2012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225771" y="8859800"/>
            <a:ext cx="33118" cy="793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Rectangle 1056"/>
          <p:cNvSpPr/>
          <p:nvPr/>
        </p:nvSpPr>
        <p:spPr>
          <a:xfrm>
            <a:off x="5456445" y="10949237"/>
            <a:ext cx="1127191" cy="1099545"/>
          </a:xfrm>
          <a:prstGeom prst="rect">
            <a:avLst/>
          </a:prstGeom>
          <a:solidFill>
            <a:srgbClr val="33AA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4" dirty="0"/>
          </a:p>
        </p:txBody>
      </p: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954628" y="9238966"/>
            <a:ext cx="275651" cy="289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3694511" y="5801217"/>
            <a:ext cx="105692" cy="1746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582592" y="5372299"/>
            <a:ext cx="577" cy="1004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658245" y="5404955"/>
            <a:ext cx="49702" cy="1255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113782" y="5932901"/>
            <a:ext cx="51462" cy="1318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043956" y="5388447"/>
            <a:ext cx="24043" cy="1417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624447" y="5273336"/>
            <a:ext cx="264700" cy="18848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698722" y="4737788"/>
            <a:ext cx="161522" cy="20007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612899" y="3986117"/>
            <a:ext cx="302756" cy="1003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913802" y="4324842"/>
            <a:ext cx="1950" cy="3381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110807" y="4493637"/>
            <a:ext cx="122615" cy="91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084093" y="3967284"/>
            <a:ext cx="39937" cy="1191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3551312" y="4479206"/>
            <a:ext cx="97135" cy="1001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4376223" y="4444590"/>
            <a:ext cx="74015" cy="1253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476080" y="3936540"/>
            <a:ext cx="118751" cy="1499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804950" y="4520999"/>
            <a:ext cx="141988" cy="1039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883716" y="3699214"/>
            <a:ext cx="82592" cy="13328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911" idx="1"/>
          </p:cNvCxnSpPr>
          <p:nvPr/>
        </p:nvCxnSpPr>
        <p:spPr>
          <a:xfrm flipH="1">
            <a:off x="5768088" y="3262461"/>
            <a:ext cx="263142" cy="52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489633" y="3965121"/>
            <a:ext cx="63365" cy="665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909" idx="1"/>
          </p:cNvCxnSpPr>
          <p:nvPr/>
        </p:nvCxnSpPr>
        <p:spPr>
          <a:xfrm flipH="1">
            <a:off x="5533245" y="2569107"/>
            <a:ext cx="185469" cy="2265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Straight Connector 67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2268321" y="1441705"/>
            <a:ext cx="103093" cy="1847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145065" y="2505247"/>
            <a:ext cx="46899" cy="1550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233303" y="1089304"/>
            <a:ext cx="54641" cy="1120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Straight Connector 70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225771" y="2458389"/>
            <a:ext cx="13091" cy="1211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Straight Connector 71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2237446" y="3043939"/>
            <a:ext cx="25532" cy="1346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458358" y="2411093"/>
            <a:ext cx="78320" cy="13783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5" name="Straight Connector 72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535112" y="1825066"/>
            <a:ext cx="256126" cy="603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" name="Straight Connector 71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877824" y="2689503"/>
            <a:ext cx="278468" cy="1957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686519" y="1070519"/>
            <a:ext cx="168720" cy="1298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4" name="TextBox 643"/>
          <p:cNvSpPr txBox="1"/>
          <p:nvPr/>
        </p:nvSpPr>
        <p:spPr>
          <a:xfrm>
            <a:off x="70627" y="-84688"/>
            <a:ext cx="541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i="1" dirty="0">
                <a:solidFill>
                  <a:schemeClr val="accent1"/>
                </a:solidFill>
              </a:rPr>
              <a:t>The Five-Year Curriculum: History</a:t>
            </a:r>
          </a:p>
          <a:p>
            <a:r>
              <a:rPr lang="en-US" sz="1950" b="1" i="1" dirty="0">
                <a:solidFill>
                  <a:schemeClr val="accent1"/>
                </a:solidFill>
              </a:rPr>
              <a:t>To Develop Independent Critical Thinkers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D15F8D-AA3E-4EDB-AC4A-2858BC089E3F}"/>
              </a:ext>
            </a:extLst>
          </p:cNvPr>
          <p:cNvSpPr/>
          <p:nvPr/>
        </p:nvSpPr>
        <p:spPr>
          <a:xfrm>
            <a:off x="5027932" y="57816"/>
            <a:ext cx="1181444" cy="124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997050-EE90-407C-BA8A-ED18B99A5D45}"/>
              </a:ext>
            </a:extLst>
          </p:cNvPr>
          <p:cNvSpPr/>
          <p:nvPr/>
        </p:nvSpPr>
        <p:spPr>
          <a:xfrm>
            <a:off x="7866032" y="258990"/>
            <a:ext cx="76437" cy="31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4B362996-1EBC-496B-97E3-AEF15B1118C0}"/>
              </a:ext>
            </a:extLst>
          </p:cNvPr>
          <p:cNvSpPr txBox="1"/>
          <p:nvPr/>
        </p:nvSpPr>
        <p:spPr>
          <a:xfrm>
            <a:off x="1883377" y="11420626"/>
            <a:ext cx="2363263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The Norman Conquest</a:t>
            </a:r>
          </a:p>
          <a:p>
            <a:pPr algn="ctr"/>
            <a:r>
              <a:rPr lang="en-GB" sz="967" dirty="0">
                <a:solidFill>
                  <a:schemeClr val="bg1"/>
                </a:solidFill>
              </a:rPr>
              <a:t> of England 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1909A5B-7ECA-444D-8CC8-085E9A12F2BB}"/>
              </a:ext>
            </a:extLst>
          </p:cNvPr>
          <p:cNvSpPr/>
          <p:nvPr/>
        </p:nvSpPr>
        <p:spPr>
          <a:xfrm>
            <a:off x="4829546" y="11233488"/>
            <a:ext cx="571001" cy="53624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6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363" name="TextBox 362"/>
          <p:cNvSpPr txBox="1"/>
          <p:nvPr/>
        </p:nvSpPr>
        <p:spPr>
          <a:xfrm>
            <a:off x="4838309" y="11292258"/>
            <a:ext cx="566151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6" b="1" dirty="0"/>
              <a:t>Year</a:t>
            </a:r>
          </a:p>
          <a:p>
            <a:pPr algn="ctr"/>
            <a:r>
              <a:rPr lang="en-US" sz="1244" b="1" dirty="0"/>
              <a:t>7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F535D4DF-7696-4057-AF4B-26721B28A7BB}"/>
              </a:ext>
            </a:extLst>
          </p:cNvPr>
          <p:cNvSpPr txBox="1"/>
          <p:nvPr/>
        </p:nvSpPr>
        <p:spPr>
          <a:xfrm>
            <a:off x="1308642" y="11311351"/>
            <a:ext cx="983774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Life in Medieval England</a:t>
            </a:r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2BB74606-616F-4617-AF3A-9AF0D626AD08}"/>
              </a:ext>
            </a:extLst>
          </p:cNvPr>
          <p:cNvSpPr/>
          <p:nvPr/>
        </p:nvSpPr>
        <p:spPr>
          <a:xfrm>
            <a:off x="3384120" y="9872603"/>
            <a:ext cx="571001" cy="53624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6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382" name="TextBox 381"/>
          <p:cNvSpPr txBox="1"/>
          <p:nvPr/>
        </p:nvSpPr>
        <p:spPr>
          <a:xfrm>
            <a:off x="3394735" y="9922342"/>
            <a:ext cx="566151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6" b="1" dirty="0"/>
              <a:t>Year</a:t>
            </a:r>
          </a:p>
          <a:p>
            <a:pPr algn="ctr"/>
            <a:r>
              <a:rPr lang="en-US" sz="1244" b="1" dirty="0"/>
              <a:t>8</a:t>
            </a: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B8B7FC62-FD1B-43D8-A09B-D1A608A2036D}"/>
              </a:ext>
            </a:extLst>
          </p:cNvPr>
          <p:cNvSpPr/>
          <p:nvPr/>
        </p:nvSpPr>
        <p:spPr>
          <a:xfrm>
            <a:off x="788357" y="7736881"/>
            <a:ext cx="571001" cy="53624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6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894441C0-9A1A-4A98-8DD8-EA66BCE6BF29}"/>
              </a:ext>
            </a:extLst>
          </p:cNvPr>
          <p:cNvSpPr txBox="1"/>
          <p:nvPr/>
        </p:nvSpPr>
        <p:spPr>
          <a:xfrm>
            <a:off x="786577" y="7778973"/>
            <a:ext cx="566151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6" b="1" dirty="0"/>
              <a:t>Year</a:t>
            </a:r>
          </a:p>
          <a:p>
            <a:pPr algn="ctr"/>
            <a:r>
              <a:rPr lang="en-US" sz="1244" b="1" dirty="0"/>
              <a:t>9</a:t>
            </a:r>
          </a:p>
        </p:txBody>
      </p:sp>
      <p:sp>
        <p:nvSpPr>
          <p:cNvPr id="465" name="Oval 464">
            <a:extLst>
              <a:ext uri="{FF2B5EF4-FFF2-40B4-BE49-F238E27FC236}">
                <a16:creationId xmlns:a16="http://schemas.microsoft.com/office/drawing/2014/main" id="{F70BEA91-A58C-4B20-BC66-6CCD4F841D68}"/>
              </a:ext>
            </a:extLst>
          </p:cNvPr>
          <p:cNvSpPr/>
          <p:nvPr/>
        </p:nvSpPr>
        <p:spPr>
          <a:xfrm>
            <a:off x="5282704" y="3712475"/>
            <a:ext cx="571001" cy="53624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6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3E15D793-4C79-4A16-ACA0-042663875C5B}"/>
              </a:ext>
            </a:extLst>
          </p:cNvPr>
          <p:cNvSpPr txBox="1"/>
          <p:nvPr/>
        </p:nvSpPr>
        <p:spPr>
          <a:xfrm>
            <a:off x="5251436" y="3776827"/>
            <a:ext cx="566151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6" b="1" dirty="0"/>
              <a:t>Year</a:t>
            </a:r>
          </a:p>
          <a:p>
            <a:pPr algn="ctr"/>
            <a:r>
              <a:rPr lang="en-US" sz="1244" b="1" dirty="0"/>
              <a:t>11</a:t>
            </a:r>
          </a:p>
        </p:txBody>
      </p:sp>
      <p:sp>
        <p:nvSpPr>
          <p:cNvPr id="471" name="Oval 470">
            <a:extLst>
              <a:ext uri="{FF2B5EF4-FFF2-40B4-BE49-F238E27FC236}">
                <a16:creationId xmlns:a16="http://schemas.microsoft.com/office/drawing/2014/main" id="{DDA18C0C-43DF-4B21-9B2C-A6AF54F05423}"/>
              </a:ext>
            </a:extLst>
          </p:cNvPr>
          <p:cNvSpPr/>
          <p:nvPr/>
        </p:nvSpPr>
        <p:spPr>
          <a:xfrm>
            <a:off x="4474200" y="5426802"/>
            <a:ext cx="571001" cy="53624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6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2FC776F9-CC61-4DF6-8AF5-F95FD3D9B48E}"/>
              </a:ext>
            </a:extLst>
          </p:cNvPr>
          <p:cNvSpPr txBox="1"/>
          <p:nvPr/>
        </p:nvSpPr>
        <p:spPr>
          <a:xfrm>
            <a:off x="4458035" y="5501590"/>
            <a:ext cx="566151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6" b="1" dirty="0"/>
              <a:t>Year</a:t>
            </a:r>
          </a:p>
          <a:p>
            <a:pPr algn="ctr"/>
            <a:r>
              <a:rPr lang="en-US" sz="1244" b="1" dirty="0"/>
              <a:t>10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019C7746-8D02-4807-8040-717AFF51B48E}"/>
              </a:ext>
            </a:extLst>
          </p:cNvPr>
          <p:cNvSpPr txBox="1"/>
          <p:nvPr/>
        </p:nvSpPr>
        <p:spPr>
          <a:xfrm rot="16449369">
            <a:off x="493819" y="10521613"/>
            <a:ext cx="1275582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40" dirty="0">
                <a:solidFill>
                  <a:schemeClr val="bg1"/>
                </a:solidFill>
              </a:rPr>
              <a:t>How should we remember King John’s reign?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429F290C-2038-4E8D-9DB1-FBC6DC70779D}"/>
              </a:ext>
            </a:extLst>
          </p:cNvPr>
          <p:cNvSpPr txBox="1"/>
          <p:nvPr/>
        </p:nvSpPr>
        <p:spPr>
          <a:xfrm>
            <a:off x="4261243" y="10366042"/>
            <a:ext cx="93676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Did Bloody Mary deserve her nickname?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36407859-FCA0-4D30-BCFD-CCEABEFDA97B}"/>
              </a:ext>
            </a:extLst>
          </p:cNvPr>
          <p:cNvSpPr txBox="1"/>
          <p:nvPr/>
        </p:nvSpPr>
        <p:spPr>
          <a:xfrm>
            <a:off x="-22637" y="10157126"/>
            <a:ext cx="857093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Exploring different</a:t>
            </a:r>
          </a:p>
          <a:p>
            <a:r>
              <a:rPr lang="en-GB" sz="553" dirty="0"/>
              <a:t> interpretations of</a:t>
            </a:r>
          </a:p>
          <a:p>
            <a:r>
              <a:rPr lang="en-GB" sz="553" dirty="0"/>
              <a:t> King John.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26B7DFCF-24E1-4EC4-8C41-13745A1D6A26}"/>
              </a:ext>
            </a:extLst>
          </p:cNvPr>
          <p:cNvSpPr txBox="1"/>
          <p:nvPr/>
        </p:nvSpPr>
        <p:spPr>
          <a:xfrm>
            <a:off x="1202906" y="9471433"/>
            <a:ext cx="1165506" cy="347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Which event had the most significant impact on improving the life of peasants?</a:t>
            </a: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5D59C7F4-A8E6-49F5-AC30-549852E4F2C9}"/>
              </a:ext>
            </a:extLst>
          </p:cNvPr>
          <p:cNvSpPr txBox="1"/>
          <p:nvPr/>
        </p:nvSpPr>
        <p:spPr>
          <a:xfrm>
            <a:off x="4792646" y="9040324"/>
            <a:ext cx="631598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 Interpretations of Oliver Cromwell</a:t>
            </a:r>
          </a:p>
          <a:p>
            <a:pPr algn="ctr"/>
            <a:endParaRPr lang="en-GB" sz="553" dirty="0"/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878FE7B0-2B73-4847-A9D5-3E5EE205C4BB}"/>
              </a:ext>
            </a:extLst>
          </p:cNvPr>
          <p:cNvSpPr txBox="1"/>
          <p:nvPr/>
        </p:nvSpPr>
        <p:spPr>
          <a:xfrm>
            <a:off x="4322434" y="8158847"/>
            <a:ext cx="715062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Life in England  1750-1900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338841" y="7208712"/>
            <a:ext cx="770725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Trench Warfare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2990763" y="7375137"/>
            <a:ext cx="571205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Dunkirk</a:t>
            </a:r>
          </a:p>
        </p:txBody>
      </p:sp>
      <p:sp>
        <p:nvSpPr>
          <p:cNvPr id="304" name="TextBox 303"/>
          <p:cNvSpPr txBox="1"/>
          <p:nvPr/>
        </p:nvSpPr>
        <p:spPr>
          <a:xfrm>
            <a:off x="3361496" y="6513913"/>
            <a:ext cx="770725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D-Day </a:t>
            </a:r>
          </a:p>
          <a:p>
            <a:pPr algn="ctr"/>
            <a:r>
              <a:rPr lang="en-GB" sz="553" dirty="0"/>
              <a:t>Invasion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3082678" y="6633160"/>
            <a:ext cx="655970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Local History – Liverpool during the Blitz</a:t>
            </a:r>
          </a:p>
        </p:txBody>
      </p:sp>
      <p:pic>
        <p:nvPicPr>
          <p:cNvPr id="320" name="Picture 319">
            <a:extLst>
              <a:ext uri="{FF2B5EF4-FFF2-40B4-BE49-F238E27FC236}">
                <a16:creationId xmlns:a16="http://schemas.microsoft.com/office/drawing/2014/main" id="{EDB2DB55-28CD-42D6-A869-C67E25315B0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010101">
                  <a:alpha val="1961"/>
                </a:srgbClr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2362">
            <a:off x="8517554" y="14830121"/>
            <a:ext cx="33980" cy="31598"/>
          </a:xfrm>
          <a:prstGeom prst="rect">
            <a:avLst/>
          </a:prstGeom>
        </p:spPr>
      </p:pic>
      <p:sp>
        <p:nvSpPr>
          <p:cNvPr id="341" name="TextBox 340"/>
          <p:cNvSpPr txBox="1"/>
          <p:nvPr/>
        </p:nvSpPr>
        <p:spPr>
          <a:xfrm>
            <a:off x="5928906" y="9292264"/>
            <a:ext cx="496019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trial of King Charles</a:t>
            </a:r>
          </a:p>
        </p:txBody>
      </p: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921011" y="5851374"/>
            <a:ext cx="14933" cy="1474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16" descr="Image result for liam gallagher clip art"/>
          <p:cNvSpPr>
            <a:spLocks noChangeAspect="1" noChangeArrowheads="1"/>
          </p:cNvSpPr>
          <p:nvPr/>
        </p:nvSpPr>
        <p:spPr bwMode="auto">
          <a:xfrm>
            <a:off x="177472" y="-99846"/>
            <a:ext cx="498626" cy="4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3198" tIns="31600" rIns="63198" bIns="31600" numCol="1" anchor="t" anchorCtr="0" compatLnSpc="1">
            <a:prstTxWarp prst="textNoShape">
              <a:avLst/>
            </a:prstTxWarp>
          </a:bodyPr>
          <a:lstStyle/>
          <a:p>
            <a:endParaRPr lang="en-GB" sz="1244"/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122224" y="3930848"/>
            <a:ext cx="115222" cy="14644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2415233" y="4318078"/>
            <a:ext cx="39259" cy="2609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0" name="Picture 30" descr="Image result for canvas clip art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04" y="5336823"/>
            <a:ext cx="109529" cy="10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uhhs/logo3.png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11560" r="64928" b="23734"/>
          <a:stretch/>
        </p:blipFill>
        <p:spPr bwMode="auto">
          <a:xfrm>
            <a:off x="5544374" y="221937"/>
            <a:ext cx="1012812" cy="70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://uhhs/logo3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4" t="18226" r="12660" b="10650"/>
          <a:stretch/>
        </p:blipFill>
        <p:spPr bwMode="auto">
          <a:xfrm>
            <a:off x="5542255" y="868851"/>
            <a:ext cx="1007186" cy="45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6" name="TextBox 395">
            <a:extLst>
              <a:ext uri="{FF2B5EF4-FFF2-40B4-BE49-F238E27FC236}">
                <a16:creationId xmlns:a16="http://schemas.microsoft.com/office/drawing/2014/main" id="{9F531596-A374-3243-A291-C8A38942874A}"/>
              </a:ext>
            </a:extLst>
          </p:cNvPr>
          <p:cNvSpPr txBox="1"/>
          <p:nvPr/>
        </p:nvSpPr>
        <p:spPr>
          <a:xfrm>
            <a:off x="1209370" y="9912673"/>
            <a:ext cx="1447978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40" dirty="0">
                <a:solidFill>
                  <a:schemeClr val="bg1"/>
                </a:solidFill>
              </a:rPr>
              <a:t>Chaos and Upheaval in Medieval England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25B04490-8C83-AE40-A4A0-FAF3BCC74651}"/>
              </a:ext>
            </a:extLst>
          </p:cNvPr>
          <p:cNvSpPr txBox="1"/>
          <p:nvPr/>
        </p:nvSpPr>
        <p:spPr>
          <a:xfrm>
            <a:off x="3595435" y="9982590"/>
            <a:ext cx="2190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Turmoil under the Tudors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D3B6311D-661C-6A4D-A1B8-92500425A0A9}"/>
              </a:ext>
            </a:extLst>
          </p:cNvPr>
          <p:cNvSpPr txBox="1"/>
          <p:nvPr/>
        </p:nvSpPr>
        <p:spPr>
          <a:xfrm rot="16451076">
            <a:off x="5049924" y="9332147"/>
            <a:ext cx="1243836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7" dirty="0">
                <a:solidFill>
                  <a:schemeClr val="bg1"/>
                </a:solidFill>
              </a:rPr>
              <a:t>The English </a:t>
            </a:r>
          </a:p>
          <a:p>
            <a:pPr algn="ctr"/>
            <a:r>
              <a:rPr lang="en-US" sz="967" dirty="0">
                <a:solidFill>
                  <a:schemeClr val="bg1"/>
                </a:solidFill>
              </a:rPr>
              <a:t>Civil War</a:t>
            </a:r>
            <a:endParaRPr lang="en-GB" sz="967" dirty="0">
              <a:solidFill>
                <a:schemeClr val="bg1"/>
              </a:solidFill>
            </a:endParaRP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E89105E8-C240-0546-A34F-66543D087AE3}"/>
              </a:ext>
            </a:extLst>
          </p:cNvPr>
          <p:cNvSpPr txBox="1"/>
          <p:nvPr/>
        </p:nvSpPr>
        <p:spPr>
          <a:xfrm>
            <a:off x="3414818" y="8465645"/>
            <a:ext cx="16067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50" dirty="0">
                <a:solidFill>
                  <a:schemeClr val="bg1"/>
                </a:solidFill>
              </a:rPr>
              <a:t>How did the Industrial Revolution change Britain? 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936C69EF-72D9-D14D-A256-EB3B3624DA21}"/>
              </a:ext>
            </a:extLst>
          </p:cNvPr>
          <p:cNvSpPr txBox="1"/>
          <p:nvPr/>
        </p:nvSpPr>
        <p:spPr>
          <a:xfrm>
            <a:off x="1101911" y="7014661"/>
            <a:ext cx="2520720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 The Collapse of Tsarist Russia </a:t>
            </a:r>
          </a:p>
          <a:p>
            <a:pPr algn="ctr"/>
            <a:r>
              <a:rPr lang="en-GB" sz="967" dirty="0">
                <a:solidFill>
                  <a:schemeClr val="bg1"/>
                </a:solidFill>
              </a:rPr>
              <a:t>and rise of Communism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EB3FB3BA-CF2F-5847-9CB6-8DE72E401141}"/>
              </a:ext>
            </a:extLst>
          </p:cNvPr>
          <p:cNvSpPr txBox="1"/>
          <p:nvPr/>
        </p:nvSpPr>
        <p:spPr>
          <a:xfrm>
            <a:off x="4097986" y="7039051"/>
            <a:ext cx="1121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The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050" dirty="0">
                <a:solidFill>
                  <a:schemeClr val="bg1"/>
                </a:solidFill>
              </a:rPr>
              <a:t>Holocaust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B856D26E-DD3D-304B-A1E5-913244E43423}"/>
              </a:ext>
            </a:extLst>
          </p:cNvPr>
          <p:cNvCxnSpPr>
            <a:cxnSpLocks/>
          </p:cNvCxnSpPr>
          <p:nvPr/>
        </p:nvCxnSpPr>
        <p:spPr>
          <a:xfrm flipH="1">
            <a:off x="1877565" y="11240339"/>
            <a:ext cx="46427" cy="1105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TextBox 438">
            <a:extLst>
              <a:ext uri="{FF2B5EF4-FFF2-40B4-BE49-F238E27FC236}">
                <a16:creationId xmlns:a16="http://schemas.microsoft.com/office/drawing/2014/main" id="{84EAEF02-912F-AC4C-9917-A8395421EDC2}"/>
              </a:ext>
            </a:extLst>
          </p:cNvPr>
          <p:cNvSpPr txBox="1"/>
          <p:nvPr/>
        </p:nvSpPr>
        <p:spPr>
          <a:xfrm>
            <a:off x="1610251" y="10860401"/>
            <a:ext cx="620288" cy="51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553" dirty="0"/>
              <a:t>Medicine, and crime</a:t>
            </a:r>
          </a:p>
          <a:p>
            <a:pPr lvl="0" algn="ctr"/>
            <a:r>
              <a:rPr lang="en-GB" sz="553" dirty="0"/>
              <a:t>In Medieval </a:t>
            </a:r>
          </a:p>
          <a:p>
            <a:pPr lvl="0" algn="ctr"/>
            <a:r>
              <a:rPr lang="en-GB" sz="553" dirty="0"/>
              <a:t>times</a:t>
            </a:r>
          </a:p>
          <a:p>
            <a:endParaRPr lang="en-US" sz="553" dirty="0"/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C1E056F1-36C8-EE45-B9E5-DEBD5CA04058}"/>
              </a:ext>
            </a:extLst>
          </p:cNvPr>
          <p:cNvSpPr txBox="1"/>
          <p:nvPr/>
        </p:nvSpPr>
        <p:spPr>
          <a:xfrm>
            <a:off x="213413" y="11542506"/>
            <a:ext cx="630884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3" dirty="0"/>
              <a:t>How important was religion in the Middle Ages?</a:t>
            </a:r>
          </a:p>
        </p:txBody>
      </p: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275C6C93-C132-9147-949B-EC555A44A806}"/>
              </a:ext>
            </a:extLst>
          </p:cNvPr>
          <p:cNvCxnSpPr>
            <a:cxnSpLocks/>
          </p:cNvCxnSpPr>
          <p:nvPr/>
        </p:nvCxnSpPr>
        <p:spPr>
          <a:xfrm flipV="1">
            <a:off x="628382" y="10532621"/>
            <a:ext cx="303304" cy="1645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24DE949B-8E63-4E4A-B97D-3DE889A9A21E}"/>
              </a:ext>
            </a:extLst>
          </p:cNvPr>
          <p:cNvCxnSpPr>
            <a:cxnSpLocks/>
          </p:cNvCxnSpPr>
          <p:nvPr/>
        </p:nvCxnSpPr>
        <p:spPr>
          <a:xfrm flipV="1">
            <a:off x="1800529" y="10274249"/>
            <a:ext cx="163720" cy="1667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C5AAF09D-D619-B04E-ADA5-C25F7382266B}"/>
              </a:ext>
            </a:extLst>
          </p:cNvPr>
          <p:cNvCxnSpPr>
            <a:cxnSpLocks/>
          </p:cNvCxnSpPr>
          <p:nvPr/>
        </p:nvCxnSpPr>
        <p:spPr>
          <a:xfrm>
            <a:off x="4136001" y="9816617"/>
            <a:ext cx="66393" cy="870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8" name="TextBox 457">
            <a:extLst>
              <a:ext uri="{FF2B5EF4-FFF2-40B4-BE49-F238E27FC236}">
                <a16:creationId xmlns:a16="http://schemas.microsoft.com/office/drawing/2014/main" id="{0260B50D-3403-1645-95D8-9F391C95D7E6}"/>
              </a:ext>
            </a:extLst>
          </p:cNvPr>
          <p:cNvSpPr txBox="1"/>
          <p:nvPr/>
        </p:nvSpPr>
        <p:spPr>
          <a:xfrm>
            <a:off x="4318304" y="9642927"/>
            <a:ext cx="74610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English Reformation</a:t>
            </a:r>
          </a:p>
        </p:txBody>
      </p: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2BBEC1D6-86D1-044D-AF94-C3342BE5FB9D}"/>
              </a:ext>
            </a:extLst>
          </p:cNvPr>
          <p:cNvCxnSpPr>
            <a:cxnSpLocks/>
          </p:cNvCxnSpPr>
          <p:nvPr/>
        </p:nvCxnSpPr>
        <p:spPr>
          <a:xfrm>
            <a:off x="4477505" y="9776328"/>
            <a:ext cx="10996" cy="1513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TextBox 466">
            <a:extLst>
              <a:ext uri="{FF2B5EF4-FFF2-40B4-BE49-F238E27FC236}">
                <a16:creationId xmlns:a16="http://schemas.microsoft.com/office/drawing/2014/main" id="{3E074108-07FA-7C4A-A205-9DBD64AE82FE}"/>
              </a:ext>
            </a:extLst>
          </p:cNvPr>
          <p:cNvSpPr txBox="1"/>
          <p:nvPr/>
        </p:nvSpPr>
        <p:spPr>
          <a:xfrm>
            <a:off x="5000153" y="10343220"/>
            <a:ext cx="894833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Elizabeth’s Religious Settlement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4E67711E-0D27-984A-A8B2-5181858FA3C5}"/>
              </a:ext>
            </a:extLst>
          </p:cNvPr>
          <p:cNvSpPr txBox="1"/>
          <p:nvPr/>
        </p:nvSpPr>
        <p:spPr>
          <a:xfrm>
            <a:off x="5540351" y="10110889"/>
            <a:ext cx="74610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Spanish Armada</a:t>
            </a:r>
          </a:p>
        </p:txBody>
      </p: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89691016-22CC-8742-91C7-BE41BBA83DE5}"/>
              </a:ext>
            </a:extLst>
          </p:cNvPr>
          <p:cNvCxnSpPr>
            <a:cxnSpLocks/>
          </p:cNvCxnSpPr>
          <p:nvPr/>
        </p:nvCxnSpPr>
        <p:spPr>
          <a:xfrm flipH="1" flipV="1">
            <a:off x="5404460" y="10170465"/>
            <a:ext cx="302208" cy="494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5" name="TextBox 494">
            <a:extLst>
              <a:ext uri="{FF2B5EF4-FFF2-40B4-BE49-F238E27FC236}">
                <a16:creationId xmlns:a16="http://schemas.microsoft.com/office/drawing/2014/main" id="{492146AC-9048-1946-8B47-1BC9253223FC}"/>
              </a:ext>
            </a:extLst>
          </p:cNvPr>
          <p:cNvSpPr txBox="1"/>
          <p:nvPr/>
        </p:nvSpPr>
        <p:spPr>
          <a:xfrm>
            <a:off x="3693268" y="8162990"/>
            <a:ext cx="753304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Factory conditions</a:t>
            </a: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9157A189-82E9-8E40-A180-5CC06018F811}"/>
              </a:ext>
            </a:extLst>
          </p:cNvPr>
          <p:cNvSpPr txBox="1"/>
          <p:nvPr/>
        </p:nvSpPr>
        <p:spPr>
          <a:xfrm>
            <a:off x="180539" y="7518210"/>
            <a:ext cx="703714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The assassination of Franz Ferdinand</a:t>
            </a:r>
          </a:p>
        </p:txBody>
      </p: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B9B5FD15-ECFA-6C45-9495-F172C2312D88}"/>
              </a:ext>
            </a:extLst>
          </p:cNvPr>
          <p:cNvCxnSpPr>
            <a:cxnSpLocks/>
          </p:cNvCxnSpPr>
          <p:nvPr/>
        </p:nvCxnSpPr>
        <p:spPr>
          <a:xfrm>
            <a:off x="681774" y="6955198"/>
            <a:ext cx="418026" cy="1766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>
            <a:extLst>
              <a:ext uri="{FF2B5EF4-FFF2-40B4-BE49-F238E27FC236}">
                <a16:creationId xmlns:a16="http://schemas.microsoft.com/office/drawing/2014/main" id="{F3175920-8527-7046-B55F-F9CCCEA3DEEF}"/>
              </a:ext>
            </a:extLst>
          </p:cNvPr>
          <p:cNvCxnSpPr>
            <a:cxnSpLocks/>
          </p:cNvCxnSpPr>
          <p:nvPr/>
        </p:nvCxnSpPr>
        <p:spPr>
          <a:xfrm flipV="1">
            <a:off x="2431521" y="7385847"/>
            <a:ext cx="0" cy="1473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4" name="TextBox 723">
            <a:extLst>
              <a:ext uri="{FF2B5EF4-FFF2-40B4-BE49-F238E27FC236}">
                <a16:creationId xmlns:a16="http://schemas.microsoft.com/office/drawing/2014/main" id="{49497F10-CAD9-B24C-8B7B-D5CC181422B3}"/>
              </a:ext>
            </a:extLst>
          </p:cNvPr>
          <p:cNvSpPr txBox="1"/>
          <p:nvPr/>
        </p:nvSpPr>
        <p:spPr>
          <a:xfrm>
            <a:off x="3217329" y="7627420"/>
            <a:ext cx="566222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Battle of Britain</a:t>
            </a:r>
          </a:p>
        </p:txBody>
      </p:sp>
      <p:cxnSp>
        <p:nvCxnSpPr>
          <p:cNvPr id="726" name="Straight Connector 725">
            <a:extLst>
              <a:ext uri="{FF2B5EF4-FFF2-40B4-BE49-F238E27FC236}">
                <a16:creationId xmlns:a16="http://schemas.microsoft.com/office/drawing/2014/main" id="{5C227476-4D13-6A4E-B324-E1BEABFCC917}"/>
              </a:ext>
            </a:extLst>
          </p:cNvPr>
          <p:cNvCxnSpPr>
            <a:cxnSpLocks/>
          </p:cNvCxnSpPr>
          <p:nvPr/>
        </p:nvCxnSpPr>
        <p:spPr>
          <a:xfrm>
            <a:off x="4545880" y="6826027"/>
            <a:ext cx="1992" cy="1560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Straight Connector 728">
            <a:extLst>
              <a:ext uri="{FF2B5EF4-FFF2-40B4-BE49-F238E27FC236}">
                <a16:creationId xmlns:a16="http://schemas.microsoft.com/office/drawing/2014/main" id="{D3077844-3714-354B-8C3C-E6DF1BADAD77}"/>
              </a:ext>
            </a:extLst>
          </p:cNvPr>
          <p:cNvCxnSpPr>
            <a:cxnSpLocks/>
          </p:cNvCxnSpPr>
          <p:nvPr/>
        </p:nvCxnSpPr>
        <p:spPr>
          <a:xfrm flipV="1">
            <a:off x="4369651" y="7317199"/>
            <a:ext cx="41663" cy="1205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2" name="TextBox 731">
            <a:extLst>
              <a:ext uri="{FF2B5EF4-FFF2-40B4-BE49-F238E27FC236}">
                <a16:creationId xmlns:a16="http://schemas.microsoft.com/office/drawing/2014/main" id="{AE051004-E72C-B741-8492-DF80651E74BB}"/>
              </a:ext>
            </a:extLst>
          </p:cNvPr>
          <p:cNvSpPr txBox="1"/>
          <p:nvPr/>
        </p:nvSpPr>
        <p:spPr>
          <a:xfrm>
            <a:off x="3747182" y="7376298"/>
            <a:ext cx="1114243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Nuremburg </a:t>
            </a:r>
          </a:p>
          <a:p>
            <a:pPr algn="ctr"/>
            <a:r>
              <a:rPr lang="en-GB" sz="553" dirty="0"/>
              <a:t>Laws</a:t>
            </a:r>
          </a:p>
        </p:txBody>
      </p:sp>
      <p:sp>
        <p:nvSpPr>
          <p:cNvPr id="733" name="TextBox 732">
            <a:extLst>
              <a:ext uri="{FF2B5EF4-FFF2-40B4-BE49-F238E27FC236}">
                <a16:creationId xmlns:a16="http://schemas.microsoft.com/office/drawing/2014/main" id="{55C72017-D66D-5449-9683-6DC043954F90}"/>
              </a:ext>
            </a:extLst>
          </p:cNvPr>
          <p:cNvSpPr txBox="1"/>
          <p:nvPr/>
        </p:nvSpPr>
        <p:spPr>
          <a:xfrm>
            <a:off x="4263382" y="7491338"/>
            <a:ext cx="627380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Life in the Ghettos</a:t>
            </a:r>
          </a:p>
        </p:txBody>
      </p:sp>
      <p:cxnSp>
        <p:nvCxnSpPr>
          <p:cNvPr id="739" name="Straight Connector 738">
            <a:extLst>
              <a:ext uri="{FF2B5EF4-FFF2-40B4-BE49-F238E27FC236}">
                <a16:creationId xmlns:a16="http://schemas.microsoft.com/office/drawing/2014/main" id="{54D8A87C-2DDA-F14A-B5B1-00BDCCE60241}"/>
              </a:ext>
            </a:extLst>
          </p:cNvPr>
          <p:cNvCxnSpPr>
            <a:cxnSpLocks/>
          </p:cNvCxnSpPr>
          <p:nvPr/>
        </p:nvCxnSpPr>
        <p:spPr>
          <a:xfrm flipH="1" flipV="1">
            <a:off x="4501940" y="7330166"/>
            <a:ext cx="126083" cy="20304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4" name="TextBox 763">
            <a:extLst>
              <a:ext uri="{FF2B5EF4-FFF2-40B4-BE49-F238E27FC236}">
                <a16:creationId xmlns:a16="http://schemas.microsoft.com/office/drawing/2014/main" id="{31FB6F2A-4872-F64B-AD6E-B012C3E34007}"/>
              </a:ext>
            </a:extLst>
          </p:cNvPr>
          <p:cNvSpPr txBox="1"/>
          <p:nvPr/>
        </p:nvSpPr>
        <p:spPr>
          <a:xfrm>
            <a:off x="3148110" y="5443610"/>
            <a:ext cx="738876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USA –  Civil Rights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6890773E-A437-1A42-B819-4581DA57CEF9}"/>
              </a:ext>
            </a:extLst>
          </p:cNvPr>
          <p:cNvSpPr txBox="1"/>
          <p:nvPr/>
        </p:nvSpPr>
        <p:spPr>
          <a:xfrm>
            <a:off x="2228364" y="5505583"/>
            <a:ext cx="1143749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USA – Main Political Changes</a:t>
            </a:r>
          </a:p>
        </p:txBody>
      </p:sp>
      <p:sp>
        <p:nvSpPr>
          <p:cNvPr id="769" name="TextBox 768">
            <a:extLst>
              <a:ext uri="{FF2B5EF4-FFF2-40B4-BE49-F238E27FC236}">
                <a16:creationId xmlns:a16="http://schemas.microsoft.com/office/drawing/2014/main" id="{B3FCBA42-3939-E84A-BF56-568C3EA57A86}"/>
              </a:ext>
            </a:extLst>
          </p:cNvPr>
          <p:cNvSpPr txBox="1"/>
          <p:nvPr/>
        </p:nvSpPr>
        <p:spPr>
          <a:xfrm>
            <a:off x="3131648" y="5064493"/>
            <a:ext cx="689389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Civil Rights Legislation and the Black Power Movement</a:t>
            </a:r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40239902-2339-4546-A46B-167ABB1F45D5}"/>
              </a:ext>
            </a:extLst>
          </p:cNvPr>
          <p:cNvSpPr txBox="1"/>
          <p:nvPr/>
        </p:nvSpPr>
        <p:spPr>
          <a:xfrm>
            <a:off x="3602207" y="5957141"/>
            <a:ext cx="82509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Early success though peaceful protest</a:t>
            </a: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4C397ADA-9954-B64B-90FB-17054FEB639A}"/>
              </a:ext>
            </a:extLst>
          </p:cNvPr>
          <p:cNvSpPr txBox="1"/>
          <p:nvPr/>
        </p:nvSpPr>
        <p:spPr>
          <a:xfrm>
            <a:off x="3011811" y="5927668"/>
            <a:ext cx="748205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The role of Martin Luther King</a:t>
            </a:r>
          </a:p>
        </p:txBody>
      </p:sp>
      <p:cxnSp>
        <p:nvCxnSpPr>
          <p:cNvPr id="775" name="Straight Connector 774">
            <a:extLst>
              <a:ext uri="{FF2B5EF4-FFF2-40B4-BE49-F238E27FC236}">
                <a16:creationId xmlns:a16="http://schemas.microsoft.com/office/drawing/2014/main" id="{6A716B81-A1F4-6B42-934E-EB6B42365C3A}"/>
              </a:ext>
            </a:extLst>
          </p:cNvPr>
          <p:cNvCxnSpPr>
            <a:cxnSpLocks/>
          </p:cNvCxnSpPr>
          <p:nvPr/>
        </p:nvCxnSpPr>
        <p:spPr>
          <a:xfrm flipH="1" flipV="1">
            <a:off x="3345766" y="5797070"/>
            <a:ext cx="6466" cy="1466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5" name="TextBox 784">
            <a:extLst>
              <a:ext uri="{FF2B5EF4-FFF2-40B4-BE49-F238E27FC236}">
                <a16:creationId xmlns:a16="http://schemas.microsoft.com/office/drawing/2014/main" id="{AEC66CA5-E036-A74D-84C9-E5F01DA1647C}"/>
              </a:ext>
            </a:extLst>
          </p:cNvPr>
          <p:cNvSpPr txBox="1"/>
          <p:nvPr/>
        </p:nvSpPr>
        <p:spPr>
          <a:xfrm>
            <a:off x="2477917" y="5944908"/>
            <a:ext cx="70609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Domestic policies of JFK/LBJ</a:t>
            </a:r>
          </a:p>
        </p:txBody>
      </p:sp>
      <p:sp>
        <p:nvSpPr>
          <p:cNvPr id="786" name="TextBox 785">
            <a:extLst>
              <a:ext uri="{FF2B5EF4-FFF2-40B4-BE49-F238E27FC236}">
                <a16:creationId xmlns:a16="http://schemas.microsoft.com/office/drawing/2014/main" id="{A280CECD-3DB5-F94E-8611-42F97FA92AB8}"/>
              </a:ext>
            </a:extLst>
          </p:cNvPr>
          <p:cNvSpPr txBox="1"/>
          <p:nvPr/>
        </p:nvSpPr>
        <p:spPr>
          <a:xfrm>
            <a:off x="2378662" y="5183399"/>
            <a:ext cx="873718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Economic/social policies of Reagan, Bush Snr and Clinton</a:t>
            </a:r>
          </a:p>
        </p:txBody>
      </p:sp>
      <p:cxnSp>
        <p:nvCxnSpPr>
          <p:cNvPr id="798" name="Straight Connector 797">
            <a:extLst>
              <a:ext uri="{FF2B5EF4-FFF2-40B4-BE49-F238E27FC236}">
                <a16:creationId xmlns:a16="http://schemas.microsoft.com/office/drawing/2014/main" id="{F93FD2C3-2A07-964B-A2E6-18927D13D139}"/>
              </a:ext>
            </a:extLst>
          </p:cNvPr>
          <p:cNvCxnSpPr>
            <a:cxnSpLocks/>
          </p:cNvCxnSpPr>
          <p:nvPr/>
        </p:nvCxnSpPr>
        <p:spPr>
          <a:xfrm flipV="1">
            <a:off x="2540925" y="5945634"/>
            <a:ext cx="10908" cy="1052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9" name="TextBox 798">
            <a:extLst>
              <a:ext uri="{FF2B5EF4-FFF2-40B4-BE49-F238E27FC236}">
                <a16:creationId xmlns:a16="http://schemas.microsoft.com/office/drawing/2014/main" id="{808A3697-E968-5140-AFFD-D17D99B179B2}"/>
              </a:ext>
            </a:extLst>
          </p:cNvPr>
          <p:cNvSpPr txBox="1"/>
          <p:nvPr/>
        </p:nvSpPr>
        <p:spPr>
          <a:xfrm>
            <a:off x="2072026" y="6042916"/>
            <a:ext cx="722261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Watergate Scandal</a:t>
            </a:r>
          </a:p>
        </p:txBody>
      </p:sp>
      <p:sp>
        <p:nvSpPr>
          <p:cNvPr id="809" name="TextBox 808">
            <a:extLst>
              <a:ext uri="{FF2B5EF4-FFF2-40B4-BE49-F238E27FC236}">
                <a16:creationId xmlns:a16="http://schemas.microsoft.com/office/drawing/2014/main" id="{F4F6FA0F-DB01-5040-A2C4-9DAF1CC14008}"/>
              </a:ext>
            </a:extLst>
          </p:cNvPr>
          <p:cNvSpPr txBox="1"/>
          <p:nvPr/>
        </p:nvSpPr>
        <p:spPr>
          <a:xfrm>
            <a:off x="29834" y="5565907"/>
            <a:ext cx="941331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end of the USSR and the Cold War</a:t>
            </a:r>
          </a:p>
        </p:txBody>
      </p:sp>
      <p:sp>
        <p:nvSpPr>
          <p:cNvPr id="810" name="TextBox 809">
            <a:extLst>
              <a:ext uri="{FF2B5EF4-FFF2-40B4-BE49-F238E27FC236}">
                <a16:creationId xmlns:a16="http://schemas.microsoft.com/office/drawing/2014/main" id="{67E5F4D4-6485-854B-939C-2591CAB02A3C}"/>
              </a:ext>
            </a:extLst>
          </p:cNvPr>
          <p:cNvSpPr txBox="1"/>
          <p:nvPr/>
        </p:nvSpPr>
        <p:spPr>
          <a:xfrm>
            <a:off x="236194" y="5919685"/>
            <a:ext cx="1005971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Cuban </a:t>
            </a:r>
          </a:p>
          <a:p>
            <a:pPr algn="ctr"/>
            <a:r>
              <a:rPr lang="en-GB" sz="553" dirty="0"/>
              <a:t>Missile Crisis</a:t>
            </a:r>
          </a:p>
        </p:txBody>
      </p:sp>
      <p:sp>
        <p:nvSpPr>
          <p:cNvPr id="812" name="TextBox 811">
            <a:extLst>
              <a:ext uri="{FF2B5EF4-FFF2-40B4-BE49-F238E27FC236}">
                <a16:creationId xmlns:a16="http://schemas.microsoft.com/office/drawing/2014/main" id="{57937009-ADB4-0740-AECA-B9283EE77633}"/>
              </a:ext>
            </a:extLst>
          </p:cNvPr>
          <p:cNvSpPr txBox="1"/>
          <p:nvPr/>
        </p:nvSpPr>
        <p:spPr>
          <a:xfrm rot="17282195">
            <a:off x="405305" y="4569611"/>
            <a:ext cx="1459335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Elizabethan England – Governance and religion</a:t>
            </a:r>
          </a:p>
        </p:txBody>
      </p:sp>
      <p:sp>
        <p:nvSpPr>
          <p:cNvPr id="834" name="TextBox 833">
            <a:extLst>
              <a:ext uri="{FF2B5EF4-FFF2-40B4-BE49-F238E27FC236}">
                <a16:creationId xmlns:a16="http://schemas.microsoft.com/office/drawing/2014/main" id="{4FE59C9E-0CBB-7547-B802-C5FC744ACE3E}"/>
              </a:ext>
            </a:extLst>
          </p:cNvPr>
          <p:cNvSpPr txBox="1"/>
          <p:nvPr/>
        </p:nvSpPr>
        <p:spPr>
          <a:xfrm>
            <a:off x="1523638" y="4631563"/>
            <a:ext cx="703644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How significant a threat was Mary Queen of Scots?</a:t>
            </a:r>
          </a:p>
        </p:txBody>
      </p:sp>
      <p:sp>
        <p:nvSpPr>
          <p:cNvPr id="835" name="TextBox 834">
            <a:extLst>
              <a:ext uri="{FF2B5EF4-FFF2-40B4-BE49-F238E27FC236}">
                <a16:creationId xmlns:a16="http://schemas.microsoft.com/office/drawing/2014/main" id="{19757537-4FD9-C64C-BFAE-66B05A1D5E2E}"/>
              </a:ext>
            </a:extLst>
          </p:cNvPr>
          <p:cNvSpPr txBox="1"/>
          <p:nvPr/>
        </p:nvSpPr>
        <p:spPr>
          <a:xfrm>
            <a:off x="69194" y="5374136"/>
            <a:ext cx="59017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Elizabeth’s popularity</a:t>
            </a:r>
          </a:p>
        </p:txBody>
      </p:sp>
      <p:sp>
        <p:nvSpPr>
          <p:cNvPr id="836" name="TextBox 835">
            <a:extLst>
              <a:ext uri="{FF2B5EF4-FFF2-40B4-BE49-F238E27FC236}">
                <a16:creationId xmlns:a16="http://schemas.microsoft.com/office/drawing/2014/main" id="{AFD915E6-9C45-D643-957A-BD70C90909F8}"/>
              </a:ext>
            </a:extLst>
          </p:cNvPr>
          <p:cNvSpPr txBox="1"/>
          <p:nvPr/>
        </p:nvSpPr>
        <p:spPr>
          <a:xfrm>
            <a:off x="-75940" y="4431777"/>
            <a:ext cx="739895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Royal Court, Privy Council and Parliament</a:t>
            </a:r>
          </a:p>
        </p:txBody>
      </p:sp>
      <p:sp>
        <p:nvSpPr>
          <p:cNvPr id="837" name="TextBox 836">
            <a:extLst>
              <a:ext uri="{FF2B5EF4-FFF2-40B4-BE49-F238E27FC236}">
                <a16:creationId xmlns:a16="http://schemas.microsoft.com/office/drawing/2014/main" id="{43B9B942-2022-A34F-A35C-75E32FCF3496}"/>
              </a:ext>
            </a:extLst>
          </p:cNvPr>
          <p:cNvSpPr txBox="1"/>
          <p:nvPr/>
        </p:nvSpPr>
        <p:spPr>
          <a:xfrm>
            <a:off x="1117023" y="3767832"/>
            <a:ext cx="59017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Northern Rebellion</a:t>
            </a:r>
          </a:p>
        </p:txBody>
      </p:sp>
      <p:cxnSp>
        <p:nvCxnSpPr>
          <p:cNvPr id="839" name="Straight Connector 838">
            <a:extLst>
              <a:ext uri="{FF2B5EF4-FFF2-40B4-BE49-F238E27FC236}">
                <a16:creationId xmlns:a16="http://schemas.microsoft.com/office/drawing/2014/main" id="{2951E1AA-4D96-4F47-B1C9-CDED2DAD5F47}"/>
              </a:ext>
            </a:extLst>
          </p:cNvPr>
          <p:cNvCxnSpPr>
            <a:cxnSpLocks/>
          </p:cNvCxnSpPr>
          <p:nvPr/>
        </p:nvCxnSpPr>
        <p:spPr>
          <a:xfrm>
            <a:off x="942454" y="4198318"/>
            <a:ext cx="132658" cy="3170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5" name="TextBox 864">
            <a:extLst>
              <a:ext uri="{FF2B5EF4-FFF2-40B4-BE49-F238E27FC236}">
                <a16:creationId xmlns:a16="http://schemas.microsoft.com/office/drawing/2014/main" id="{E8AFCB94-9CB8-5E4E-85F1-BE7FDE162906}"/>
              </a:ext>
            </a:extLst>
          </p:cNvPr>
          <p:cNvSpPr txBox="1"/>
          <p:nvPr/>
        </p:nvSpPr>
        <p:spPr>
          <a:xfrm>
            <a:off x="1450566" y="4069451"/>
            <a:ext cx="1470445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The Catholic and Puritan threat</a:t>
            </a:r>
          </a:p>
        </p:txBody>
      </p:sp>
      <p:sp>
        <p:nvSpPr>
          <p:cNvPr id="866" name="TextBox 865">
            <a:extLst>
              <a:ext uri="{FF2B5EF4-FFF2-40B4-BE49-F238E27FC236}">
                <a16:creationId xmlns:a16="http://schemas.microsoft.com/office/drawing/2014/main" id="{344B8C13-7C42-0646-843F-23AB8C3AE556}"/>
              </a:ext>
            </a:extLst>
          </p:cNvPr>
          <p:cNvSpPr txBox="1"/>
          <p:nvPr/>
        </p:nvSpPr>
        <p:spPr>
          <a:xfrm>
            <a:off x="2801879" y="4069650"/>
            <a:ext cx="1462570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Elizabethan society and popular entertainment</a:t>
            </a:r>
          </a:p>
        </p:txBody>
      </p:sp>
      <p:sp>
        <p:nvSpPr>
          <p:cNvPr id="867" name="TextBox 866">
            <a:extLst>
              <a:ext uri="{FF2B5EF4-FFF2-40B4-BE49-F238E27FC236}">
                <a16:creationId xmlns:a16="http://schemas.microsoft.com/office/drawing/2014/main" id="{79049046-DEB4-014A-BF48-1C4884E60CF7}"/>
              </a:ext>
            </a:extLst>
          </p:cNvPr>
          <p:cNvSpPr txBox="1"/>
          <p:nvPr/>
        </p:nvSpPr>
        <p:spPr>
          <a:xfrm>
            <a:off x="4162081" y="3985069"/>
            <a:ext cx="1285488" cy="53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Germany in Transition – Weimar Germany</a:t>
            </a:r>
          </a:p>
        </p:txBody>
      </p:sp>
      <p:sp>
        <p:nvSpPr>
          <p:cNvPr id="868" name="TextBox 867">
            <a:extLst>
              <a:ext uri="{FF2B5EF4-FFF2-40B4-BE49-F238E27FC236}">
                <a16:creationId xmlns:a16="http://schemas.microsoft.com/office/drawing/2014/main" id="{862F6F73-5F46-914A-A0B4-8A663B2501F2}"/>
              </a:ext>
            </a:extLst>
          </p:cNvPr>
          <p:cNvSpPr txBox="1"/>
          <p:nvPr/>
        </p:nvSpPr>
        <p:spPr>
          <a:xfrm rot="3822551">
            <a:off x="5026199" y="3213468"/>
            <a:ext cx="12514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Rise of Hitler</a:t>
            </a:r>
          </a:p>
        </p:txBody>
      </p:sp>
      <p:sp>
        <p:nvSpPr>
          <p:cNvPr id="869" name="TextBox 868">
            <a:extLst>
              <a:ext uri="{FF2B5EF4-FFF2-40B4-BE49-F238E27FC236}">
                <a16:creationId xmlns:a16="http://schemas.microsoft.com/office/drawing/2014/main" id="{18DA14B9-E844-3448-888C-575BC76A6E3D}"/>
              </a:ext>
            </a:extLst>
          </p:cNvPr>
          <p:cNvSpPr txBox="1"/>
          <p:nvPr/>
        </p:nvSpPr>
        <p:spPr>
          <a:xfrm rot="1037974">
            <a:off x="4623372" y="2710022"/>
            <a:ext cx="1149175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Life in Nazi Germany</a:t>
            </a:r>
          </a:p>
        </p:txBody>
      </p:sp>
      <p:sp>
        <p:nvSpPr>
          <p:cNvPr id="870" name="TextBox 869">
            <a:extLst>
              <a:ext uri="{FF2B5EF4-FFF2-40B4-BE49-F238E27FC236}">
                <a16:creationId xmlns:a16="http://schemas.microsoft.com/office/drawing/2014/main" id="{AE4BBB83-45D3-F24C-9C95-2929EDE6A64E}"/>
              </a:ext>
            </a:extLst>
          </p:cNvPr>
          <p:cNvSpPr txBox="1"/>
          <p:nvPr/>
        </p:nvSpPr>
        <p:spPr>
          <a:xfrm>
            <a:off x="2715131" y="2566226"/>
            <a:ext cx="13442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Medicine C500-present 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</a:rPr>
              <a:t>Causes and prevention of illness</a:t>
            </a:r>
          </a:p>
        </p:txBody>
      </p:sp>
      <p:sp>
        <p:nvSpPr>
          <p:cNvPr id="871" name="TextBox 870">
            <a:extLst>
              <a:ext uri="{FF2B5EF4-FFF2-40B4-BE49-F238E27FC236}">
                <a16:creationId xmlns:a16="http://schemas.microsoft.com/office/drawing/2014/main" id="{6B4A7310-6556-C948-BAC4-6100A103C40C}"/>
              </a:ext>
            </a:extLst>
          </p:cNvPr>
          <p:cNvSpPr txBox="1"/>
          <p:nvPr/>
        </p:nvSpPr>
        <p:spPr>
          <a:xfrm rot="1048817">
            <a:off x="889058" y="2467981"/>
            <a:ext cx="1078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Patient care</a:t>
            </a:r>
          </a:p>
        </p:txBody>
      </p:sp>
      <p:sp>
        <p:nvSpPr>
          <p:cNvPr id="872" name="TextBox 871">
            <a:extLst>
              <a:ext uri="{FF2B5EF4-FFF2-40B4-BE49-F238E27FC236}">
                <a16:creationId xmlns:a16="http://schemas.microsoft.com/office/drawing/2014/main" id="{CCF85054-94C3-AA4A-85AD-578E21AC4E85}"/>
              </a:ext>
            </a:extLst>
          </p:cNvPr>
          <p:cNvSpPr txBox="1"/>
          <p:nvPr/>
        </p:nvSpPr>
        <p:spPr>
          <a:xfrm rot="5703438">
            <a:off x="524062" y="1578559"/>
            <a:ext cx="1116725" cy="53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Changes in Public Health &amp; Case Study</a:t>
            </a:r>
          </a:p>
        </p:txBody>
      </p:sp>
      <p:sp>
        <p:nvSpPr>
          <p:cNvPr id="875" name="TextBox 874">
            <a:extLst>
              <a:ext uri="{FF2B5EF4-FFF2-40B4-BE49-F238E27FC236}">
                <a16:creationId xmlns:a16="http://schemas.microsoft.com/office/drawing/2014/main" id="{2C37A239-8745-7340-A20E-ABDBE496B9C3}"/>
              </a:ext>
            </a:extLst>
          </p:cNvPr>
          <p:cNvSpPr txBox="1"/>
          <p:nvPr/>
        </p:nvSpPr>
        <p:spPr>
          <a:xfrm>
            <a:off x="640917" y="3813031"/>
            <a:ext cx="59017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Religious Settlement</a:t>
            </a:r>
          </a:p>
        </p:txBody>
      </p:sp>
      <p:sp>
        <p:nvSpPr>
          <p:cNvPr id="877" name="TextBox 876">
            <a:extLst>
              <a:ext uri="{FF2B5EF4-FFF2-40B4-BE49-F238E27FC236}">
                <a16:creationId xmlns:a16="http://schemas.microsoft.com/office/drawing/2014/main" id="{7017307A-69CF-F144-8ED3-66FB3F5292CE}"/>
              </a:ext>
            </a:extLst>
          </p:cNvPr>
          <p:cNvSpPr txBox="1"/>
          <p:nvPr/>
        </p:nvSpPr>
        <p:spPr>
          <a:xfrm>
            <a:off x="1624997" y="3712898"/>
            <a:ext cx="684869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Catholic Plots</a:t>
            </a:r>
          </a:p>
        </p:txBody>
      </p:sp>
      <p:sp>
        <p:nvSpPr>
          <p:cNvPr id="881" name="TextBox 880">
            <a:extLst>
              <a:ext uri="{FF2B5EF4-FFF2-40B4-BE49-F238E27FC236}">
                <a16:creationId xmlns:a16="http://schemas.microsoft.com/office/drawing/2014/main" id="{CD8A9E94-DD30-C74B-9D41-DBC5E495FDE7}"/>
              </a:ext>
            </a:extLst>
          </p:cNvPr>
          <p:cNvSpPr txBox="1"/>
          <p:nvPr/>
        </p:nvSpPr>
        <p:spPr>
          <a:xfrm>
            <a:off x="1994688" y="4565737"/>
            <a:ext cx="832080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Puritans challenges </a:t>
            </a:r>
          </a:p>
        </p:txBody>
      </p:sp>
      <p:sp>
        <p:nvSpPr>
          <p:cNvPr id="883" name="TextBox 882">
            <a:extLst>
              <a:ext uri="{FF2B5EF4-FFF2-40B4-BE49-F238E27FC236}">
                <a16:creationId xmlns:a16="http://schemas.microsoft.com/office/drawing/2014/main" id="{FDE920A7-4E5E-F845-B433-EED9FE8C71FC}"/>
              </a:ext>
            </a:extLst>
          </p:cNvPr>
          <p:cNvSpPr txBox="1"/>
          <p:nvPr/>
        </p:nvSpPr>
        <p:spPr>
          <a:xfrm>
            <a:off x="2861755" y="3699244"/>
            <a:ext cx="684869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Entertainment of the rich</a:t>
            </a:r>
          </a:p>
        </p:txBody>
      </p:sp>
      <p:sp>
        <p:nvSpPr>
          <p:cNvPr id="888" name="TextBox 887">
            <a:extLst>
              <a:ext uri="{FF2B5EF4-FFF2-40B4-BE49-F238E27FC236}">
                <a16:creationId xmlns:a16="http://schemas.microsoft.com/office/drawing/2014/main" id="{7BA5351F-589D-AF44-932B-060502D7E3FE}"/>
              </a:ext>
            </a:extLst>
          </p:cNvPr>
          <p:cNvSpPr txBox="1"/>
          <p:nvPr/>
        </p:nvSpPr>
        <p:spPr>
          <a:xfrm>
            <a:off x="2664421" y="4529189"/>
            <a:ext cx="684869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Entertainment of the poor </a:t>
            </a:r>
          </a:p>
        </p:txBody>
      </p:sp>
      <p:sp>
        <p:nvSpPr>
          <p:cNvPr id="889" name="TextBox 888">
            <a:extLst>
              <a:ext uri="{FF2B5EF4-FFF2-40B4-BE49-F238E27FC236}">
                <a16:creationId xmlns:a16="http://schemas.microsoft.com/office/drawing/2014/main" id="{6A3CE4C4-1A6C-F748-B383-03BDB84E2815}"/>
              </a:ext>
            </a:extLst>
          </p:cNvPr>
          <p:cNvSpPr txBox="1"/>
          <p:nvPr/>
        </p:nvSpPr>
        <p:spPr>
          <a:xfrm>
            <a:off x="3165257" y="4572282"/>
            <a:ext cx="762254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Interpretation Question that life was all bad for the poor</a:t>
            </a:r>
          </a:p>
        </p:txBody>
      </p:sp>
      <p:sp>
        <p:nvSpPr>
          <p:cNvPr id="890" name="TextBox 889">
            <a:extLst>
              <a:ext uri="{FF2B5EF4-FFF2-40B4-BE49-F238E27FC236}">
                <a16:creationId xmlns:a16="http://schemas.microsoft.com/office/drawing/2014/main" id="{FD9468CF-B3A1-9944-814F-516E333B1544}"/>
              </a:ext>
            </a:extLst>
          </p:cNvPr>
          <p:cNvSpPr txBox="1"/>
          <p:nvPr/>
        </p:nvSpPr>
        <p:spPr>
          <a:xfrm>
            <a:off x="2182855" y="3685791"/>
            <a:ext cx="811921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Causes, events and consequences of the Spanish Armada</a:t>
            </a:r>
          </a:p>
        </p:txBody>
      </p:sp>
      <p:sp>
        <p:nvSpPr>
          <p:cNvPr id="892" name="TextBox 891">
            <a:extLst>
              <a:ext uri="{FF2B5EF4-FFF2-40B4-BE49-F238E27FC236}">
                <a16:creationId xmlns:a16="http://schemas.microsoft.com/office/drawing/2014/main" id="{EEC49534-1A2B-CC4C-92E1-52DC15120D53}"/>
              </a:ext>
            </a:extLst>
          </p:cNvPr>
          <p:cNvSpPr txBox="1"/>
          <p:nvPr/>
        </p:nvSpPr>
        <p:spPr>
          <a:xfrm>
            <a:off x="4163918" y="3721785"/>
            <a:ext cx="1102168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Impact of the Treaty of Versailles through source analysis</a:t>
            </a:r>
          </a:p>
        </p:txBody>
      </p:sp>
      <p:sp>
        <p:nvSpPr>
          <p:cNvPr id="893" name="TextBox 892">
            <a:extLst>
              <a:ext uri="{FF2B5EF4-FFF2-40B4-BE49-F238E27FC236}">
                <a16:creationId xmlns:a16="http://schemas.microsoft.com/office/drawing/2014/main" id="{2B0D6031-F92C-E04B-89FF-B2856F28CFE3}"/>
              </a:ext>
            </a:extLst>
          </p:cNvPr>
          <p:cNvSpPr txBox="1"/>
          <p:nvPr/>
        </p:nvSpPr>
        <p:spPr>
          <a:xfrm>
            <a:off x="4702664" y="4633074"/>
            <a:ext cx="684869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Early challenges of the Weimar Government</a:t>
            </a:r>
          </a:p>
        </p:txBody>
      </p:sp>
      <p:sp>
        <p:nvSpPr>
          <p:cNvPr id="894" name="TextBox 893">
            <a:extLst>
              <a:ext uri="{FF2B5EF4-FFF2-40B4-BE49-F238E27FC236}">
                <a16:creationId xmlns:a16="http://schemas.microsoft.com/office/drawing/2014/main" id="{8F7263C6-6C9E-B641-AF99-B26CEE461AA7}"/>
              </a:ext>
            </a:extLst>
          </p:cNvPr>
          <p:cNvSpPr txBox="1"/>
          <p:nvPr/>
        </p:nvSpPr>
        <p:spPr>
          <a:xfrm>
            <a:off x="3921510" y="4558471"/>
            <a:ext cx="684869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Weaknesses of the Weimar Government</a:t>
            </a:r>
          </a:p>
        </p:txBody>
      </p:sp>
      <p:sp>
        <p:nvSpPr>
          <p:cNvPr id="896" name="TextBox 895">
            <a:extLst>
              <a:ext uri="{FF2B5EF4-FFF2-40B4-BE49-F238E27FC236}">
                <a16:creationId xmlns:a16="http://schemas.microsoft.com/office/drawing/2014/main" id="{D3D344F9-ACB8-434A-BB1B-015F63B69C90}"/>
              </a:ext>
            </a:extLst>
          </p:cNvPr>
          <p:cNvSpPr txBox="1"/>
          <p:nvPr/>
        </p:nvSpPr>
        <p:spPr>
          <a:xfrm>
            <a:off x="5242464" y="4399615"/>
            <a:ext cx="960763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What was the causes and consequences  of Hyperinflation</a:t>
            </a:r>
          </a:p>
        </p:txBody>
      </p:sp>
      <p:sp>
        <p:nvSpPr>
          <p:cNvPr id="898" name="TextBox 897">
            <a:extLst>
              <a:ext uri="{FF2B5EF4-FFF2-40B4-BE49-F238E27FC236}">
                <a16:creationId xmlns:a16="http://schemas.microsoft.com/office/drawing/2014/main" id="{DABED415-AA19-1240-8069-60039BBE9BE4}"/>
              </a:ext>
            </a:extLst>
          </p:cNvPr>
          <p:cNvSpPr txBox="1"/>
          <p:nvPr/>
        </p:nvSpPr>
        <p:spPr>
          <a:xfrm>
            <a:off x="5850638" y="3786316"/>
            <a:ext cx="67857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Munich Putsch</a:t>
            </a:r>
          </a:p>
        </p:txBody>
      </p:sp>
      <p:sp>
        <p:nvSpPr>
          <p:cNvPr id="902" name="TextBox 901">
            <a:extLst>
              <a:ext uri="{FF2B5EF4-FFF2-40B4-BE49-F238E27FC236}">
                <a16:creationId xmlns:a16="http://schemas.microsoft.com/office/drawing/2014/main" id="{1DECB6EA-E4E2-8B46-A654-1AA59A3B47CF}"/>
              </a:ext>
            </a:extLst>
          </p:cNvPr>
          <p:cNvSpPr txBox="1"/>
          <p:nvPr/>
        </p:nvSpPr>
        <p:spPr>
          <a:xfrm>
            <a:off x="5598868" y="2144471"/>
            <a:ext cx="67857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Education under the Nazis</a:t>
            </a:r>
          </a:p>
        </p:txBody>
      </p:sp>
      <p:sp>
        <p:nvSpPr>
          <p:cNvPr id="903" name="TextBox 902">
            <a:extLst>
              <a:ext uri="{FF2B5EF4-FFF2-40B4-BE49-F238E27FC236}">
                <a16:creationId xmlns:a16="http://schemas.microsoft.com/office/drawing/2014/main" id="{8F202430-290E-964B-9AB2-66F2A9B3F28A}"/>
              </a:ext>
            </a:extLst>
          </p:cNvPr>
          <p:cNvSpPr txBox="1"/>
          <p:nvPr/>
        </p:nvSpPr>
        <p:spPr>
          <a:xfrm>
            <a:off x="5705896" y="2767631"/>
            <a:ext cx="678578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How did Hitler consolidate his power?</a:t>
            </a:r>
          </a:p>
        </p:txBody>
      </p:sp>
      <p:sp>
        <p:nvSpPr>
          <p:cNvPr id="909" name="TextBox 908">
            <a:extLst>
              <a:ext uri="{FF2B5EF4-FFF2-40B4-BE49-F238E27FC236}">
                <a16:creationId xmlns:a16="http://schemas.microsoft.com/office/drawing/2014/main" id="{C8FA0480-A17D-FF48-BAB8-05227A5E43B9}"/>
              </a:ext>
            </a:extLst>
          </p:cNvPr>
          <p:cNvSpPr txBox="1"/>
          <p:nvPr/>
        </p:nvSpPr>
        <p:spPr>
          <a:xfrm>
            <a:off x="5718714" y="2395309"/>
            <a:ext cx="537981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Hitler’s use of fear and propaganda</a:t>
            </a:r>
          </a:p>
        </p:txBody>
      </p:sp>
      <p:sp>
        <p:nvSpPr>
          <p:cNvPr id="911" name="TextBox 910">
            <a:extLst>
              <a:ext uri="{FF2B5EF4-FFF2-40B4-BE49-F238E27FC236}">
                <a16:creationId xmlns:a16="http://schemas.microsoft.com/office/drawing/2014/main" id="{20DBDD71-7CFA-C249-BA62-E8F1F5663444}"/>
              </a:ext>
            </a:extLst>
          </p:cNvPr>
          <p:cNvSpPr txBox="1"/>
          <p:nvPr/>
        </p:nvSpPr>
        <p:spPr>
          <a:xfrm>
            <a:off x="6031230" y="3088663"/>
            <a:ext cx="678578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How did Hitler become the Fuhrer?</a:t>
            </a:r>
          </a:p>
        </p:txBody>
      </p:sp>
      <p:sp>
        <p:nvSpPr>
          <p:cNvPr id="912" name="TextBox 911">
            <a:extLst>
              <a:ext uri="{FF2B5EF4-FFF2-40B4-BE49-F238E27FC236}">
                <a16:creationId xmlns:a16="http://schemas.microsoft.com/office/drawing/2014/main" id="{635A4DE7-85BD-3947-A974-7025CE52F53B}"/>
              </a:ext>
            </a:extLst>
          </p:cNvPr>
          <p:cNvSpPr txBox="1"/>
          <p:nvPr/>
        </p:nvSpPr>
        <p:spPr>
          <a:xfrm>
            <a:off x="3972932" y="2021075"/>
            <a:ext cx="686126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Unification of German speaking people </a:t>
            </a:r>
          </a:p>
        </p:txBody>
      </p:sp>
      <p:sp>
        <p:nvSpPr>
          <p:cNvPr id="921" name="TextBox 920">
            <a:extLst>
              <a:ext uri="{FF2B5EF4-FFF2-40B4-BE49-F238E27FC236}">
                <a16:creationId xmlns:a16="http://schemas.microsoft.com/office/drawing/2014/main" id="{3CA970D5-9F36-0446-B7F4-83B981916392}"/>
              </a:ext>
            </a:extLst>
          </p:cNvPr>
          <p:cNvSpPr txBox="1"/>
          <p:nvPr/>
        </p:nvSpPr>
        <p:spPr>
          <a:xfrm>
            <a:off x="1656827" y="2239500"/>
            <a:ext cx="640036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Significance of Vesalius, Pare and Harvey</a:t>
            </a:r>
          </a:p>
        </p:txBody>
      </p:sp>
      <p:sp>
        <p:nvSpPr>
          <p:cNvPr id="923" name="TextBox 922">
            <a:extLst>
              <a:ext uri="{FF2B5EF4-FFF2-40B4-BE49-F238E27FC236}">
                <a16:creationId xmlns:a16="http://schemas.microsoft.com/office/drawing/2014/main" id="{1BE27A7E-D935-C648-A870-349198F92A00}"/>
              </a:ext>
            </a:extLst>
          </p:cNvPr>
          <p:cNvSpPr txBox="1"/>
          <p:nvPr/>
        </p:nvSpPr>
        <p:spPr>
          <a:xfrm>
            <a:off x="2854427" y="2253538"/>
            <a:ext cx="90109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significance of Edward Jenner</a:t>
            </a:r>
          </a:p>
        </p:txBody>
      </p:sp>
      <p:cxnSp>
        <p:nvCxnSpPr>
          <p:cNvPr id="926" name="Straight Connector 925">
            <a:extLst>
              <a:ext uri="{FF2B5EF4-FFF2-40B4-BE49-F238E27FC236}">
                <a16:creationId xmlns:a16="http://schemas.microsoft.com/office/drawing/2014/main" id="{798FF0F3-2D04-1545-81B3-19ADD2F1E6A3}"/>
              </a:ext>
            </a:extLst>
          </p:cNvPr>
          <p:cNvCxnSpPr>
            <a:cxnSpLocks/>
          </p:cNvCxnSpPr>
          <p:nvPr/>
        </p:nvCxnSpPr>
        <p:spPr>
          <a:xfrm flipH="1" flipV="1">
            <a:off x="3108860" y="2926458"/>
            <a:ext cx="3139" cy="1195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7" name="TextBox 926">
            <a:extLst>
              <a:ext uri="{FF2B5EF4-FFF2-40B4-BE49-F238E27FC236}">
                <a16:creationId xmlns:a16="http://schemas.microsoft.com/office/drawing/2014/main" id="{A4288A3D-3C08-C140-A004-7C457721E0A5}"/>
              </a:ext>
            </a:extLst>
          </p:cNvPr>
          <p:cNvSpPr txBox="1"/>
          <p:nvPr/>
        </p:nvSpPr>
        <p:spPr>
          <a:xfrm>
            <a:off x="2373285" y="1985265"/>
            <a:ext cx="570486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Barber surgeons to</a:t>
            </a:r>
          </a:p>
          <a:p>
            <a:pPr algn="ctr"/>
            <a:r>
              <a:rPr lang="en-GB" sz="553" dirty="0"/>
              <a:t> cancer therapies</a:t>
            </a:r>
          </a:p>
        </p:txBody>
      </p:sp>
      <p:sp>
        <p:nvSpPr>
          <p:cNvPr id="930" name="TextBox 929">
            <a:extLst>
              <a:ext uri="{FF2B5EF4-FFF2-40B4-BE49-F238E27FC236}">
                <a16:creationId xmlns:a16="http://schemas.microsoft.com/office/drawing/2014/main" id="{EA29824B-EC29-A44F-B519-479D26CCCD05}"/>
              </a:ext>
            </a:extLst>
          </p:cNvPr>
          <p:cNvSpPr txBox="1"/>
          <p:nvPr/>
        </p:nvSpPr>
        <p:spPr>
          <a:xfrm>
            <a:off x="1050986" y="3023257"/>
            <a:ext cx="795088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Role and significance of Florence Nightingale</a:t>
            </a:r>
          </a:p>
        </p:txBody>
      </p:sp>
      <p:sp>
        <p:nvSpPr>
          <p:cNvPr id="932" name="TextBox 931">
            <a:extLst>
              <a:ext uri="{FF2B5EF4-FFF2-40B4-BE49-F238E27FC236}">
                <a16:creationId xmlns:a16="http://schemas.microsoft.com/office/drawing/2014/main" id="{F794F49D-7184-A541-9D16-6D1A8A30ECE0}"/>
              </a:ext>
            </a:extLst>
          </p:cNvPr>
          <p:cNvSpPr txBox="1"/>
          <p:nvPr/>
        </p:nvSpPr>
        <p:spPr>
          <a:xfrm>
            <a:off x="1966708" y="3141317"/>
            <a:ext cx="662392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Significance of Germ Theory</a:t>
            </a:r>
          </a:p>
        </p:txBody>
      </p:sp>
      <p:sp>
        <p:nvSpPr>
          <p:cNvPr id="933" name="TextBox 932">
            <a:extLst>
              <a:ext uri="{FF2B5EF4-FFF2-40B4-BE49-F238E27FC236}">
                <a16:creationId xmlns:a16="http://schemas.microsoft.com/office/drawing/2014/main" id="{9E677EF0-0CC6-D248-BBEE-83376A08534A}"/>
              </a:ext>
            </a:extLst>
          </p:cNvPr>
          <p:cNvSpPr txBox="1"/>
          <p:nvPr/>
        </p:nvSpPr>
        <p:spPr>
          <a:xfrm>
            <a:off x="468511" y="2838745"/>
            <a:ext cx="592567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Establishment and impact of the NHS</a:t>
            </a:r>
          </a:p>
        </p:txBody>
      </p:sp>
      <p:sp>
        <p:nvSpPr>
          <p:cNvPr id="936" name="TextBox 935">
            <a:extLst>
              <a:ext uri="{FF2B5EF4-FFF2-40B4-BE49-F238E27FC236}">
                <a16:creationId xmlns:a16="http://schemas.microsoft.com/office/drawing/2014/main" id="{8918D503-2EB1-074F-B580-1F484ACCC322}"/>
              </a:ext>
            </a:extLst>
          </p:cNvPr>
          <p:cNvSpPr txBox="1"/>
          <p:nvPr/>
        </p:nvSpPr>
        <p:spPr>
          <a:xfrm>
            <a:off x="1192588" y="2084704"/>
            <a:ext cx="764070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Liberal Reforms of the early 20</a:t>
            </a:r>
            <a:r>
              <a:rPr lang="en-GB" sz="553" baseline="30000" dirty="0"/>
              <a:t>th</a:t>
            </a:r>
            <a:r>
              <a:rPr lang="en-GB" sz="553" dirty="0"/>
              <a:t> Century</a:t>
            </a:r>
          </a:p>
        </p:txBody>
      </p:sp>
      <p:sp>
        <p:nvSpPr>
          <p:cNvPr id="937" name="TextBox 936">
            <a:extLst>
              <a:ext uri="{FF2B5EF4-FFF2-40B4-BE49-F238E27FC236}">
                <a16:creationId xmlns:a16="http://schemas.microsoft.com/office/drawing/2014/main" id="{D94B2500-55C2-214B-8388-94C5B46B13B5}"/>
              </a:ext>
            </a:extLst>
          </p:cNvPr>
          <p:cNvSpPr txBox="1"/>
          <p:nvPr/>
        </p:nvSpPr>
        <p:spPr>
          <a:xfrm>
            <a:off x="45779" y="1581663"/>
            <a:ext cx="646681" cy="602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role of Edwin Chadwick and the significance of the Public Health Acts</a:t>
            </a:r>
          </a:p>
        </p:txBody>
      </p:sp>
      <p:sp>
        <p:nvSpPr>
          <p:cNvPr id="944" name="TextBox 943">
            <a:extLst>
              <a:ext uri="{FF2B5EF4-FFF2-40B4-BE49-F238E27FC236}">
                <a16:creationId xmlns:a16="http://schemas.microsoft.com/office/drawing/2014/main" id="{BB1F3C55-5F37-B841-8AD4-956E4C85E2E6}"/>
              </a:ext>
            </a:extLst>
          </p:cNvPr>
          <p:cNvSpPr txBox="1"/>
          <p:nvPr/>
        </p:nvSpPr>
        <p:spPr>
          <a:xfrm>
            <a:off x="1383229" y="1182229"/>
            <a:ext cx="1686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Exam preparation</a:t>
            </a:r>
          </a:p>
        </p:txBody>
      </p:sp>
      <p:cxnSp>
        <p:nvCxnSpPr>
          <p:cNvPr id="948" name="Straight Connector 947">
            <a:extLst>
              <a:ext uri="{FF2B5EF4-FFF2-40B4-BE49-F238E27FC236}">
                <a16:creationId xmlns:a16="http://schemas.microsoft.com/office/drawing/2014/main" id="{F3A74DE5-820F-C448-ABA7-BC273BC0B596}"/>
              </a:ext>
            </a:extLst>
          </p:cNvPr>
          <p:cNvCxnSpPr>
            <a:cxnSpLocks/>
          </p:cNvCxnSpPr>
          <p:nvPr/>
        </p:nvCxnSpPr>
        <p:spPr>
          <a:xfrm flipH="1" flipV="1">
            <a:off x="2659054" y="1461757"/>
            <a:ext cx="121551" cy="17752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0" name="TextBox 949">
            <a:extLst>
              <a:ext uri="{FF2B5EF4-FFF2-40B4-BE49-F238E27FC236}">
                <a16:creationId xmlns:a16="http://schemas.microsoft.com/office/drawing/2014/main" id="{97ED4FD3-2D3F-F64A-A734-31154409BF22}"/>
              </a:ext>
            </a:extLst>
          </p:cNvPr>
          <p:cNvSpPr txBox="1"/>
          <p:nvPr/>
        </p:nvSpPr>
        <p:spPr>
          <a:xfrm>
            <a:off x="1567958" y="661420"/>
            <a:ext cx="737429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Recap topics</a:t>
            </a:r>
          </a:p>
        </p:txBody>
      </p:sp>
      <p:sp>
        <p:nvSpPr>
          <p:cNvPr id="951" name="TextBox 950">
            <a:extLst>
              <a:ext uri="{FF2B5EF4-FFF2-40B4-BE49-F238E27FC236}">
                <a16:creationId xmlns:a16="http://schemas.microsoft.com/office/drawing/2014/main" id="{8E1F8D5C-FC77-1A43-93A4-40EE6E90BEB4}"/>
              </a:ext>
            </a:extLst>
          </p:cNvPr>
          <p:cNvSpPr txBox="1"/>
          <p:nvPr/>
        </p:nvSpPr>
        <p:spPr>
          <a:xfrm>
            <a:off x="1944237" y="789529"/>
            <a:ext cx="737429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Practice exam questions</a:t>
            </a: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7E3EC673-F3EA-E349-8A5A-6FAE4575E13F}"/>
              </a:ext>
            </a:extLst>
          </p:cNvPr>
          <p:cNvSpPr txBox="1"/>
          <p:nvPr/>
        </p:nvSpPr>
        <p:spPr>
          <a:xfrm>
            <a:off x="2599073" y="1620709"/>
            <a:ext cx="547492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Recall games</a:t>
            </a:r>
          </a:p>
        </p:txBody>
      </p:sp>
      <p:pic>
        <p:nvPicPr>
          <p:cNvPr id="1063" name="Picture 106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EFF5A45-09B8-3944-B387-C26E0E97A0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39" y="1530318"/>
            <a:ext cx="295047" cy="299694"/>
          </a:xfrm>
          <a:prstGeom prst="rect">
            <a:avLst/>
          </a:prstGeom>
        </p:spPr>
      </p:pic>
      <p:pic>
        <p:nvPicPr>
          <p:cNvPr id="1065" name="Picture 1064" descr="A close up of a logo&#10;&#10;Description automatically generated">
            <a:extLst>
              <a:ext uri="{FF2B5EF4-FFF2-40B4-BE49-F238E27FC236}">
                <a16:creationId xmlns:a16="http://schemas.microsoft.com/office/drawing/2014/main" id="{F939CF31-C24B-0742-8F58-B51F91B3FD0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75" y="511803"/>
            <a:ext cx="249812" cy="247956"/>
          </a:xfrm>
          <a:prstGeom prst="rect">
            <a:avLst/>
          </a:prstGeom>
        </p:spPr>
      </p:pic>
      <p:pic>
        <p:nvPicPr>
          <p:cNvPr id="1067" name="Picture 1066" descr="A drawing of a face&#10;&#10;Description automatically generated">
            <a:extLst>
              <a:ext uri="{FF2B5EF4-FFF2-40B4-BE49-F238E27FC236}">
                <a16:creationId xmlns:a16="http://schemas.microsoft.com/office/drawing/2014/main" id="{76BB3EB0-49B6-BA46-A1B9-38B1991A379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95" y="692659"/>
            <a:ext cx="326736" cy="385188"/>
          </a:xfrm>
          <a:prstGeom prst="rect">
            <a:avLst/>
          </a:prstGeom>
        </p:spPr>
      </p:pic>
      <p:pic>
        <p:nvPicPr>
          <p:cNvPr id="469" name="Picture 468" descr="A close up of a logo&#10;&#10;Description automatically generated">
            <a:extLst>
              <a:ext uri="{FF2B5EF4-FFF2-40B4-BE49-F238E27FC236}">
                <a16:creationId xmlns:a16="http://schemas.microsoft.com/office/drawing/2014/main" id="{2A51E223-5358-44A2-A494-3FA887F12366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6"/>
          <a:stretch/>
        </p:blipFill>
        <p:spPr>
          <a:xfrm>
            <a:off x="4299169" y="1019621"/>
            <a:ext cx="422031" cy="361191"/>
          </a:xfrm>
          <a:prstGeom prst="rect">
            <a:avLst/>
          </a:prstGeom>
        </p:spPr>
      </p:pic>
      <p:pic>
        <p:nvPicPr>
          <p:cNvPr id="470" name="Picture 469">
            <a:extLst>
              <a:ext uri="{FF2B5EF4-FFF2-40B4-BE49-F238E27FC236}">
                <a16:creationId xmlns:a16="http://schemas.microsoft.com/office/drawing/2014/main" id="{10819462-6A27-46FD-9F7B-87F8DCD9DB58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14530" t="10531" r="71453" b="77060"/>
          <a:stretch/>
        </p:blipFill>
        <p:spPr>
          <a:xfrm>
            <a:off x="4190634" y="1407007"/>
            <a:ext cx="732730" cy="364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140ED-EFD1-4360-A90B-08FF7771B161}"/>
              </a:ext>
            </a:extLst>
          </p:cNvPr>
          <p:cNvSpPr txBox="1"/>
          <p:nvPr/>
        </p:nvSpPr>
        <p:spPr>
          <a:xfrm>
            <a:off x="4055018" y="768577"/>
            <a:ext cx="1074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GCSE HISTORY</a:t>
            </a:r>
          </a:p>
        </p:txBody>
      </p:sp>
      <p:pic>
        <p:nvPicPr>
          <p:cNvPr id="472" name="Picture 471" descr="A close up of a logo&#10;&#10;Description automatically generated">
            <a:extLst>
              <a:ext uri="{FF2B5EF4-FFF2-40B4-BE49-F238E27FC236}">
                <a16:creationId xmlns:a16="http://schemas.microsoft.com/office/drawing/2014/main" id="{3F4220F4-BF93-4FE7-8761-D29887E25F5E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 t="15010" r="14402" b="24530"/>
          <a:stretch/>
        </p:blipFill>
        <p:spPr>
          <a:xfrm>
            <a:off x="5678199" y="11237520"/>
            <a:ext cx="646988" cy="561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64ED6E-9060-40A0-B987-C386353D507C}"/>
              </a:ext>
            </a:extLst>
          </p:cNvPr>
          <p:cNvSpPr txBox="1"/>
          <p:nvPr/>
        </p:nvSpPr>
        <p:spPr>
          <a:xfrm>
            <a:off x="5482390" y="11015100"/>
            <a:ext cx="10410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A JOURNEY</a:t>
            </a: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4FB75B62-62AC-45D5-8E00-EFB33B66B263}"/>
              </a:ext>
            </a:extLst>
          </p:cNvPr>
          <p:cNvSpPr txBox="1"/>
          <p:nvPr/>
        </p:nvSpPr>
        <p:spPr>
          <a:xfrm>
            <a:off x="5343573" y="11737939"/>
            <a:ext cx="13364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THROUGH TIME</a:t>
            </a:r>
          </a:p>
        </p:txBody>
      </p:sp>
      <p:pic>
        <p:nvPicPr>
          <p:cNvPr id="485" name="Picture 484" descr="A close up of a logo&#10;&#10;Description automatically generated">
            <a:extLst>
              <a:ext uri="{FF2B5EF4-FFF2-40B4-BE49-F238E27FC236}">
                <a16:creationId xmlns:a16="http://schemas.microsoft.com/office/drawing/2014/main" id="{701292BE-E44B-4DEB-8EAF-95C131482DA8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" t="16298" r="5581" b="28337"/>
          <a:stretch/>
        </p:blipFill>
        <p:spPr>
          <a:xfrm>
            <a:off x="3882436" y="10774702"/>
            <a:ext cx="194374" cy="120646"/>
          </a:xfrm>
          <a:prstGeom prst="rect">
            <a:avLst/>
          </a:prstGeom>
        </p:spPr>
      </p:pic>
      <p:pic>
        <p:nvPicPr>
          <p:cNvPr id="501" name="Picture 500" descr="A close up of a logo&#10;&#10;Description automatically generated">
            <a:extLst>
              <a:ext uri="{FF2B5EF4-FFF2-40B4-BE49-F238E27FC236}">
                <a16:creationId xmlns:a16="http://schemas.microsoft.com/office/drawing/2014/main" id="{59332705-2785-4A23-BF4B-2D20CEA4E397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r="16370" b="17656"/>
          <a:stretch/>
        </p:blipFill>
        <p:spPr>
          <a:xfrm>
            <a:off x="3247092" y="11786556"/>
            <a:ext cx="161921" cy="192041"/>
          </a:xfrm>
          <a:prstGeom prst="rect">
            <a:avLst/>
          </a:prstGeom>
        </p:spPr>
      </p:pic>
      <p:sp>
        <p:nvSpPr>
          <p:cNvPr id="505" name="TextBox 504">
            <a:extLst>
              <a:ext uri="{FF2B5EF4-FFF2-40B4-BE49-F238E27FC236}">
                <a16:creationId xmlns:a16="http://schemas.microsoft.com/office/drawing/2014/main" id="{A9935D63-9192-4FA9-9B74-43210574C0FC}"/>
              </a:ext>
            </a:extLst>
          </p:cNvPr>
          <p:cNvSpPr txBox="1"/>
          <p:nvPr/>
        </p:nvSpPr>
        <p:spPr>
          <a:xfrm>
            <a:off x="2069688" y="11008543"/>
            <a:ext cx="680822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Motte and Bailey and Square Keep Castles</a:t>
            </a:r>
          </a:p>
        </p:txBody>
      </p: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13F635AB-89BD-4133-B4AC-B2795BA76420}"/>
              </a:ext>
            </a:extLst>
          </p:cNvPr>
          <p:cNvCxnSpPr>
            <a:cxnSpLocks/>
          </p:cNvCxnSpPr>
          <p:nvPr/>
        </p:nvCxnSpPr>
        <p:spPr>
          <a:xfrm flipV="1">
            <a:off x="1384750" y="11553110"/>
            <a:ext cx="78169" cy="17293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TextBox 511">
            <a:extLst>
              <a:ext uri="{FF2B5EF4-FFF2-40B4-BE49-F238E27FC236}">
                <a16:creationId xmlns:a16="http://schemas.microsoft.com/office/drawing/2014/main" id="{D5B39DE2-9519-4D3E-9671-D6D2E2055C3A}"/>
              </a:ext>
            </a:extLst>
          </p:cNvPr>
          <p:cNvSpPr txBox="1"/>
          <p:nvPr/>
        </p:nvSpPr>
        <p:spPr>
          <a:xfrm>
            <a:off x="694433" y="11727236"/>
            <a:ext cx="656361" cy="51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3" dirty="0"/>
              <a:t>How has football changed since the Middle Ages?</a:t>
            </a:r>
          </a:p>
        </p:txBody>
      </p:sp>
      <p:pic>
        <p:nvPicPr>
          <p:cNvPr id="497" name="Picture 496" descr="A close up of a logo&#10;&#10;Description automatically generated">
            <a:extLst>
              <a:ext uri="{FF2B5EF4-FFF2-40B4-BE49-F238E27FC236}">
                <a16:creationId xmlns:a16="http://schemas.microsoft.com/office/drawing/2014/main" id="{DE51668D-8F5D-4057-A9F4-DD04FF92F21C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3671" r="8002" b="28489"/>
          <a:stretch/>
        </p:blipFill>
        <p:spPr>
          <a:xfrm>
            <a:off x="1522954" y="11727399"/>
            <a:ext cx="304800" cy="215532"/>
          </a:xfrm>
          <a:prstGeom prst="rect">
            <a:avLst/>
          </a:prstGeom>
        </p:spPr>
      </p:pic>
      <p:pic>
        <p:nvPicPr>
          <p:cNvPr id="514" name="Picture 513" descr="A close up of a logo&#10;&#10;Description automatically generated">
            <a:extLst>
              <a:ext uri="{FF2B5EF4-FFF2-40B4-BE49-F238E27FC236}">
                <a16:creationId xmlns:a16="http://schemas.microsoft.com/office/drawing/2014/main" id="{291598A0-3378-49C0-A96A-2D48AC5BA717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0"/>
          <a:stretch/>
        </p:blipFill>
        <p:spPr>
          <a:xfrm>
            <a:off x="1110818" y="11593437"/>
            <a:ext cx="374666" cy="322513"/>
          </a:xfrm>
          <a:prstGeom prst="rect">
            <a:avLst/>
          </a:prstGeom>
        </p:spPr>
      </p:pic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B2D30450-F19D-45AA-9AAD-E64FE70AA7CA}"/>
              </a:ext>
            </a:extLst>
          </p:cNvPr>
          <p:cNvCxnSpPr>
            <a:cxnSpLocks/>
          </p:cNvCxnSpPr>
          <p:nvPr/>
        </p:nvCxnSpPr>
        <p:spPr>
          <a:xfrm flipV="1">
            <a:off x="725217" y="11436432"/>
            <a:ext cx="539247" cy="2791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4" name="Picture 533" descr="A close up of a logo&#10;&#10;Description automatically generated">
            <a:extLst>
              <a:ext uri="{FF2B5EF4-FFF2-40B4-BE49-F238E27FC236}">
                <a16:creationId xmlns:a16="http://schemas.microsoft.com/office/drawing/2014/main" id="{B6CE7ED6-8CB7-4B37-957B-DF8781472023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r="8590" b="17655"/>
          <a:stretch/>
        </p:blipFill>
        <p:spPr>
          <a:xfrm>
            <a:off x="113543" y="9799297"/>
            <a:ext cx="245449" cy="246089"/>
          </a:xfrm>
          <a:prstGeom prst="rect">
            <a:avLst/>
          </a:prstGeom>
        </p:spPr>
      </p:pic>
      <p:sp>
        <p:nvSpPr>
          <p:cNvPr id="537" name="TextBox 536">
            <a:extLst>
              <a:ext uri="{FF2B5EF4-FFF2-40B4-BE49-F238E27FC236}">
                <a16:creationId xmlns:a16="http://schemas.microsoft.com/office/drawing/2014/main" id="{6DE586F9-B5B9-4F1B-ADB9-79634857341E}"/>
              </a:ext>
            </a:extLst>
          </p:cNvPr>
          <p:cNvSpPr txBox="1"/>
          <p:nvPr/>
        </p:nvSpPr>
        <p:spPr>
          <a:xfrm>
            <a:off x="5942" y="11063331"/>
            <a:ext cx="782250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King John’s problems</a:t>
            </a:r>
          </a:p>
        </p:txBody>
      </p:sp>
      <p:pic>
        <p:nvPicPr>
          <p:cNvPr id="539" name="Picture 538" descr="A close up of a logo&#10;&#10;Description automatically generated">
            <a:extLst>
              <a:ext uri="{FF2B5EF4-FFF2-40B4-BE49-F238E27FC236}">
                <a16:creationId xmlns:a16="http://schemas.microsoft.com/office/drawing/2014/main" id="{3CC2D2AC-88E8-4DC1-A89D-3FF502AC233B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11294" r="13579" b="7445"/>
          <a:stretch/>
        </p:blipFill>
        <p:spPr>
          <a:xfrm>
            <a:off x="337303" y="10712833"/>
            <a:ext cx="263712" cy="275368"/>
          </a:xfrm>
          <a:prstGeom prst="rect">
            <a:avLst/>
          </a:prstGeom>
        </p:spPr>
      </p:pic>
      <p:pic>
        <p:nvPicPr>
          <p:cNvPr id="540" name="Picture 539" descr="A close up of a logo&#10;&#10;Description automatically generated">
            <a:extLst>
              <a:ext uri="{FF2B5EF4-FFF2-40B4-BE49-F238E27FC236}">
                <a16:creationId xmlns:a16="http://schemas.microsoft.com/office/drawing/2014/main" id="{4F2D6E72-75CE-454A-AAED-BB533F575C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42" y="9741819"/>
            <a:ext cx="198533" cy="158695"/>
          </a:xfrm>
          <a:prstGeom prst="rect">
            <a:avLst/>
          </a:prstGeom>
        </p:spPr>
      </p:pic>
      <p:pic>
        <p:nvPicPr>
          <p:cNvPr id="543" name="Picture 542" descr="A close up of a logo&#10;&#10;Description automatically generated">
            <a:extLst>
              <a:ext uri="{FF2B5EF4-FFF2-40B4-BE49-F238E27FC236}">
                <a16:creationId xmlns:a16="http://schemas.microsoft.com/office/drawing/2014/main" id="{6D9E3157-AD50-495C-ACA1-A23EF9F7FE3E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14856" r="7778" b="24615"/>
          <a:stretch/>
        </p:blipFill>
        <p:spPr>
          <a:xfrm>
            <a:off x="1579697" y="10595686"/>
            <a:ext cx="329767" cy="238703"/>
          </a:xfrm>
          <a:prstGeom prst="rect">
            <a:avLst/>
          </a:prstGeom>
        </p:spPr>
      </p:pic>
      <p:pic>
        <p:nvPicPr>
          <p:cNvPr id="544" name="Picture 543" descr="A close up of a logo&#10;&#10;Description automatically generated">
            <a:extLst>
              <a:ext uri="{FF2B5EF4-FFF2-40B4-BE49-F238E27FC236}">
                <a16:creationId xmlns:a16="http://schemas.microsoft.com/office/drawing/2014/main" id="{7675CD80-EDB6-4752-98CB-908BD769B5B9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r="8171" b="14735"/>
          <a:stretch/>
        </p:blipFill>
        <p:spPr>
          <a:xfrm>
            <a:off x="2391740" y="10665445"/>
            <a:ext cx="182199" cy="181996"/>
          </a:xfrm>
          <a:prstGeom prst="rect">
            <a:avLst/>
          </a:prstGeom>
        </p:spPr>
      </p:pic>
      <p:pic>
        <p:nvPicPr>
          <p:cNvPr id="464" name="Picture 463" descr="A close up of a logo&#10;&#10;Description automatically generated">
            <a:extLst>
              <a:ext uri="{FF2B5EF4-FFF2-40B4-BE49-F238E27FC236}">
                <a16:creationId xmlns:a16="http://schemas.microsoft.com/office/drawing/2014/main" id="{BD01652F-239A-481B-8C79-72C3F3A9D228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r="19191" b="15559"/>
          <a:stretch/>
        </p:blipFill>
        <p:spPr>
          <a:xfrm>
            <a:off x="3431009" y="6072454"/>
            <a:ext cx="183385" cy="248801"/>
          </a:xfrm>
          <a:prstGeom prst="rect">
            <a:avLst/>
          </a:prstGeom>
        </p:spPr>
      </p:pic>
      <p:pic>
        <p:nvPicPr>
          <p:cNvPr id="511" name="Picture 510" descr="A close up of a logo&#10;&#10;Description automatically generated">
            <a:extLst>
              <a:ext uri="{FF2B5EF4-FFF2-40B4-BE49-F238E27FC236}">
                <a16:creationId xmlns:a16="http://schemas.microsoft.com/office/drawing/2014/main" id="{3C90491E-5AD8-4A67-A602-526248C952E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07" y="6155413"/>
            <a:ext cx="214466" cy="171431"/>
          </a:xfrm>
          <a:prstGeom prst="rect">
            <a:avLst/>
          </a:prstGeom>
        </p:spPr>
      </p:pic>
      <p:pic>
        <p:nvPicPr>
          <p:cNvPr id="513" name="Picture 512" descr="A close up of a logo&#10;&#10;Description automatically generated">
            <a:extLst>
              <a:ext uri="{FF2B5EF4-FFF2-40B4-BE49-F238E27FC236}">
                <a16:creationId xmlns:a16="http://schemas.microsoft.com/office/drawing/2014/main" id="{232F40D5-B5FD-40F4-8649-86B94F4DA806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5" r="32464" b="14660"/>
          <a:stretch/>
        </p:blipFill>
        <p:spPr>
          <a:xfrm>
            <a:off x="3631671" y="5052700"/>
            <a:ext cx="151880" cy="399966"/>
          </a:xfrm>
          <a:prstGeom prst="rect">
            <a:avLst/>
          </a:prstGeom>
        </p:spPr>
      </p:pic>
      <p:pic>
        <p:nvPicPr>
          <p:cNvPr id="526" name="Picture 525" descr="A close up of a logo&#10;&#10;Description automatically generated">
            <a:extLst>
              <a:ext uri="{FF2B5EF4-FFF2-40B4-BE49-F238E27FC236}">
                <a16:creationId xmlns:a16="http://schemas.microsoft.com/office/drawing/2014/main" id="{341213C4-59F7-448F-B4C4-45EBE06360D8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t="3644" r="11970" b="18076"/>
          <a:stretch/>
        </p:blipFill>
        <p:spPr>
          <a:xfrm>
            <a:off x="2701249" y="6176445"/>
            <a:ext cx="256923" cy="260187"/>
          </a:xfrm>
          <a:prstGeom prst="rect">
            <a:avLst/>
          </a:prstGeom>
        </p:spPr>
      </p:pic>
      <p:pic>
        <p:nvPicPr>
          <p:cNvPr id="538" name="Picture 537" descr="A close up of a logo&#10;&#10;Description automatically generated">
            <a:extLst>
              <a:ext uri="{FF2B5EF4-FFF2-40B4-BE49-F238E27FC236}">
                <a16:creationId xmlns:a16="http://schemas.microsoft.com/office/drawing/2014/main" id="{3D5155A2-EAD8-4626-A6C2-5FA2889D636D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16737" r="5699" b="27815"/>
          <a:stretch/>
        </p:blipFill>
        <p:spPr>
          <a:xfrm>
            <a:off x="2258683" y="6211548"/>
            <a:ext cx="422033" cy="263702"/>
          </a:xfrm>
          <a:prstGeom prst="rect">
            <a:avLst/>
          </a:prstGeom>
        </p:spPr>
      </p:pic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DFC71BAA-ED29-49C0-8C63-E4DBD56EC020}"/>
              </a:ext>
            </a:extLst>
          </p:cNvPr>
          <p:cNvCxnSpPr>
            <a:cxnSpLocks/>
          </p:cNvCxnSpPr>
          <p:nvPr/>
        </p:nvCxnSpPr>
        <p:spPr>
          <a:xfrm flipH="1">
            <a:off x="2265838" y="5460807"/>
            <a:ext cx="70009" cy="1387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" name="TextBox 544">
            <a:extLst>
              <a:ext uri="{FF2B5EF4-FFF2-40B4-BE49-F238E27FC236}">
                <a16:creationId xmlns:a16="http://schemas.microsoft.com/office/drawing/2014/main" id="{C1BEE555-1DF3-48FE-A790-2FF38842E118}"/>
              </a:ext>
            </a:extLst>
          </p:cNvPr>
          <p:cNvSpPr txBox="1"/>
          <p:nvPr/>
        </p:nvSpPr>
        <p:spPr>
          <a:xfrm rot="1821638">
            <a:off x="921579" y="5801663"/>
            <a:ext cx="572801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Early flashpoints of the Cold War</a:t>
            </a:r>
          </a:p>
        </p:txBody>
      </p:sp>
      <p:pic>
        <p:nvPicPr>
          <p:cNvPr id="549" name="Picture 548" descr="A close up of a logo&#10;&#10;Description automatically generated">
            <a:extLst>
              <a:ext uri="{FF2B5EF4-FFF2-40B4-BE49-F238E27FC236}">
                <a16:creationId xmlns:a16="http://schemas.microsoft.com/office/drawing/2014/main" id="{B270E73A-5E43-4DC0-9149-175C388A003D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1"/>
          <a:stretch/>
        </p:blipFill>
        <p:spPr>
          <a:xfrm>
            <a:off x="191529" y="5904473"/>
            <a:ext cx="327725" cy="280136"/>
          </a:xfrm>
          <a:prstGeom prst="rect">
            <a:avLst/>
          </a:prstGeom>
        </p:spPr>
      </p:pic>
      <p:pic>
        <p:nvPicPr>
          <p:cNvPr id="553" name="Picture 552" descr="A close up of a logo&#10;&#10;Description automatically generated">
            <a:extLst>
              <a:ext uri="{FF2B5EF4-FFF2-40B4-BE49-F238E27FC236}">
                <a16:creationId xmlns:a16="http://schemas.microsoft.com/office/drawing/2014/main" id="{71B9BD9D-9391-4F73-A88E-1E102C1431A1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r="4932" b="20019"/>
          <a:stretch/>
        </p:blipFill>
        <p:spPr>
          <a:xfrm>
            <a:off x="39465" y="5703966"/>
            <a:ext cx="216011" cy="191638"/>
          </a:xfrm>
          <a:prstGeom prst="rect">
            <a:avLst/>
          </a:prstGeom>
        </p:spPr>
      </p:pic>
      <p:pic>
        <p:nvPicPr>
          <p:cNvPr id="554" name="Picture 553" descr="A close up of a logo&#10;&#10;Description automatically generated">
            <a:extLst>
              <a:ext uri="{FF2B5EF4-FFF2-40B4-BE49-F238E27FC236}">
                <a16:creationId xmlns:a16="http://schemas.microsoft.com/office/drawing/2014/main" id="{F0982DC7-E8E9-40AC-9F90-A001C08AD4AD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19269" r="7604" b="33729"/>
          <a:stretch/>
        </p:blipFill>
        <p:spPr>
          <a:xfrm rot="1783356">
            <a:off x="962826" y="6092398"/>
            <a:ext cx="283599" cy="160674"/>
          </a:xfrm>
          <a:prstGeom prst="rect">
            <a:avLst/>
          </a:prstGeom>
        </p:spPr>
      </p:pic>
      <p:pic>
        <p:nvPicPr>
          <p:cNvPr id="555" name="Picture 554" descr="A close up of a logo&#10;&#10;Description automatically generated">
            <a:extLst>
              <a:ext uri="{FF2B5EF4-FFF2-40B4-BE49-F238E27FC236}">
                <a16:creationId xmlns:a16="http://schemas.microsoft.com/office/drawing/2014/main" id="{17765E8F-7382-4D58-B96C-BB8421F7F513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r="14138" b="17756"/>
          <a:stretch/>
        </p:blipFill>
        <p:spPr>
          <a:xfrm>
            <a:off x="700876" y="5702249"/>
            <a:ext cx="185661" cy="207441"/>
          </a:xfrm>
          <a:prstGeom prst="rect">
            <a:avLst/>
          </a:prstGeom>
        </p:spPr>
      </p:pic>
      <p:pic>
        <p:nvPicPr>
          <p:cNvPr id="519" name="Picture 518" descr="A close up of a logo&#10;&#10;Description automatically generated">
            <a:extLst>
              <a:ext uri="{FF2B5EF4-FFF2-40B4-BE49-F238E27FC236}">
                <a16:creationId xmlns:a16="http://schemas.microsoft.com/office/drawing/2014/main" id="{37C8B185-B20D-4F28-8295-0D431FE47EA2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4" t="1347" r="12273" b="14643"/>
          <a:stretch/>
        </p:blipFill>
        <p:spPr>
          <a:xfrm>
            <a:off x="223077" y="4413773"/>
            <a:ext cx="544891" cy="603611"/>
          </a:xfrm>
          <a:prstGeom prst="rect">
            <a:avLst/>
          </a:prstGeom>
        </p:spPr>
      </p:pic>
      <p:pic>
        <p:nvPicPr>
          <p:cNvPr id="551" name="Picture 550" descr="A close up of a logo&#10;&#10;Description automatically generated">
            <a:extLst>
              <a:ext uri="{FF2B5EF4-FFF2-40B4-BE49-F238E27FC236}">
                <a16:creationId xmlns:a16="http://schemas.microsoft.com/office/drawing/2014/main" id="{F92F37BA-6D0B-4A98-A5E9-1286660943F4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9585" r="13106" b="25784"/>
          <a:stretch/>
        </p:blipFill>
        <p:spPr>
          <a:xfrm>
            <a:off x="278337" y="5077835"/>
            <a:ext cx="370770" cy="326330"/>
          </a:xfrm>
          <a:prstGeom prst="rect">
            <a:avLst/>
          </a:prstGeom>
        </p:spPr>
      </p:pic>
      <p:pic>
        <p:nvPicPr>
          <p:cNvPr id="556" name="Picture 555" descr="A close up of a logo&#10;&#10;Description automatically generated">
            <a:extLst>
              <a:ext uri="{FF2B5EF4-FFF2-40B4-BE49-F238E27FC236}">
                <a16:creationId xmlns:a16="http://schemas.microsoft.com/office/drawing/2014/main" id="{7761DC2B-269E-4FD1-9516-C465F0F6939B}"/>
              </a:ext>
            </a:extLst>
          </p:cNvPr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r="11663" b="14936"/>
          <a:stretch/>
        </p:blipFill>
        <p:spPr>
          <a:xfrm>
            <a:off x="501393" y="3712354"/>
            <a:ext cx="394045" cy="455984"/>
          </a:xfrm>
          <a:prstGeom prst="rect">
            <a:avLst/>
          </a:prstGeom>
        </p:spPr>
      </p:pic>
      <p:pic>
        <p:nvPicPr>
          <p:cNvPr id="557" name="Picture 556" descr="A close up of a logo&#10;&#10;Description automatically generated">
            <a:extLst>
              <a:ext uri="{FF2B5EF4-FFF2-40B4-BE49-F238E27FC236}">
                <a16:creationId xmlns:a16="http://schemas.microsoft.com/office/drawing/2014/main" id="{A265EC7B-1D55-46AB-9066-0720B0537D94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r="20813" b="15209"/>
          <a:stretch/>
        </p:blipFill>
        <p:spPr>
          <a:xfrm>
            <a:off x="1384180" y="4562941"/>
            <a:ext cx="232288" cy="314918"/>
          </a:xfrm>
          <a:prstGeom prst="rect">
            <a:avLst/>
          </a:prstGeom>
        </p:spPr>
      </p:pic>
      <p:pic>
        <p:nvPicPr>
          <p:cNvPr id="558" name="Picture 557" descr="A close up of a logo&#10;&#10;Description automatically generated">
            <a:extLst>
              <a:ext uri="{FF2B5EF4-FFF2-40B4-BE49-F238E27FC236}">
                <a16:creationId xmlns:a16="http://schemas.microsoft.com/office/drawing/2014/main" id="{454D5E81-14E4-4796-8D61-8D7F49EDF025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" b="15274"/>
          <a:stretch/>
        </p:blipFill>
        <p:spPr>
          <a:xfrm>
            <a:off x="2761072" y="4903439"/>
            <a:ext cx="382273" cy="324444"/>
          </a:xfrm>
          <a:prstGeom prst="rect">
            <a:avLst/>
          </a:prstGeom>
        </p:spPr>
      </p:pic>
      <p:pic>
        <p:nvPicPr>
          <p:cNvPr id="560" name="Picture 559" descr="A close up of a logo&#10;&#10;Description automatically generated">
            <a:extLst>
              <a:ext uri="{FF2B5EF4-FFF2-40B4-BE49-F238E27FC236}">
                <a16:creationId xmlns:a16="http://schemas.microsoft.com/office/drawing/2014/main" id="{1AC9A9EB-CF32-42CD-85B6-0F87D98BEDFC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26718" r="21203" b="29874"/>
          <a:stretch/>
        </p:blipFill>
        <p:spPr>
          <a:xfrm>
            <a:off x="2277487" y="4729198"/>
            <a:ext cx="322549" cy="245903"/>
          </a:xfrm>
          <a:prstGeom prst="rect">
            <a:avLst/>
          </a:prstGeom>
        </p:spPr>
      </p:pic>
      <p:pic>
        <p:nvPicPr>
          <p:cNvPr id="561" name="Picture 560" descr="A close up of a logo&#10;&#10;Description automatically generated">
            <a:extLst>
              <a:ext uri="{FF2B5EF4-FFF2-40B4-BE49-F238E27FC236}">
                <a16:creationId xmlns:a16="http://schemas.microsoft.com/office/drawing/2014/main" id="{7A631561-A93F-4AD1-82C7-598AA082632A}"/>
              </a:ext>
            </a:extLst>
          </p:cNvPr>
          <p:cNvPicPr>
            <a:picLocks noChangeAspect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r="7406" b="16405"/>
          <a:stretch/>
        </p:blipFill>
        <p:spPr>
          <a:xfrm>
            <a:off x="1787053" y="3464497"/>
            <a:ext cx="300898" cy="299236"/>
          </a:xfrm>
          <a:prstGeom prst="rect">
            <a:avLst/>
          </a:prstGeom>
        </p:spPr>
      </p:pic>
      <p:pic>
        <p:nvPicPr>
          <p:cNvPr id="563" name="Picture 562" descr="A close up of a logo&#10;&#10;Description automatically generated">
            <a:extLst>
              <a:ext uri="{FF2B5EF4-FFF2-40B4-BE49-F238E27FC236}">
                <a16:creationId xmlns:a16="http://schemas.microsoft.com/office/drawing/2014/main" id="{C2199954-3D8B-4E36-80D7-65466C2A73C4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r="8171" b="14735"/>
          <a:stretch/>
        </p:blipFill>
        <p:spPr>
          <a:xfrm>
            <a:off x="1188603" y="3497876"/>
            <a:ext cx="301128" cy="300793"/>
          </a:xfrm>
          <a:prstGeom prst="rect">
            <a:avLst/>
          </a:prstGeom>
        </p:spPr>
      </p:pic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F6F91976-3553-44E0-B22F-1586BB51859C}"/>
              </a:ext>
            </a:extLst>
          </p:cNvPr>
          <p:cNvCxnSpPr>
            <a:cxnSpLocks/>
          </p:cNvCxnSpPr>
          <p:nvPr/>
        </p:nvCxnSpPr>
        <p:spPr>
          <a:xfrm flipH="1">
            <a:off x="2501984" y="3988420"/>
            <a:ext cx="8861" cy="1096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9" name="Picture 568" descr="A close up of a logo&#10;&#10;Description automatically generated">
            <a:extLst>
              <a:ext uri="{FF2B5EF4-FFF2-40B4-BE49-F238E27FC236}">
                <a16:creationId xmlns:a16="http://schemas.microsoft.com/office/drawing/2014/main" id="{17B4E44C-7153-43C7-AFA4-96ECFB793453}"/>
              </a:ext>
            </a:extLst>
          </p:cNvPr>
          <p:cNvPicPr>
            <a:picLocks noChangeAspect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r="4433" b="13820"/>
          <a:stretch/>
        </p:blipFill>
        <p:spPr>
          <a:xfrm>
            <a:off x="2389542" y="3413288"/>
            <a:ext cx="354003" cy="329132"/>
          </a:xfrm>
          <a:prstGeom prst="rect">
            <a:avLst/>
          </a:prstGeom>
        </p:spPr>
      </p:pic>
      <p:pic>
        <p:nvPicPr>
          <p:cNvPr id="570" name="Picture 569" descr="A close up of a logo&#10;&#10;Description automatically generated">
            <a:extLst>
              <a:ext uri="{FF2B5EF4-FFF2-40B4-BE49-F238E27FC236}">
                <a16:creationId xmlns:a16="http://schemas.microsoft.com/office/drawing/2014/main" id="{4B119EDF-2168-4BD5-B65F-06D56E9079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34" y="4470818"/>
            <a:ext cx="214466" cy="171431"/>
          </a:xfrm>
          <a:prstGeom prst="rect">
            <a:avLst/>
          </a:prstGeom>
        </p:spPr>
      </p:pic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F9057DC9-9D51-4275-9C14-9FC514F6731B}"/>
              </a:ext>
            </a:extLst>
          </p:cNvPr>
          <p:cNvCxnSpPr>
            <a:cxnSpLocks/>
          </p:cNvCxnSpPr>
          <p:nvPr/>
        </p:nvCxnSpPr>
        <p:spPr>
          <a:xfrm>
            <a:off x="483936" y="4291138"/>
            <a:ext cx="427832" cy="2657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" name="TextBox 572">
            <a:extLst>
              <a:ext uri="{FF2B5EF4-FFF2-40B4-BE49-F238E27FC236}">
                <a16:creationId xmlns:a16="http://schemas.microsoft.com/office/drawing/2014/main" id="{A4BC50E0-2042-49E8-8647-46957AF59E7C}"/>
              </a:ext>
            </a:extLst>
          </p:cNvPr>
          <p:cNvSpPr txBox="1"/>
          <p:nvPr/>
        </p:nvSpPr>
        <p:spPr>
          <a:xfrm>
            <a:off x="-48562" y="4135534"/>
            <a:ext cx="663182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role of local government</a:t>
            </a: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04AC57A2-7FED-4D29-A9A6-E534322C4C22}"/>
              </a:ext>
            </a:extLst>
          </p:cNvPr>
          <p:cNvSpPr txBox="1"/>
          <p:nvPr/>
        </p:nvSpPr>
        <p:spPr>
          <a:xfrm>
            <a:off x="3465312" y="3711692"/>
            <a:ext cx="684869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role and significance of theatre</a:t>
            </a:r>
          </a:p>
        </p:txBody>
      </p:sp>
      <p:pic>
        <p:nvPicPr>
          <p:cNvPr id="577" name="Picture 576" descr="A close up of a logo&#10;&#10;Description automatically generated">
            <a:extLst>
              <a:ext uri="{FF2B5EF4-FFF2-40B4-BE49-F238E27FC236}">
                <a16:creationId xmlns:a16="http://schemas.microsoft.com/office/drawing/2014/main" id="{E2C55184-16C6-4DD4-B79D-08B456F43BBF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8990" r="11207" b="20596"/>
          <a:stretch/>
        </p:blipFill>
        <p:spPr>
          <a:xfrm>
            <a:off x="3593414" y="3461061"/>
            <a:ext cx="366671" cy="313168"/>
          </a:xfrm>
          <a:prstGeom prst="rect">
            <a:avLst/>
          </a:prstGeom>
        </p:spPr>
      </p:pic>
      <p:pic>
        <p:nvPicPr>
          <p:cNvPr id="578" name="Picture 577" descr="A close up of a logo&#10;&#10;Description automatically generated">
            <a:extLst>
              <a:ext uri="{FF2B5EF4-FFF2-40B4-BE49-F238E27FC236}">
                <a16:creationId xmlns:a16="http://schemas.microsoft.com/office/drawing/2014/main" id="{B28FEDB6-6AB9-49D6-80A1-811F41FCC4D0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r="7225" b="13384"/>
          <a:stretch/>
        </p:blipFill>
        <p:spPr>
          <a:xfrm>
            <a:off x="3062350" y="3484096"/>
            <a:ext cx="277708" cy="276122"/>
          </a:xfrm>
          <a:prstGeom prst="rect">
            <a:avLst/>
          </a:prstGeom>
        </p:spPr>
      </p:pic>
      <p:pic>
        <p:nvPicPr>
          <p:cNvPr id="579" name="Picture 578" descr="A close up of a logo&#10;&#10;Description automatically generated">
            <a:extLst>
              <a:ext uri="{FF2B5EF4-FFF2-40B4-BE49-F238E27FC236}">
                <a16:creationId xmlns:a16="http://schemas.microsoft.com/office/drawing/2014/main" id="{6DE8395E-1D43-4F1C-94C6-E1B0F5EBF44F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r="8131" b="14892"/>
          <a:stretch/>
        </p:blipFill>
        <p:spPr>
          <a:xfrm>
            <a:off x="4489633" y="4687444"/>
            <a:ext cx="259096" cy="263915"/>
          </a:xfrm>
          <a:prstGeom prst="rect">
            <a:avLst/>
          </a:prstGeom>
        </p:spPr>
      </p:pic>
      <p:pic>
        <p:nvPicPr>
          <p:cNvPr id="583" name="Picture 582" descr="A close up of a logo&#10;&#10;Description automatically generated">
            <a:extLst>
              <a:ext uri="{FF2B5EF4-FFF2-40B4-BE49-F238E27FC236}">
                <a16:creationId xmlns:a16="http://schemas.microsoft.com/office/drawing/2014/main" id="{665F9F2C-14E2-4D09-8DC0-2D5C10C07DA7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r="8590" b="17655"/>
          <a:stretch/>
        </p:blipFill>
        <p:spPr>
          <a:xfrm>
            <a:off x="1585645" y="1641599"/>
            <a:ext cx="245449" cy="246089"/>
          </a:xfrm>
          <a:prstGeom prst="rect">
            <a:avLst/>
          </a:prstGeom>
        </p:spPr>
      </p:pic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DF507588-A79A-084D-8114-0C2F1ED6668E}"/>
              </a:ext>
            </a:extLst>
          </p:cNvPr>
          <p:cNvCxnSpPr>
            <a:cxnSpLocks/>
          </p:cNvCxnSpPr>
          <p:nvPr/>
        </p:nvCxnSpPr>
        <p:spPr>
          <a:xfrm flipH="1">
            <a:off x="4503368" y="8391870"/>
            <a:ext cx="90084" cy="858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TextBox 373">
            <a:extLst>
              <a:ext uri="{FF2B5EF4-FFF2-40B4-BE49-F238E27FC236}">
                <a16:creationId xmlns:a16="http://schemas.microsoft.com/office/drawing/2014/main" id="{08290D6F-46FD-4545-86A6-304684C68FDC}"/>
              </a:ext>
            </a:extLst>
          </p:cNvPr>
          <p:cNvSpPr txBox="1"/>
          <p:nvPr/>
        </p:nvSpPr>
        <p:spPr>
          <a:xfrm>
            <a:off x="885630" y="5584833"/>
            <a:ext cx="2250035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USA – Social  </a:t>
            </a:r>
          </a:p>
          <a:p>
            <a:pPr algn="ctr"/>
            <a:r>
              <a:rPr lang="en-GB" sz="967" dirty="0">
                <a:solidFill>
                  <a:schemeClr val="bg1"/>
                </a:solidFill>
              </a:rPr>
              <a:t>Change</a:t>
            </a: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749F3C56-1839-1F41-ABDA-6285696B0903}"/>
              </a:ext>
            </a:extLst>
          </p:cNvPr>
          <p:cNvCxnSpPr>
            <a:cxnSpLocks/>
          </p:cNvCxnSpPr>
          <p:nvPr/>
        </p:nvCxnSpPr>
        <p:spPr>
          <a:xfrm flipV="1">
            <a:off x="649027" y="7707550"/>
            <a:ext cx="161842" cy="422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39410C7E-509E-ED43-AF40-1486896A6AFE}"/>
              </a:ext>
            </a:extLst>
          </p:cNvPr>
          <p:cNvCxnSpPr>
            <a:cxnSpLocks/>
          </p:cNvCxnSpPr>
          <p:nvPr/>
        </p:nvCxnSpPr>
        <p:spPr>
          <a:xfrm>
            <a:off x="1867265" y="6811841"/>
            <a:ext cx="13450" cy="18848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TextBox 384">
            <a:extLst>
              <a:ext uri="{FF2B5EF4-FFF2-40B4-BE49-F238E27FC236}">
                <a16:creationId xmlns:a16="http://schemas.microsoft.com/office/drawing/2014/main" id="{890B9277-A667-DA44-8EF2-F17D4B9B704A}"/>
              </a:ext>
            </a:extLst>
          </p:cNvPr>
          <p:cNvSpPr txBox="1"/>
          <p:nvPr/>
        </p:nvSpPr>
        <p:spPr>
          <a:xfrm>
            <a:off x="159088" y="6437052"/>
            <a:ext cx="905790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Contribution of soldiers from around the world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D9245F56-8895-D94D-AE1E-9A80A51A52DF}"/>
              </a:ext>
            </a:extLst>
          </p:cNvPr>
          <p:cNvSpPr txBox="1"/>
          <p:nvPr/>
        </p:nvSpPr>
        <p:spPr>
          <a:xfrm>
            <a:off x="3556734" y="7490768"/>
            <a:ext cx="566222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Dropping the Atomic Bomb</a:t>
            </a:r>
          </a:p>
        </p:txBody>
      </p: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075EA7B7-4968-3140-9B2F-89D4AD387706}"/>
              </a:ext>
            </a:extLst>
          </p:cNvPr>
          <p:cNvCxnSpPr>
            <a:cxnSpLocks/>
          </p:cNvCxnSpPr>
          <p:nvPr/>
        </p:nvCxnSpPr>
        <p:spPr>
          <a:xfrm flipH="1" flipV="1">
            <a:off x="5072311" y="7331906"/>
            <a:ext cx="22647" cy="1368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TextBox 401">
            <a:extLst>
              <a:ext uri="{FF2B5EF4-FFF2-40B4-BE49-F238E27FC236}">
                <a16:creationId xmlns:a16="http://schemas.microsoft.com/office/drawing/2014/main" id="{00C325DB-7FC7-9A4B-B227-E440F1EF10D2}"/>
              </a:ext>
            </a:extLst>
          </p:cNvPr>
          <p:cNvSpPr txBox="1"/>
          <p:nvPr/>
        </p:nvSpPr>
        <p:spPr>
          <a:xfrm>
            <a:off x="4651286" y="7454304"/>
            <a:ext cx="725521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Final Solution</a:t>
            </a: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66BFF1AF-519C-A541-BE3C-8152B9E2FF63}"/>
              </a:ext>
            </a:extLst>
          </p:cNvPr>
          <p:cNvCxnSpPr>
            <a:cxnSpLocks/>
          </p:cNvCxnSpPr>
          <p:nvPr/>
        </p:nvCxnSpPr>
        <p:spPr>
          <a:xfrm flipH="1">
            <a:off x="4901080" y="6908705"/>
            <a:ext cx="91716" cy="1082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TextBox 404">
            <a:extLst>
              <a:ext uri="{FF2B5EF4-FFF2-40B4-BE49-F238E27FC236}">
                <a16:creationId xmlns:a16="http://schemas.microsoft.com/office/drawing/2014/main" id="{1F9416A5-805D-D943-ABAC-2B5377E25AF5}"/>
              </a:ext>
            </a:extLst>
          </p:cNvPr>
          <p:cNvSpPr txBox="1"/>
          <p:nvPr/>
        </p:nvSpPr>
        <p:spPr>
          <a:xfrm>
            <a:off x="4739518" y="6661250"/>
            <a:ext cx="63235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Concentration Camps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3173E7C-284D-BC45-991F-7C88C89F2CA4}"/>
              </a:ext>
            </a:extLst>
          </p:cNvPr>
          <p:cNvSpPr txBox="1"/>
          <p:nvPr/>
        </p:nvSpPr>
        <p:spPr>
          <a:xfrm>
            <a:off x="4204153" y="5032494"/>
            <a:ext cx="632356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effects of the Wall St Crash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08EB4870-FDA0-F246-8F64-AFB7B782E7CE}"/>
              </a:ext>
            </a:extLst>
          </p:cNvPr>
          <p:cNvSpPr txBox="1"/>
          <p:nvPr/>
        </p:nvSpPr>
        <p:spPr>
          <a:xfrm>
            <a:off x="3728343" y="5259481"/>
            <a:ext cx="632356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New Deal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2144CDE3-FB7A-3141-BDA1-F684AF192A24}"/>
              </a:ext>
            </a:extLst>
          </p:cNvPr>
          <p:cNvSpPr txBox="1"/>
          <p:nvPr/>
        </p:nvSpPr>
        <p:spPr>
          <a:xfrm>
            <a:off x="1934966" y="4998031"/>
            <a:ext cx="596673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Protest </a:t>
            </a:r>
          </a:p>
          <a:p>
            <a:r>
              <a:rPr lang="en-GB" sz="553" dirty="0"/>
              <a:t>movements</a:t>
            </a:r>
          </a:p>
        </p:txBody>
      </p: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ADD29029-5D47-8544-B4B4-FEEAB77E9927}"/>
              </a:ext>
            </a:extLst>
          </p:cNvPr>
          <p:cNvCxnSpPr>
            <a:cxnSpLocks/>
          </p:cNvCxnSpPr>
          <p:nvPr/>
        </p:nvCxnSpPr>
        <p:spPr>
          <a:xfrm flipV="1">
            <a:off x="5143795" y="5997302"/>
            <a:ext cx="43833" cy="772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TextBox 387">
            <a:extLst>
              <a:ext uri="{FF2B5EF4-FFF2-40B4-BE49-F238E27FC236}">
                <a16:creationId xmlns:a16="http://schemas.microsoft.com/office/drawing/2014/main" id="{442E115C-28EE-EC46-B7DD-78C0EACEA173}"/>
              </a:ext>
            </a:extLst>
          </p:cNvPr>
          <p:cNvSpPr txBox="1"/>
          <p:nvPr/>
        </p:nvSpPr>
        <p:spPr>
          <a:xfrm rot="1004808">
            <a:off x="1379906" y="5969594"/>
            <a:ext cx="51831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Teenagers behaviour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3175AD-2208-7F4F-8767-E3B0C4147B17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4210467" y="9575528"/>
            <a:ext cx="262462" cy="280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83666-06AF-2B47-9328-1ABB44AE79BD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5869944" y="10348845"/>
            <a:ext cx="395794" cy="386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BC5008-EA1A-CF40-A70F-B15B26F51436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6469656" y="9625373"/>
            <a:ext cx="363299" cy="3371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71A8A4-AD8D-9941-A871-8D27FAB83CBC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6358217" y="9233719"/>
            <a:ext cx="321518" cy="3165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B69FD5-E794-D442-B1B0-C754D8C9FE42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4469932" y="9287904"/>
            <a:ext cx="447859" cy="2848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FE97A0-B91D-AA48-9337-A286783F931C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4552998" y="7919595"/>
            <a:ext cx="334676" cy="2625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1BB902-D5A6-004F-8017-B18B776B5BD0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668822" y="9041508"/>
            <a:ext cx="373266" cy="3336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225B39-BEBD-684A-90C2-C96CAA9F59F3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2977171" y="9158182"/>
            <a:ext cx="504539" cy="3018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ECDF6DC-7105-394F-B6B5-88AC0C5FC561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3879272" y="7978448"/>
            <a:ext cx="262509" cy="2625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682099-F529-6A4C-AC21-6B824B25421F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6425367" y="8198331"/>
            <a:ext cx="362757" cy="2585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55A85C2-7189-2547-99CE-06C957A6666E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47160" y="6664741"/>
            <a:ext cx="350825" cy="33779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7150D3B-3580-7B4D-9BD0-F8A5F0F3E680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40074" y="7221004"/>
            <a:ext cx="331893" cy="31877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BD7D275-CB71-024B-AAEB-4E67B2166E03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3128669" y="7737236"/>
            <a:ext cx="266290" cy="25887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A060B7A-0061-FD4D-A82D-1C5487BA87A1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3708022" y="7784326"/>
            <a:ext cx="226152" cy="23284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A24C763-CF23-DE4A-96D5-D1AE03B6DD32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4376709" y="7694504"/>
            <a:ext cx="256125" cy="2389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2EC019D-7F2A-4A49-8D3C-A638A2737CF1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4933901" y="7588302"/>
            <a:ext cx="412761" cy="3439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F318D52-DF4F-2545-8A3F-21571DDEEDEF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082631" y="6458438"/>
            <a:ext cx="295155" cy="27359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06CAB04-4497-F14C-B438-168FBF1A1367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3166867" y="7506731"/>
            <a:ext cx="221283" cy="18174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88B2EBC-C881-2D46-B839-66F41F074C30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3600198" y="6230457"/>
            <a:ext cx="313446" cy="34802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A87866E-D1F8-5140-B95D-AF637FF114C0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4931487" y="6390189"/>
            <a:ext cx="295509" cy="31661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852A1D9-94DA-E14B-887F-AD52277C3147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4714522" y="4968731"/>
            <a:ext cx="329507" cy="342084"/>
          </a:xfrm>
          <a:prstGeom prst="rect">
            <a:avLst/>
          </a:prstGeom>
        </p:spPr>
      </p:pic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3B678023-50D0-ED48-BED2-614C61991406}"/>
              </a:ext>
            </a:extLst>
          </p:cNvPr>
          <p:cNvCxnSpPr>
            <a:cxnSpLocks/>
          </p:cNvCxnSpPr>
          <p:nvPr/>
        </p:nvCxnSpPr>
        <p:spPr>
          <a:xfrm>
            <a:off x="5425287" y="5514310"/>
            <a:ext cx="31158" cy="23351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9E433551-6887-124F-9B1B-B220375160AF}"/>
              </a:ext>
            </a:extLst>
          </p:cNvPr>
          <p:cNvCxnSpPr>
            <a:cxnSpLocks/>
          </p:cNvCxnSpPr>
          <p:nvPr/>
        </p:nvCxnSpPr>
        <p:spPr>
          <a:xfrm flipH="1">
            <a:off x="5640677" y="5801726"/>
            <a:ext cx="163859" cy="892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6BE53697-26AC-AE49-9BC8-5677C6A37371}"/>
              </a:ext>
            </a:extLst>
          </p:cNvPr>
          <p:cNvCxnSpPr>
            <a:cxnSpLocks/>
          </p:cNvCxnSpPr>
          <p:nvPr/>
        </p:nvCxnSpPr>
        <p:spPr>
          <a:xfrm flipH="1">
            <a:off x="5823603" y="5715788"/>
            <a:ext cx="440057" cy="2608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TextBox 453">
            <a:extLst>
              <a:ext uri="{FF2B5EF4-FFF2-40B4-BE49-F238E27FC236}">
                <a16:creationId xmlns:a16="http://schemas.microsoft.com/office/drawing/2014/main" id="{C3149FB0-1B3C-43E6-A650-0FB9DDEB0A7E}"/>
              </a:ext>
            </a:extLst>
          </p:cNvPr>
          <p:cNvSpPr txBox="1"/>
          <p:nvPr/>
        </p:nvSpPr>
        <p:spPr>
          <a:xfrm>
            <a:off x="1802681" y="1601992"/>
            <a:ext cx="97523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Exam question focus based on previous mocks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1162EA85-3B34-4F8D-B8E3-824A67877A87}"/>
              </a:ext>
            </a:extLst>
          </p:cNvPr>
          <p:cNvSpPr txBox="1"/>
          <p:nvPr/>
        </p:nvSpPr>
        <p:spPr>
          <a:xfrm>
            <a:off x="3993571" y="2599502"/>
            <a:ext cx="998012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Hitler’s Foreign Policy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B936CB2B-7FFA-4199-B85D-84C146DED0ED}"/>
              </a:ext>
            </a:extLst>
          </p:cNvPr>
          <p:cNvSpPr txBox="1"/>
          <p:nvPr/>
        </p:nvSpPr>
        <p:spPr>
          <a:xfrm>
            <a:off x="1721667" y="2502063"/>
            <a:ext cx="108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Treatment &amp; medical knowledge</a:t>
            </a: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7452CC15-C76E-4571-BA7E-EF0DBBF4E67D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4053172" y="7592208"/>
            <a:ext cx="349989" cy="289536"/>
          </a:xfrm>
          <a:prstGeom prst="rect">
            <a:avLst/>
          </a:prstGeom>
        </p:spPr>
      </p:pic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0BAF5472-CCBD-455B-8E57-36FFE039E707}"/>
              </a:ext>
            </a:extLst>
          </p:cNvPr>
          <p:cNvCxnSpPr>
            <a:cxnSpLocks/>
          </p:cNvCxnSpPr>
          <p:nvPr/>
        </p:nvCxnSpPr>
        <p:spPr>
          <a:xfrm flipV="1">
            <a:off x="3990695" y="7360919"/>
            <a:ext cx="21369" cy="1570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2" name="TextBox 561">
            <a:extLst>
              <a:ext uri="{FF2B5EF4-FFF2-40B4-BE49-F238E27FC236}">
                <a16:creationId xmlns:a16="http://schemas.microsoft.com/office/drawing/2014/main" id="{AF14CBE8-9558-4081-A7B7-63018F5DB8F3}"/>
              </a:ext>
            </a:extLst>
          </p:cNvPr>
          <p:cNvSpPr txBox="1"/>
          <p:nvPr/>
        </p:nvSpPr>
        <p:spPr>
          <a:xfrm>
            <a:off x="5071855" y="2379524"/>
            <a:ext cx="67857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Persecution of the Jews</a:t>
            </a: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40333C8D-198F-40CD-9F44-E2EDCC3673BB}"/>
              </a:ext>
            </a:extLst>
          </p:cNvPr>
          <p:cNvSpPr txBox="1"/>
          <p:nvPr/>
        </p:nvSpPr>
        <p:spPr>
          <a:xfrm>
            <a:off x="4642581" y="3091922"/>
            <a:ext cx="678578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How did Hitler solve unemployment?</a:t>
            </a:r>
          </a:p>
        </p:txBody>
      </p: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FF6208E0-4BE6-4FAD-BC3F-64E315D51621}"/>
              </a:ext>
            </a:extLst>
          </p:cNvPr>
          <p:cNvCxnSpPr>
            <a:cxnSpLocks/>
          </p:cNvCxnSpPr>
          <p:nvPr/>
        </p:nvCxnSpPr>
        <p:spPr>
          <a:xfrm flipH="1">
            <a:off x="4872101" y="2360241"/>
            <a:ext cx="22032" cy="1871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>
            <a:extLst>
              <a:ext uri="{FF2B5EF4-FFF2-40B4-BE49-F238E27FC236}">
                <a16:creationId xmlns:a16="http://schemas.microsoft.com/office/drawing/2014/main" id="{E4223F62-7CD1-4E60-92E5-907B60657FB1}"/>
              </a:ext>
            </a:extLst>
          </p:cNvPr>
          <p:cNvCxnSpPr>
            <a:cxnSpLocks/>
          </p:cNvCxnSpPr>
          <p:nvPr/>
        </p:nvCxnSpPr>
        <p:spPr>
          <a:xfrm flipV="1">
            <a:off x="4975807" y="3058029"/>
            <a:ext cx="157902" cy="692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6" name="TextBox 585">
            <a:extLst>
              <a:ext uri="{FF2B5EF4-FFF2-40B4-BE49-F238E27FC236}">
                <a16:creationId xmlns:a16="http://schemas.microsoft.com/office/drawing/2014/main" id="{E63E9869-91E7-470D-ACE1-C0795CDF9EE8}"/>
              </a:ext>
            </a:extLst>
          </p:cNvPr>
          <p:cNvSpPr txBox="1"/>
          <p:nvPr/>
        </p:nvSpPr>
        <p:spPr>
          <a:xfrm>
            <a:off x="4062603" y="3085087"/>
            <a:ext cx="68612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Increase living space</a:t>
            </a: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24C7C2C9-968C-4803-8895-D2F6565C90DA}"/>
              </a:ext>
            </a:extLst>
          </p:cNvPr>
          <p:cNvSpPr txBox="1"/>
          <p:nvPr/>
        </p:nvSpPr>
        <p:spPr>
          <a:xfrm>
            <a:off x="4561640" y="2040135"/>
            <a:ext cx="686126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Reverse the Treaty of Versailles </a:t>
            </a:r>
          </a:p>
        </p:txBody>
      </p: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id="{C163CEFE-20D6-4FB4-B46A-455BED351A57}"/>
              </a:ext>
            </a:extLst>
          </p:cNvPr>
          <p:cNvCxnSpPr>
            <a:cxnSpLocks/>
          </p:cNvCxnSpPr>
          <p:nvPr/>
        </p:nvCxnSpPr>
        <p:spPr>
          <a:xfrm flipH="1" flipV="1">
            <a:off x="3599879" y="3001511"/>
            <a:ext cx="638" cy="963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" name="TextBox 593">
            <a:extLst>
              <a:ext uri="{FF2B5EF4-FFF2-40B4-BE49-F238E27FC236}">
                <a16:creationId xmlns:a16="http://schemas.microsoft.com/office/drawing/2014/main" id="{9E374F74-56AD-43D7-95AD-6B79F881BDC0}"/>
              </a:ext>
            </a:extLst>
          </p:cNvPr>
          <p:cNvSpPr txBox="1"/>
          <p:nvPr/>
        </p:nvSpPr>
        <p:spPr>
          <a:xfrm>
            <a:off x="2936670" y="3035074"/>
            <a:ext cx="825930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Warfare, poverty, industrial illness and viral illnesses</a:t>
            </a:r>
          </a:p>
        </p:txBody>
      </p: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F6EA49E6-D45F-4805-8FE5-EA50995F8A59}"/>
              </a:ext>
            </a:extLst>
          </p:cNvPr>
          <p:cNvCxnSpPr>
            <a:cxnSpLocks/>
          </p:cNvCxnSpPr>
          <p:nvPr/>
        </p:nvCxnSpPr>
        <p:spPr>
          <a:xfrm>
            <a:off x="1028664" y="6744274"/>
            <a:ext cx="197310" cy="30998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7" name="Picture 596" descr="A close up of a logo&#10;&#10;Description automatically generated">
            <a:extLst>
              <a:ext uri="{FF2B5EF4-FFF2-40B4-BE49-F238E27FC236}">
                <a16:creationId xmlns:a16="http://schemas.microsoft.com/office/drawing/2014/main" id="{FC31D7DA-C6C3-4F6E-B60A-E9C171AD3B4B}"/>
              </a:ext>
            </a:extLst>
          </p:cNvPr>
          <p:cNvPicPr>
            <a:picLocks noChangeAspect="1"/>
          </p:cNvPicPr>
          <p:nvPr/>
        </p:nvPicPr>
        <p:blipFill rotWithShape="1"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1" b="15318"/>
          <a:stretch/>
        </p:blipFill>
        <p:spPr>
          <a:xfrm>
            <a:off x="5552658" y="4726253"/>
            <a:ext cx="297980" cy="266997"/>
          </a:xfrm>
          <a:prstGeom prst="rect">
            <a:avLst/>
          </a:prstGeom>
        </p:spPr>
      </p:pic>
      <p:pic>
        <p:nvPicPr>
          <p:cNvPr id="598" name="Picture 597" descr="A close up of a logo&#10;&#10;Description automatically generated">
            <a:extLst>
              <a:ext uri="{FF2B5EF4-FFF2-40B4-BE49-F238E27FC236}">
                <a16:creationId xmlns:a16="http://schemas.microsoft.com/office/drawing/2014/main" id="{623E14BE-0B03-4764-B422-73C823C6A903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r="8171" b="14735"/>
          <a:stretch/>
        </p:blipFill>
        <p:spPr>
          <a:xfrm>
            <a:off x="5998999" y="4026726"/>
            <a:ext cx="301128" cy="300793"/>
          </a:xfrm>
          <a:prstGeom prst="rect">
            <a:avLst/>
          </a:prstGeom>
        </p:spPr>
      </p:pic>
      <p:pic>
        <p:nvPicPr>
          <p:cNvPr id="600" name="Picture 599" descr="A close up of a logo&#10;&#10;Description automatically generated">
            <a:extLst>
              <a:ext uri="{FF2B5EF4-FFF2-40B4-BE49-F238E27FC236}">
                <a16:creationId xmlns:a16="http://schemas.microsoft.com/office/drawing/2014/main" id="{EE9D35FC-D9A9-415C-95B2-C7F0D6BBF4B5}"/>
              </a:ext>
            </a:extLst>
          </p:cNvPr>
          <p:cNvPicPr>
            <a:picLocks noChangeAspect="1"/>
          </p:cNvPicPr>
          <p:nvPr/>
        </p:nvPicPr>
        <p:blipFill rotWithShape="1"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8622" r="3486" b="23437"/>
          <a:stretch/>
        </p:blipFill>
        <p:spPr>
          <a:xfrm>
            <a:off x="4689930" y="1755548"/>
            <a:ext cx="428548" cy="316753"/>
          </a:xfrm>
          <a:prstGeom prst="rect">
            <a:avLst/>
          </a:prstGeom>
        </p:spPr>
      </p:pic>
      <p:pic>
        <p:nvPicPr>
          <p:cNvPr id="601" name="Picture 600" descr="A close up of a logo&#10;&#10;Description automatically generated">
            <a:extLst>
              <a:ext uri="{FF2B5EF4-FFF2-40B4-BE49-F238E27FC236}">
                <a16:creationId xmlns:a16="http://schemas.microsoft.com/office/drawing/2014/main" id="{7C75F302-B019-4626-9754-A61B5460730E}"/>
              </a:ext>
            </a:extLst>
          </p:cNvPr>
          <p:cNvPicPr>
            <a:picLocks noChangeAspect="1"/>
          </p:cNvPicPr>
          <p:nvPr/>
        </p:nvPicPr>
        <p:blipFill rotWithShape="1"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8" b="22392"/>
          <a:stretch/>
        </p:blipFill>
        <p:spPr>
          <a:xfrm>
            <a:off x="3327349" y="1971115"/>
            <a:ext cx="233675" cy="191517"/>
          </a:xfrm>
          <a:prstGeom prst="rect">
            <a:avLst/>
          </a:prstGeom>
        </p:spPr>
      </p:pic>
      <p:pic>
        <p:nvPicPr>
          <p:cNvPr id="602" name="Picture 601" descr="A close up of a logo&#10;&#10;Description automatically generated">
            <a:extLst>
              <a:ext uri="{FF2B5EF4-FFF2-40B4-BE49-F238E27FC236}">
                <a16:creationId xmlns:a16="http://schemas.microsoft.com/office/drawing/2014/main" id="{A302E49B-7149-474E-A1E0-063D05FFBB9A}"/>
              </a:ext>
            </a:extLst>
          </p:cNvPr>
          <p:cNvPicPr>
            <a:picLocks noChangeAspect="1"/>
          </p:cNvPicPr>
          <p:nvPr/>
        </p:nvPicPr>
        <p:blipFill rotWithShape="1"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4" r="14011" b="15297"/>
          <a:stretch/>
        </p:blipFill>
        <p:spPr>
          <a:xfrm>
            <a:off x="5286014" y="2138636"/>
            <a:ext cx="247231" cy="288265"/>
          </a:xfrm>
          <a:prstGeom prst="rect">
            <a:avLst/>
          </a:prstGeom>
        </p:spPr>
      </p:pic>
      <p:pic>
        <p:nvPicPr>
          <p:cNvPr id="604" name="Picture 603" descr="A close up of a logo&#10;&#10;Description automatically generated">
            <a:extLst>
              <a:ext uri="{FF2B5EF4-FFF2-40B4-BE49-F238E27FC236}">
                <a16:creationId xmlns:a16="http://schemas.microsoft.com/office/drawing/2014/main" id="{3FDE57F5-8859-40BE-AEE6-BD9174BC751D}"/>
              </a:ext>
            </a:extLst>
          </p:cNvPr>
          <p:cNvPicPr>
            <a:picLocks noChangeAspect="1"/>
          </p:cNvPicPr>
          <p:nvPr/>
        </p:nvPicPr>
        <p:blipFill rotWithShape="1"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1"/>
          <a:stretch/>
        </p:blipFill>
        <p:spPr>
          <a:xfrm>
            <a:off x="4260516" y="3300241"/>
            <a:ext cx="316556" cy="268942"/>
          </a:xfrm>
          <a:prstGeom prst="rect">
            <a:avLst/>
          </a:prstGeom>
        </p:spPr>
      </p:pic>
      <p:pic>
        <p:nvPicPr>
          <p:cNvPr id="605" name="Picture 604" descr="A close up of a logo&#10;&#10;Description automatically generated">
            <a:extLst>
              <a:ext uri="{FF2B5EF4-FFF2-40B4-BE49-F238E27FC236}">
                <a16:creationId xmlns:a16="http://schemas.microsoft.com/office/drawing/2014/main" id="{BF9E83EF-8C3E-4005-9D23-C9AC00B44299}"/>
              </a:ext>
            </a:extLst>
          </p:cNvPr>
          <p:cNvPicPr>
            <a:picLocks noChangeAspect="1"/>
          </p:cNvPicPr>
          <p:nvPr/>
        </p:nvPicPr>
        <p:blipFill rotWithShape="1"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31472" r="6773" b="40957"/>
          <a:stretch/>
        </p:blipFill>
        <p:spPr>
          <a:xfrm>
            <a:off x="4345610" y="2359006"/>
            <a:ext cx="564826" cy="187012"/>
          </a:xfrm>
          <a:prstGeom prst="rect">
            <a:avLst/>
          </a:prstGeom>
        </p:spPr>
      </p:pic>
      <p:pic>
        <p:nvPicPr>
          <p:cNvPr id="606" name="Picture 605" descr="A close up of a logo&#10;&#10;Description automatically generated">
            <a:extLst>
              <a:ext uri="{FF2B5EF4-FFF2-40B4-BE49-F238E27FC236}">
                <a16:creationId xmlns:a16="http://schemas.microsoft.com/office/drawing/2014/main" id="{CBC58B24-D453-4458-9936-3C11CB305199}"/>
              </a:ext>
            </a:extLst>
          </p:cNvPr>
          <p:cNvPicPr>
            <a:picLocks noChangeAspect="1"/>
          </p:cNvPicPr>
          <p:nvPr/>
        </p:nvPicPr>
        <p:blipFill rotWithShape="1"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r="22531" b="12457"/>
          <a:stretch/>
        </p:blipFill>
        <p:spPr>
          <a:xfrm>
            <a:off x="4297216" y="1799432"/>
            <a:ext cx="130844" cy="210168"/>
          </a:xfrm>
          <a:prstGeom prst="rect">
            <a:avLst/>
          </a:prstGeom>
        </p:spPr>
      </p:pic>
      <p:pic>
        <p:nvPicPr>
          <p:cNvPr id="607" name="Picture 606" descr="A close up of a logo&#10;&#10;Description automatically generated">
            <a:extLst>
              <a:ext uri="{FF2B5EF4-FFF2-40B4-BE49-F238E27FC236}">
                <a16:creationId xmlns:a16="http://schemas.microsoft.com/office/drawing/2014/main" id="{10BE12B5-0B66-4EF3-8E90-19D337E6014C}"/>
              </a:ext>
            </a:extLst>
          </p:cNvPr>
          <p:cNvPicPr>
            <a:picLocks noChangeAspect="1"/>
          </p:cNvPicPr>
          <p:nvPr/>
        </p:nvPicPr>
        <p:blipFill rotWithShape="1"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t="10430" r="18881" b="25091"/>
          <a:stretch/>
        </p:blipFill>
        <p:spPr>
          <a:xfrm>
            <a:off x="2724979" y="2212122"/>
            <a:ext cx="316556" cy="313717"/>
          </a:xfrm>
          <a:prstGeom prst="rect">
            <a:avLst/>
          </a:prstGeom>
        </p:spPr>
      </p:pic>
      <p:pic>
        <p:nvPicPr>
          <p:cNvPr id="608" name="Picture 607" descr="A close up of a logo&#10;&#10;Description automatically generated">
            <a:extLst>
              <a:ext uri="{FF2B5EF4-FFF2-40B4-BE49-F238E27FC236}">
                <a16:creationId xmlns:a16="http://schemas.microsoft.com/office/drawing/2014/main" id="{0CCE7394-5E59-4BE9-8BBE-FDAC59F29274}"/>
              </a:ext>
            </a:extLst>
          </p:cNvPr>
          <p:cNvPicPr>
            <a:picLocks noChangeAspect="1"/>
          </p:cNvPicPr>
          <p:nvPr/>
        </p:nvPicPr>
        <p:blipFill rotWithShape="1"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" b="16953"/>
          <a:stretch/>
        </p:blipFill>
        <p:spPr>
          <a:xfrm>
            <a:off x="1806163" y="1927043"/>
            <a:ext cx="411023" cy="333124"/>
          </a:xfrm>
          <a:prstGeom prst="rect">
            <a:avLst/>
          </a:prstGeom>
        </p:spPr>
      </p:pic>
      <p:pic>
        <p:nvPicPr>
          <p:cNvPr id="609" name="Picture 608" descr="A close up of a logo&#10;&#10;Description automatically generated">
            <a:extLst>
              <a:ext uri="{FF2B5EF4-FFF2-40B4-BE49-F238E27FC236}">
                <a16:creationId xmlns:a16="http://schemas.microsoft.com/office/drawing/2014/main" id="{6EDDEA92-277C-414E-B983-05B8CCE54EB1}"/>
              </a:ext>
            </a:extLst>
          </p:cNvPr>
          <p:cNvPicPr>
            <a:picLocks noChangeAspect="1"/>
          </p:cNvPicPr>
          <p:nvPr/>
        </p:nvPicPr>
        <p:blipFill rotWithShape="1"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1"/>
          <a:stretch/>
        </p:blipFill>
        <p:spPr>
          <a:xfrm>
            <a:off x="1764669" y="3019319"/>
            <a:ext cx="355776" cy="310731"/>
          </a:xfrm>
          <a:prstGeom prst="rect">
            <a:avLst/>
          </a:prstGeom>
        </p:spPr>
      </p:pic>
      <p:pic>
        <p:nvPicPr>
          <p:cNvPr id="611" name="Picture 610" descr="A close up of a logo&#10;&#10;Description automatically generated">
            <a:extLst>
              <a:ext uri="{FF2B5EF4-FFF2-40B4-BE49-F238E27FC236}">
                <a16:creationId xmlns:a16="http://schemas.microsoft.com/office/drawing/2014/main" id="{AA197D90-452C-40A7-877F-741A3032060F}"/>
              </a:ext>
            </a:extLst>
          </p:cNvPr>
          <p:cNvPicPr>
            <a:picLocks noChangeAspect="1"/>
          </p:cNvPicPr>
          <p:nvPr/>
        </p:nvPicPr>
        <p:blipFill rotWithShape="1"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r="11508" b="16162"/>
          <a:stretch/>
        </p:blipFill>
        <p:spPr>
          <a:xfrm>
            <a:off x="886482" y="3031489"/>
            <a:ext cx="270854" cy="297003"/>
          </a:xfrm>
          <a:prstGeom prst="rect">
            <a:avLst/>
          </a:prstGeom>
        </p:spPr>
      </p:pic>
      <p:pic>
        <p:nvPicPr>
          <p:cNvPr id="613" name="Picture 612" descr="A close up of a logo&#10;&#10;Description automatically generated">
            <a:extLst>
              <a:ext uri="{FF2B5EF4-FFF2-40B4-BE49-F238E27FC236}">
                <a16:creationId xmlns:a16="http://schemas.microsoft.com/office/drawing/2014/main" id="{728940CC-3DDB-421C-989C-77BBA69D0BDA}"/>
              </a:ext>
            </a:extLst>
          </p:cNvPr>
          <p:cNvPicPr>
            <a:picLocks noChangeAspect="1"/>
          </p:cNvPicPr>
          <p:nvPr/>
        </p:nvPicPr>
        <p:blipFill rotWithShape="1"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1"/>
          <a:stretch/>
        </p:blipFill>
        <p:spPr>
          <a:xfrm>
            <a:off x="431958" y="2562781"/>
            <a:ext cx="367556" cy="317052"/>
          </a:xfrm>
          <a:prstGeom prst="rect">
            <a:avLst/>
          </a:prstGeom>
        </p:spPr>
      </p:pic>
      <p:pic>
        <p:nvPicPr>
          <p:cNvPr id="614" name="Picture 613" descr="A close up of a logo&#10;&#10;Description automatically generated">
            <a:extLst>
              <a:ext uri="{FF2B5EF4-FFF2-40B4-BE49-F238E27FC236}">
                <a16:creationId xmlns:a16="http://schemas.microsoft.com/office/drawing/2014/main" id="{25605D52-9BB1-4A65-9B55-8F6936DE1014}"/>
              </a:ext>
            </a:extLst>
          </p:cNvPr>
          <p:cNvPicPr>
            <a:picLocks noChangeAspect="1"/>
          </p:cNvPicPr>
          <p:nvPr/>
        </p:nvPicPr>
        <p:blipFill rotWithShape="1"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7622" r="16883" b="23355"/>
          <a:stretch/>
        </p:blipFill>
        <p:spPr>
          <a:xfrm>
            <a:off x="214881" y="1084660"/>
            <a:ext cx="414493" cy="465269"/>
          </a:xfrm>
          <a:prstGeom prst="rect">
            <a:avLst/>
          </a:prstGeom>
        </p:spPr>
      </p:pic>
      <p:pic>
        <p:nvPicPr>
          <p:cNvPr id="568" name="Picture 567" descr="A close up of a logo&#10;&#10;Description automatically generated">
            <a:extLst>
              <a:ext uri="{FF2B5EF4-FFF2-40B4-BE49-F238E27FC236}">
                <a16:creationId xmlns:a16="http://schemas.microsoft.com/office/drawing/2014/main" id="{485FF1E6-A75A-4E1E-80FF-17C60C97237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71" y="7728110"/>
            <a:ext cx="263669" cy="210761"/>
          </a:xfrm>
          <a:prstGeom prst="rect">
            <a:avLst/>
          </a:prstGeom>
        </p:spPr>
      </p:pic>
      <p:sp>
        <p:nvSpPr>
          <p:cNvPr id="940" name="TextBox 939">
            <a:extLst>
              <a:ext uri="{FF2B5EF4-FFF2-40B4-BE49-F238E27FC236}">
                <a16:creationId xmlns:a16="http://schemas.microsoft.com/office/drawing/2014/main" id="{60BF7218-CED2-44C4-AD37-55FAF4F8D046}"/>
              </a:ext>
            </a:extLst>
          </p:cNvPr>
          <p:cNvSpPr txBox="1"/>
          <p:nvPr/>
        </p:nvSpPr>
        <p:spPr>
          <a:xfrm>
            <a:off x="2433460" y="9848949"/>
            <a:ext cx="104434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40" dirty="0">
                <a:solidFill>
                  <a:schemeClr val="bg1"/>
                </a:solidFill>
              </a:rPr>
              <a:t>Women that shaped the world</a:t>
            </a:r>
          </a:p>
        </p:txBody>
      </p: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6811B24B-7AA1-41F2-BE30-F8D8C2C98377}"/>
              </a:ext>
            </a:extLst>
          </p:cNvPr>
          <p:cNvCxnSpPr>
            <a:cxnSpLocks/>
          </p:cNvCxnSpPr>
          <p:nvPr/>
        </p:nvCxnSpPr>
        <p:spPr>
          <a:xfrm>
            <a:off x="2842905" y="9790506"/>
            <a:ext cx="73101" cy="875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Connector 591">
            <a:extLst>
              <a:ext uri="{FF2B5EF4-FFF2-40B4-BE49-F238E27FC236}">
                <a16:creationId xmlns:a16="http://schemas.microsoft.com/office/drawing/2014/main" id="{10794041-E196-4A29-98C4-31AFDA0CAC11}"/>
              </a:ext>
            </a:extLst>
          </p:cNvPr>
          <p:cNvCxnSpPr>
            <a:cxnSpLocks/>
          </p:cNvCxnSpPr>
          <p:nvPr/>
        </p:nvCxnSpPr>
        <p:spPr>
          <a:xfrm flipH="1" flipV="1">
            <a:off x="2807516" y="10231468"/>
            <a:ext cx="37315" cy="1526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27CC4115-FC96-43CD-9B92-DA094A16E338}"/>
              </a:ext>
            </a:extLst>
          </p:cNvPr>
          <p:cNvCxnSpPr>
            <a:cxnSpLocks/>
          </p:cNvCxnSpPr>
          <p:nvPr/>
        </p:nvCxnSpPr>
        <p:spPr>
          <a:xfrm flipV="1">
            <a:off x="3246431" y="10237354"/>
            <a:ext cx="40125" cy="1748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DF162B61-7EA6-402A-A7DC-FFFB3939EF4D}"/>
              </a:ext>
            </a:extLst>
          </p:cNvPr>
          <p:cNvCxnSpPr>
            <a:cxnSpLocks/>
          </p:cNvCxnSpPr>
          <p:nvPr/>
        </p:nvCxnSpPr>
        <p:spPr>
          <a:xfrm flipH="1">
            <a:off x="3135933" y="9752356"/>
            <a:ext cx="64945" cy="119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2" name="Picture 951" descr="A close up of a logo&#10;&#10;Description automatically generated">
            <a:extLst>
              <a:ext uri="{FF2B5EF4-FFF2-40B4-BE49-F238E27FC236}">
                <a16:creationId xmlns:a16="http://schemas.microsoft.com/office/drawing/2014/main" id="{3C7C0DF9-E644-40E5-A4E1-8C548713EF15}"/>
              </a:ext>
            </a:extLst>
          </p:cNvPr>
          <p:cNvPicPr>
            <a:picLocks noChangeAspect="1"/>
          </p:cNvPicPr>
          <p:nvPr/>
        </p:nvPicPr>
        <p:blipFill rotWithShape="1"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r="22670" b="20949"/>
          <a:stretch/>
        </p:blipFill>
        <p:spPr>
          <a:xfrm>
            <a:off x="2739859" y="10367276"/>
            <a:ext cx="243314" cy="338103"/>
          </a:xfrm>
          <a:prstGeom prst="rect">
            <a:avLst/>
          </a:prstGeom>
        </p:spPr>
      </p:pic>
      <p:pic>
        <p:nvPicPr>
          <p:cNvPr id="955" name="Picture 954" descr="A close up of a logo&#10;&#10;Description automatically generated">
            <a:extLst>
              <a:ext uri="{FF2B5EF4-FFF2-40B4-BE49-F238E27FC236}">
                <a16:creationId xmlns:a16="http://schemas.microsoft.com/office/drawing/2014/main" id="{021C9121-B6DA-40F4-9301-08341EAD1D31}"/>
              </a:ext>
            </a:extLst>
          </p:cNvPr>
          <p:cNvPicPr>
            <a:picLocks noChangeAspect="1"/>
          </p:cNvPicPr>
          <p:nvPr/>
        </p:nvPicPr>
        <p:blipFill rotWithShape="1"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4"/>
          <a:stretch/>
        </p:blipFill>
        <p:spPr>
          <a:xfrm>
            <a:off x="3017197" y="10423662"/>
            <a:ext cx="388516" cy="329602"/>
          </a:xfrm>
          <a:prstGeom prst="rect">
            <a:avLst/>
          </a:prstGeom>
        </p:spPr>
      </p:pic>
      <p:pic>
        <p:nvPicPr>
          <p:cNvPr id="956" name="Picture 955" descr="A close up of a logo&#10;&#10;Description automatically generated">
            <a:extLst>
              <a:ext uri="{FF2B5EF4-FFF2-40B4-BE49-F238E27FC236}">
                <a16:creationId xmlns:a16="http://schemas.microsoft.com/office/drawing/2014/main" id="{829EC953-9A38-4B13-929C-275CF3A5FCA7}"/>
              </a:ext>
            </a:extLst>
          </p:cNvPr>
          <p:cNvPicPr>
            <a:picLocks noChangeAspect="1"/>
          </p:cNvPicPr>
          <p:nvPr/>
        </p:nvPicPr>
        <p:blipFill rotWithShape="1"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7" r="20666" b="13890"/>
          <a:stretch/>
        </p:blipFill>
        <p:spPr>
          <a:xfrm>
            <a:off x="2489591" y="9471561"/>
            <a:ext cx="213328" cy="317723"/>
          </a:xfrm>
          <a:prstGeom prst="rect">
            <a:avLst/>
          </a:prstGeom>
        </p:spPr>
      </p:pic>
      <p:pic>
        <p:nvPicPr>
          <p:cNvPr id="957" name="Picture 956" descr="A close up of a logo&#10;&#10;Description automatically generated">
            <a:extLst>
              <a:ext uri="{FF2B5EF4-FFF2-40B4-BE49-F238E27FC236}">
                <a16:creationId xmlns:a16="http://schemas.microsoft.com/office/drawing/2014/main" id="{7A6E9A13-E5DB-4BC1-9281-3CA5DBB09A2B}"/>
              </a:ext>
            </a:extLst>
          </p:cNvPr>
          <p:cNvPicPr>
            <a:picLocks noChangeAspect="1"/>
          </p:cNvPicPr>
          <p:nvPr/>
        </p:nvPicPr>
        <p:blipFill rotWithShape="1"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14"/>
          <a:stretch/>
        </p:blipFill>
        <p:spPr>
          <a:xfrm>
            <a:off x="3002236" y="9381242"/>
            <a:ext cx="506242" cy="338097"/>
          </a:xfrm>
          <a:prstGeom prst="rect">
            <a:avLst/>
          </a:prstGeom>
        </p:spPr>
      </p:pic>
      <p:pic>
        <p:nvPicPr>
          <p:cNvPr id="958" name="Picture 957" descr="A close up of a logo&#10;&#10;Description automatically generated">
            <a:extLst>
              <a:ext uri="{FF2B5EF4-FFF2-40B4-BE49-F238E27FC236}">
                <a16:creationId xmlns:a16="http://schemas.microsoft.com/office/drawing/2014/main" id="{2DEA2E53-A643-4235-B6E8-F0F098C7DFAA}"/>
              </a:ext>
            </a:extLst>
          </p:cNvPr>
          <p:cNvPicPr>
            <a:picLocks noChangeAspect="1"/>
          </p:cNvPicPr>
          <p:nvPr/>
        </p:nvPicPr>
        <p:blipFill rotWithShape="1"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5"/>
          <a:stretch/>
        </p:blipFill>
        <p:spPr>
          <a:xfrm>
            <a:off x="2682739" y="9453693"/>
            <a:ext cx="349917" cy="303118"/>
          </a:xfrm>
          <a:prstGeom prst="rect">
            <a:avLst/>
          </a:prstGeom>
        </p:spPr>
      </p:pic>
      <p:cxnSp>
        <p:nvCxnSpPr>
          <p:cNvPr id="589" name="Straight Connector 588">
            <a:extLst>
              <a:ext uri="{FF2B5EF4-FFF2-40B4-BE49-F238E27FC236}">
                <a16:creationId xmlns:a16="http://schemas.microsoft.com/office/drawing/2014/main" id="{008546E8-A3FC-413E-8319-B1F342EAAD13}"/>
              </a:ext>
            </a:extLst>
          </p:cNvPr>
          <p:cNvCxnSpPr>
            <a:cxnSpLocks/>
          </p:cNvCxnSpPr>
          <p:nvPr/>
        </p:nvCxnSpPr>
        <p:spPr>
          <a:xfrm flipV="1">
            <a:off x="2836827" y="8839655"/>
            <a:ext cx="173147" cy="1648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ED2ED371-BC65-43E8-9AF8-2D198584632D}"/>
              </a:ext>
            </a:extLst>
          </p:cNvPr>
          <p:cNvCxnSpPr>
            <a:cxnSpLocks/>
          </p:cNvCxnSpPr>
          <p:nvPr/>
        </p:nvCxnSpPr>
        <p:spPr>
          <a:xfrm flipV="1">
            <a:off x="2055335" y="8850755"/>
            <a:ext cx="73496" cy="821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A5517AC6-A173-4FD6-80AC-4D9B8FD144C1}"/>
              </a:ext>
            </a:extLst>
          </p:cNvPr>
          <p:cNvCxnSpPr>
            <a:cxnSpLocks/>
          </p:cNvCxnSpPr>
          <p:nvPr/>
        </p:nvCxnSpPr>
        <p:spPr>
          <a:xfrm flipH="1">
            <a:off x="3055717" y="8368970"/>
            <a:ext cx="7398" cy="131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4" name="TextBox 953">
            <a:extLst>
              <a:ext uri="{FF2B5EF4-FFF2-40B4-BE49-F238E27FC236}">
                <a16:creationId xmlns:a16="http://schemas.microsoft.com/office/drawing/2014/main" id="{C41B35E2-20B8-4CFB-B478-483C5F1F9D3F}"/>
              </a:ext>
            </a:extLst>
          </p:cNvPr>
          <p:cNvSpPr txBox="1"/>
          <p:nvPr/>
        </p:nvSpPr>
        <p:spPr>
          <a:xfrm>
            <a:off x="3114380" y="8154070"/>
            <a:ext cx="830390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jewel in the Crown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10A10780-70F2-483A-9641-F008DAF061D4}"/>
              </a:ext>
            </a:extLst>
          </p:cNvPr>
          <p:cNvSpPr txBox="1"/>
          <p:nvPr/>
        </p:nvSpPr>
        <p:spPr>
          <a:xfrm rot="1688570">
            <a:off x="4627845" y="8632408"/>
            <a:ext cx="1401581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The International</a:t>
            </a:r>
          </a:p>
          <a:p>
            <a:pPr algn="ctr"/>
            <a:r>
              <a:rPr lang="en-GB" sz="967" dirty="0">
                <a:solidFill>
                  <a:schemeClr val="bg1"/>
                </a:solidFill>
              </a:rPr>
              <a:t>Slave Trade</a:t>
            </a:r>
          </a:p>
        </p:txBody>
      </p:sp>
      <p:sp>
        <p:nvSpPr>
          <p:cNvPr id="622" name="TextBox 621">
            <a:extLst>
              <a:ext uri="{FF2B5EF4-FFF2-40B4-BE49-F238E27FC236}">
                <a16:creationId xmlns:a16="http://schemas.microsoft.com/office/drawing/2014/main" id="{A58F6466-3FD7-449C-889C-600AE4C6CB91}"/>
              </a:ext>
            </a:extLst>
          </p:cNvPr>
          <p:cNvSpPr txBox="1"/>
          <p:nvPr/>
        </p:nvSpPr>
        <p:spPr>
          <a:xfrm>
            <a:off x="2431521" y="8469804"/>
            <a:ext cx="12016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50" dirty="0">
                <a:solidFill>
                  <a:schemeClr val="bg1"/>
                </a:solidFill>
              </a:rPr>
              <a:t>The Impact of the British Empire</a:t>
            </a: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CF73BCD5-1AF8-43B8-8792-5ADFAC8D8F2B}"/>
              </a:ext>
            </a:extLst>
          </p:cNvPr>
          <p:cNvSpPr txBox="1"/>
          <p:nvPr/>
        </p:nvSpPr>
        <p:spPr>
          <a:xfrm rot="338304">
            <a:off x="1158033" y="8425986"/>
            <a:ext cx="140086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50" dirty="0">
                <a:solidFill>
                  <a:schemeClr val="bg1"/>
                </a:solidFill>
              </a:rPr>
              <a:t>Crime and Punishment</a:t>
            </a:r>
          </a:p>
          <a:p>
            <a:pPr algn="ctr"/>
            <a:r>
              <a:rPr lang="en-GB" sz="950" dirty="0">
                <a:solidFill>
                  <a:schemeClr val="bg1"/>
                </a:solidFill>
              </a:rPr>
              <a:t>Through Time</a:t>
            </a:r>
          </a:p>
          <a:p>
            <a:pPr algn="ctr"/>
            <a:endParaRPr lang="en-GB" sz="950" dirty="0">
              <a:solidFill>
                <a:schemeClr val="bg1"/>
              </a:solidFill>
            </a:endParaRPr>
          </a:p>
        </p:txBody>
      </p:sp>
      <p:pic>
        <p:nvPicPr>
          <p:cNvPr id="626" name="Picture 625">
            <a:extLst>
              <a:ext uri="{FF2B5EF4-FFF2-40B4-BE49-F238E27FC236}">
                <a16:creationId xmlns:a16="http://schemas.microsoft.com/office/drawing/2014/main" id="{E286E991-F359-4357-8197-5B5153C158A3}"/>
              </a:ext>
            </a:extLst>
          </p:cNvPr>
          <p:cNvPicPr>
            <a:picLocks noChangeAspect="1"/>
          </p:cNvPicPr>
          <p:nvPr/>
        </p:nvPicPr>
        <p:blipFill rotWithShape="1">
          <a:blip r:embed="rId95"/>
          <a:srcRect b="24112"/>
          <a:stretch/>
        </p:blipFill>
        <p:spPr>
          <a:xfrm flipH="1">
            <a:off x="3349708" y="7913501"/>
            <a:ext cx="366912" cy="278443"/>
          </a:xfrm>
          <a:prstGeom prst="rect">
            <a:avLst/>
          </a:prstGeom>
        </p:spPr>
      </p:pic>
      <p:pic>
        <p:nvPicPr>
          <p:cNvPr id="627" name="Picture 626">
            <a:extLst>
              <a:ext uri="{FF2B5EF4-FFF2-40B4-BE49-F238E27FC236}">
                <a16:creationId xmlns:a16="http://schemas.microsoft.com/office/drawing/2014/main" id="{2E371107-5C40-476F-A284-4FAE892F6877}"/>
              </a:ext>
            </a:extLst>
          </p:cNvPr>
          <p:cNvPicPr>
            <a:picLocks noChangeAspect="1"/>
          </p:cNvPicPr>
          <p:nvPr/>
        </p:nvPicPr>
        <p:blipFill rotWithShape="1">
          <a:blip r:embed="rId96"/>
          <a:srcRect l="1391" t="5565" r="-1391" b="18944"/>
          <a:stretch/>
        </p:blipFill>
        <p:spPr>
          <a:xfrm>
            <a:off x="2818670" y="7892709"/>
            <a:ext cx="352212" cy="265887"/>
          </a:xfrm>
          <a:prstGeom prst="rect">
            <a:avLst/>
          </a:prstGeom>
        </p:spPr>
      </p:pic>
      <p:sp>
        <p:nvSpPr>
          <p:cNvPr id="628" name="TextBox 627">
            <a:extLst>
              <a:ext uri="{FF2B5EF4-FFF2-40B4-BE49-F238E27FC236}">
                <a16:creationId xmlns:a16="http://schemas.microsoft.com/office/drawing/2014/main" id="{605A02FB-240D-4049-AF07-447DDFFD5F26}"/>
              </a:ext>
            </a:extLst>
          </p:cNvPr>
          <p:cNvSpPr txBox="1"/>
          <p:nvPr/>
        </p:nvSpPr>
        <p:spPr>
          <a:xfrm>
            <a:off x="2721364" y="8144885"/>
            <a:ext cx="653543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Empire Strikes Back</a:t>
            </a:r>
          </a:p>
        </p:txBody>
      </p:sp>
      <p:cxnSp>
        <p:nvCxnSpPr>
          <p:cNvPr id="629" name="Straight Connector 628">
            <a:extLst>
              <a:ext uri="{FF2B5EF4-FFF2-40B4-BE49-F238E27FC236}">
                <a16:creationId xmlns:a16="http://schemas.microsoft.com/office/drawing/2014/main" id="{3DFC81B2-4419-4B28-B830-EFC861214D40}"/>
              </a:ext>
            </a:extLst>
          </p:cNvPr>
          <p:cNvCxnSpPr>
            <a:cxnSpLocks/>
          </p:cNvCxnSpPr>
          <p:nvPr/>
        </p:nvCxnSpPr>
        <p:spPr>
          <a:xfrm>
            <a:off x="2685367" y="8275443"/>
            <a:ext cx="13450" cy="18848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3" name="TextBox 632">
            <a:extLst>
              <a:ext uri="{FF2B5EF4-FFF2-40B4-BE49-F238E27FC236}">
                <a16:creationId xmlns:a16="http://schemas.microsoft.com/office/drawing/2014/main" id="{B12C05F8-3B8F-4D46-BA2B-B70EF6D815BA}"/>
              </a:ext>
            </a:extLst>
          </p:cNvPr>
          <p:cNvSpPr txBox="1"/>
          <p:nvPr/>
        </p:nvSpPr>
        <p:spPr>
          <a:xfrm>
            <a:off x="2333908" y="7973257"/>
            <a:ext cx="653543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Legacy of  the British Empire</a:t>
            </a:r>
          </a:p>
        </p:txBody>
      </p:sp>
      <p:pic>
        <p:nvPicPr>
          <p:cNvPr id="510" name="Picture 509">
            <a:extLst>
              <a:ext uri="{FF2B5EF4-FFF2-40B4-BE49-F238E27FC236}">
                <a16:creationId xmlns:a16="http://schemas.microsoft.com/office/drawing/2014/main" id="{9664032A-DF70-43DA-A35C-CDDB6AB16B3A}"/>
              </a:ext>
            </a:extLst>
          </p:cNvPr>
          <p:cNvPicPr>
            <a:picLocks noChangeAspect="1"/>
          </p:cNvPicPr>
          <p:nvPr/>
        </p:nvPicPr>
        <p:blipFill rotWithShape="1"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r="17376" b="26974"/>
          <a:stretch/>
        </p:blipFill>
        <p:spPr>
          <a:xfrm>
            <a:off x="3901377" y="6182850"/>
            <a:ext cx="370770" cy="410869"/>
          </a:xfrm>
          <a:prstGeom prst="rect">
            <a:avLst/>
          </a:prstGeom>
        </p:spPr>
      </p:pic>
      <p:sp>
        <p:nvSpPr>
          <p:cNvPr id="529" name="TextBox 528">
            <a:extLst>
              <a:ext uri="{FF2B5EF4-FFF2-40B4-BE49-F238E27FC236}">
                <a16:creationId xmlns:a16="http://schemas.microsoft.com/office/drawing/2014/main" id="{54B15D21-EE92-432F-A2AC-1493E6C538BD}"/>
              </a:ext>
            </a:extLst>
          </p:cNvPr>
          <p:cNvSpPr txBox="1"/>
          <p:nvPr/>
        </p:nvSpPr>
        <p:spPr>
          <a:xfrm>
            <a:off x="3869303" y="6481605"/>
            <a:ext cx="495556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How should we remember Churchill</a:t>
            </a:r>
          </a:p>
        </p:txBody>
      </p: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056E2169-2B77-4D15-A1E9-9E2CD151CE23}"/>
              </a:ext>
            </a:extLst>
          </p:cNvPr>
          <p:cNvCxnSpPr>
            <a:cxnSpLocks/>
          </p:cNvCxnSpPr>
          <p:nvPr/>
        </p:nvCxnSpPr>
        <p:spPr>
          <a:xfrm flipH="1">
            <a:off x="4035158" y="6851906"/>
            <a:ext cx="43453" cy="1803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6" name="Picture 635">
            <a:extLst>
              <a:ext uri="{FF2B5EF4-FFF2-40B4-BE49-F238E27FC236}">
                <a16:creationId xmlns:a16="http://schemas.microsoft.com/office/drawing/2014/main" id="{F6987DBA-02C4-4C56-9A8C-BFFF11B4CDD4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4473666" y="6317575"/>
            <a:ext cx="245585" cy="246338"/>
          </a:xfrm>
          <a:prstGeom prst="rect">
            <a:avLst/>
          </a:prstGeom>
        </p:spPr>
      </p:pic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9B75BF1F-21DA-4CE6-9A6A-D364556EF379}"/>
              </a:ext>
            </a:extLst>
          </p:cNvPr>
          <p:cNvCxnSpPr>
            <a:cxnSpLocks/>
          </p:cNvCxnSpPr>
          <p:nvPr/>
        </p:nvCxnSpPr>
        <p:spPr>
          <a:xfrm flipH="1" flipV="1">
            <a:off x="1367191" y="5748726"/>
            <a:ext cx="16038" cy="2184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A0829226-B609-4798-A1D0-381D39A60DCE}"/>
              </a:ext>
            </a:extLst>
          </p:cNvPr>
          <p:cNvCxnSpPr>
            <a:cxnSpLocks/>
          </p:cNvCxnSpPr>
          <p:nvPr/>
        </p:nvCxnSpPr>
        <p:spPr>
          <a:xfrm flipH="1">
            <a:off x="5906555" y="6023071"/>
            <a:ext cx="302116" cy="736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91D4410D-C37B-4CD0-A6C4-676C856FD8EF}"/>
              </a:ext>
            </a:extLst>
          </p:cNvPr>
          <p:cNvCxnSpPr>
            <a:cxnSpLocks/>
          </p:cNvCxnSpPr>
          <p:nvPr/>
        </p:nvCxnSpPr>
        <p:spPr>
          <a:xfrm flipV="1">
            <a:off x="830660" y="5681624"/>
            <a:ext cx="315207" cy="2542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2" name="Picture 641" descr="Shape&#10;&#10;Description automatically generated with low confidence">
            <a:extLst>
              <a:ext uri="{FF2B5EF4-FFF2-40B4-BE49-F238E27FC236}">
                <a16:creationId xmlns:a16="http://schemas.microsoft.com/office/drawing/2014/main" id="{1277C65D-0B98-44BB-A854-B8ABD45ED62F}"/>
              </a:ext>
            </a:extLst>
          </p:cNvPr>
          <p:cNvPicPr>
            <a:picLocks noChangeAspect="1"/>
          </p:cNvPicPr>
          <p:nvPr/>
        </p:nvPicPr>
        <p:blipFill rotWithShape="1"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1950" r="8460" b="19739"/>
          <a:stretch/>
        </p:blipFill>
        <p:spPr>
          <a:xfrm>
            <a:off x="5628159" y="5536736"/>
            <a:ext cx="221051" cy="207367"/>
          </a:xfrm>
          <a:prstGeom prst="rect">
            <a:avLst/>
          </a:prstGeom>
        </p:spPr>
      </p:pic>
      <p:pic>
        <p:nvPicPr>
          <p:cNvPr id="643" name="Picture 642" descr="Shape&#10;&#10;Description automatically generated with low confidence">
            <a:extLst>
              <a:ext uri="{FF2B5EF4-FFF2-40B4-BE49-F238E27FC236}">
                <a16:creationId xmlns:a16="http://schemas.microsoft.com/office/drawing/2014/main" id="{F80DB2A1-DB68-45F5-AB5A-D74D65E5B885}"/>
              </a:ext>
            </a:extLst>
          </p:cNvPr>
          <p:cNvPicPr>
            <a:picLocks noChangeAspect="1"/>
          </p:cNvPicPr>
          <p:nvPr/>
        </p:nvPicPr>
        <p:blipFill rotWithShape="1"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1" t="14075" r="26546" b="18348"/>
          <a:stretch/>
        </p:blipFill>
        <p:spPr>
          <a:xfrm>
            <a:off x="5232572" y="5237769"/>
            <a:ext cx="162957" cy="239850"/>
          </a:xfrm>
          <a:prstGeom prst="rect">
            <a:avLst/>
          </a:prstGeom>
        </p:spPr>
      </p:pic>
      <p:pic>
        <p:nvPicPr>
          <p:cNvPr id="645" name="Picture 644" descr="Shape&#10;&#10;Description automatically generated with low confidence">
            <a:extLst>
              <a:ext uri="{FF2B5EF4-FFF2-40B4-BE49-F238E27FC236}">
                <a16:creationId xmlns:a16="http://schemas.microsoft.com/office/drawing/2014/main" id="{A5C8E7E0-7B0D-4935-A4B8-AAC9D8BBF99F}"/>
              </a:ext>
            </a:extLst>
          </p:cNvPr>
          <p:cNvPicPr>
            <a:picLocks noChangeAspect="1"/>
          </p:cNvPicPr>
          <p:nvPr/>
        </p:nvPicPr>
        <p:blipFill rotWithShape="1"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 r="16807" b="20534"/>
          <a:stretch/>
        </p:blipFill>
        <p:spPr>
          <a:xfrm flipH="1">
            <a:off x="1918980" y="9217880"/>
            <a:ext cx="216933" cy="261242"/>
          </a:xfrm>
          <a:prstGeom prst="rect">
            <a:avLst/>
          </a:prstGeom>
        </p:spPr>
      </p:pic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DEB46697-CE2C-42EC-8E18-66946ED01BCD}"/>
              </a:ext>
            </a:extLst>
          </p:cNvPr>
          <p:cNvCxnSpPr>
            <a:cxnSpLocks/>
          </p:cNvCxnSpPr>
          <p:nvPr/>
        </p:nvCxnSpPr>
        <p:spPr>
          <a:xfrm flipV="1">
            <a:off x="1769415" y="8797238"/>
            <a:ext cx="73496" cy="821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8" name="TextBox 647">
            <a:extLst>
              <a:ext uri="{FF2B5EF4-FFF2-40B4-BE49-F238E27FC236}">
                <a16:creationId xmlns:a16="http://schemas.microsoft.com/office/drawing/2014/main" id="{19438CE8-F8D0-4524-B0C0-D9B04C12A63E}"/>
              </a:ext>
            </a:extLst>
          </p:cNvPr>
          <p:cNvSpPr txBox="1"/>
          <p:nvPr/>
        </p:nvSpPr>
        <p:spPr>
          <a:xfrm>
            <a:off x="1310239" y="8840680"/>
            <a:ext cx="593934" cy="51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Local History – The Up Holland Highway Robber</a:t>
            </a:r>
          </a:p>
        </p:txBody>
      </p:sp>
      <p:pic>
        <p:nvPicPr>
          <p:cNvPr id="649" name="Picture 648" descr="Shape&#10;&#10;Description automatically generated with low confidence">
            <a:extLst>
              <a:ext uri="{FF2B5EF4-FFF2-40B4-BE49-F238E27FC236}">
                <a16:creationId xmlns:a16="http://schemas.microsoft.com/office/drawing/2014/main" id="{908E845D-40B2-4413-88F3-93985E2FAEAE}"/>
              </a:ext>
            </a:extLst>
          </p:cNvPr>
          <p:cNvPicPr>
            <a:picLocks noChangeAspect="1"/>
          </p:cNvPicPr>
          <p:nvPr/>
        </p:nvPicPr>
        <p:blipFill rotWithShape="1"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t="5727" r="16012" b="23912"/>
          <a:stretch/>
        </p:blipFill>
        <p:spPr>
          <a:xfrm>
            <a:off x="1538713" y="8169103"/>
            <a:ext cx="195268" cy="199783"/>
          </a:xfrm>
          <a:prstGeom prst="rect">
            <a:avLst/>
          </a:prstGeom>
        </p:spPr>
      </p:pic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AF6AE37E-709E-4613-AF9A-686B6B08A1A3}"/>
              </a:ext>
            </a:extLst>
          </p:cNvPr>
          <p:cNvCxnSpPr>
            <a:cxnSpLocks/>
          </p:cNvCxnSpPr>
          <p:nvPr/>
        </p:nvCxnSpPr>
        <p:spPr>
          <a:xfrm>
            <a:off x="2085723" y="8374044"/>
            <a:ext cx="89967" cy="696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1" name="TextBox 650">
            <a:extLst>
              <a:ext uri="{FF2B5EF4-FFF2-40B4-BE49-F238E27FC236}">
                <a16:creationId xmlns:a16="http://schemas.microsoft.com/office/drawing/2014/main" id="{4AE3FE41-6F55-4785-B459-E5556A5D8BD3}"/>
              </a:ext>
            </a:extLst>
          </p:cNvPr>
          <p:cNvSpPr txBox="1"/>
          <p:nvPr/>
        </p:nvSpPr>
        <p:spPr>
          <a:xfrm>
            <a:off x="1580650" y="8120435"/>
            <a:ext cx="653543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Punishments through the ages</a:t>
            </a:r>
          </a:p>
        </p:txBody>
      </p:sp>
      <p:sp>
        <p:nvSpPr>
          <p:cNvPr id="652" name="TextBox 651">
            <a:extLst>
              <a:ext uri="{FF2B5EF4-FFF2-40B4-BE49-F238E27FC236}">
                <a16:creationId xmlns:a16="http://schemas.microsoft.com/office/drawing/2014/main" id="{D5DF7EE7-B0FD-4373-9C83-E261B6BE56D6}"/>
              </a:ext>
            </a:extLst>
          </p:cNvPr>
          <p:cNvSpPr txBox="1"/>
          <p:nvPr/>
        </p:nvSpPr>
        <p:spPr>
          <a:xfrm>
            <a:off x="1751514" y="8895664"/>
            <a:ext cx="525699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Crime through the Ages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B06055-C68A-4D21-BE8F-62BFBEA4D998}"/>
              </a:ext>
            </a:extLst>
          </p:cNvPr>
          <p:cNvSpPr txBox="1"/>
          <p:nvPr/>
        </p:nvSpPr>
        <p:spPr>
          <a:xfrm>
            <a:off x="536104" y="8532332"/>
            <a:ext cx="68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Who was Jack the Ripper?</a:t>
            </a:r>
          </a:p>
        </p:txBody>
      </p:sp>
      <p:pic>
        <p:nvPicPr>
          <p:cNvPr id="655" name="Picture 654" descr="Shape&#10;&#10;Description automatically generated with low confidence">
            <a:extLst>
              <a:ext uri="{FF2B5EF4-FFF2-40B4-BE49-F238E27FC236}">
                <a16:creationId xmlns:a16="http://schemas.microsoft.com/office/drawing/2014/main" id="{E90F203F-CCD4-42E5-AE4C-B096A61D884B}"/>
              </a:ext>
            </a:extLst>
          </p:cNvPr>
          <p:cNvPicPr>
            <a:picLocks noChangeAspect="1"/>
          </p:cNvPicPr>
          <p:nvPr/>
        </p:nvPicPr>
        <p:blipFill rotWithShape="1"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13715" r="11838" b="24273"/>
          <a:stretch/>
        </p:blipFill>
        <p:spPr>
          <a:xfrm>
            <a:off x="962021" y="8798737"/>
            <a:ext cx="361719" cy="292374"/>
          </a:xfrm>
          <a:prstGeom prst="rect">
            <a:avLst/>
          </a:prstGeom>
        </p:spPr>
      </p:pic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E6E02AF0-053E-4D05-AA88-CB9FFA328A15}"/>
              </a:ext>
            </a:extLst>
          </p:cNvPr>
          <p:cNvCxnSpPr>
            <a:cxnSpLocks/>
          </p:cNvCxnSpPr>
          <p:nvPr/>
        </p:nvCxnSpPr>
        <p:spPr>
          <a:xfrm>
            <a:off x="2371414" y="8359926"/>
            <a:ext cx="19552" cy="1408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id="{05982776-9E14-48F7-AEFE-600154B3E063}"/>
              </a:ext>
            </a:extLst>
          </p:cNvPr>
          <p:cNvSpPr txBox="1"/>
          <p:nvPr/>
        </p:nvSpPr>
        <p:spPr>
          <a:xfrm>
            <a:off x="1958686" y="8109945"/>
            <a:ext cx="653543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Bloody Code</a:t>
            </a:r>
          </a:p>
        </p:txBody>
      </p: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CDA55DF6-5692-499C-9D6F-C6F54B70615E}"/>
              </a:ext>
            </a:extLst>
          </p:cNvPr>
          <p:cNvCxnSpPr>
            <a:cxnSpLocks/>
          </p:cNvCxnSpPr>
          <p:nvPr/>
        </p:nvCxnSpPr>
        <p:spPr>
          <a:xfrm flipV="1">
            <a:off x="2553998" y="8845584"/>
            <a:ext cx="173147" cy="1648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" name="TextBox 574">
            <a:extLst>
              <a:ext uri="{FF2B5EF4-FFF2-40B4-BE49-F238E27FC236}">
                <a16:creationId xmlns:a16="http://schemas.microsoft.com/office/drawing/2014/main" id="{E348656D-80DC-415F-A765-7CF1348B32FF}"/>
              </a:ext>
            </a:extLst>
          </p:cNvPr>
          <p:cNvSpPr txBox="1"/>
          <p:nvPr/>
        </p:nvSpPr>
        <p:spPr>
          <a:xfrm>
            <a:off x="2140077" y="8821450"/>
            <a:ext cx="593934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Scramble for Africa</a:t>
            </a:r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A17227F3-7531-440E-971C-4123BB19B70B}"/>
              </a:ext>
            </a:extLst>
          </p:cNvPr>
          <p:cNvSpPr txBox="1"/>
          <p:nvPr/>
        </p:nvSpPr>
        <p:spPr>
          <a:xfrm>
            <a:off x="6099641" y="5909930"/>
            <a:ext cx="471065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Causes of Terrorism</a:t>
            </a:r>
          </a:p>
        </p:txBody>
      </p:sp>
      <p:sp>
        <p:nvSpPr>
          <p:cNvPr id="634" name="TextBox 633">
            <a:extLst>
              <a:ext uri="{FF2B5EF4-FFF2-40B4-BE49-F238E27FC236}">
                <a16:creationId xmlns:a16="http://schemas.microsoft.com/office/drawing/2014/main" id="{BE8B51A7-1D3F-4047-B21D-B79E7A5C9A2E}"/>
              </a:ext>
            </a:extLst>
          </p:cNvPr>
          <p:cNvSpPr txBox="1"/>
          <p:nvPr/>
        </p:nvSpPr>
        <p:spPr>
          <a:xfrm>
            <a:off x="6126541" y="5572089"/>
            <a:ext cx="758504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Role of religion, ideology and nationalism</a:t>
            </a:r>
          </a:p>
        </p:txBody>
      </p:sp>
      <p:sp>
        <p:nvSpPr>
          <p:cNvPr id="635" name="TextBox 634">
            <a:extLst>
              <a:ext uri="{FF2B5EF4-FFF2-40B4-BE49-F238E27FC236}">
                <a16:creationId xmlns:a16="http://schemas.microsoft.com/office/drawing/2014/main" id="{C721E6B6-DD80-4C73-B5D4-823FFAB6DB9E}"/>
              </a:ext>
            </a:extLst>
          </p:cNvPr>
          <p:cNvSpPr txBox="1"/>
          <p:nvPr/>
        </p:nvSpPr>
        <p:spPr>
          <a:xfrm>
            <a:off x="5747104" y="5493832"/>
            <a:ext cx="540661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Leaders of terrorist groups</a:t>
            </a: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D4336A2B-9008-46F6-B806-DAFB7BAE6685}"/>
              </a:ext>
            </a:extLst>
          </p:cNvPr>
          <p:cNvSpPr txBox="1"/>
          <p:nvPr/>
        </p:nvSpPr>
        <p:spPr>
          <a:xfrm>
            <a:off x="4655782" y="6039849"/>
            <a:ext cx="673377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Terrorist Group aims, motives and methods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32808C2C-CB74-4372-85EC-42412E83A6AA}"/>
              </a:ext>
            </a:extLst>
          </p:cNvPr>
          <p:cNvSpPr txBox="1"/>
          <p:nvPr/>
        </p:nvSpPr>
        <p:spPr>
          <a:xfrm>
            <a:off x="5358935" y="5165557"/>
            <a:ext cx="613775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Government reactions to terrorism</a:t>
            </a:r>
          </a:p>
        </p:txBody>
      </p:sp>
      <p:cxnSp>
        <p:nvCxnSpPr>
          <p:cNvPr id="658" name="Straight Connector 657">
            <a:extLst>
              <a:ext uri="{FF2B5EF4-FFF2-40B4-BE49-F238E27FC236}">
                <a16:creationId xmlns:a16="http://schemas.microsoft.com/office/drawing/2014/main" id="{647658E4-EB42-4F1D-A611-35C325EE0F31}"/>
              </a:ext>
            </a:extLst>
          </p:cNvPr>
          <p:cNvCxnSpPr>
            <a:cxnSpLocks/>
          </p:cNvCxnSpPr>
          <p:nvPr/>
        </p:nvCxnSpPr>
        <p:spPr>
          <a:xfrm flipH="1" flipV="1">
            <a:off x="4242232" y="10228650"/>
            <a:ext cx="100682" cy="27402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FD223AF9-6D49-4BEA-9335-790D4A70E5BA}"/>
              </a:ext>
            </a:extLst>
          </p:cNvPr>
          <p:cNvCxnSpPr>
            <a:cxnSpLocks/>
          </p:cNvCxnSpPr>
          <p:nvPr/>
        </p:nvCxnSpPr>
        <p:spPr>
          <a:xfrm>
            <a:off x="4028776" y="8332088"/>
            <a:ext cx="19552" cy="1408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6" name="Picture 495">
            <a:extLst>
              <a:ext uri="{FF2B5EF4-FFF2-40B4-BE49-F238E27FC236}">
                <a16:creationId xmlns:a16="http://schemas.microsoft.com/office/drawing/2014/main" id="{08A3114E-CF9D-4377-BB13-3FAD8D237D45}"/>
              </a:ext>
            </a:extLst>
          </p:cNvPr>
          <p:cNvPicPr>
            <a:picLocks noChangeAspect="1"/>
          </p:cNvPicPr>
          <p:nvPr/>
        </p:nvPicPr>
        <p:blipFill rotWithShape="1">
          <a:blip r:embed="rId104"/>
          <a:srcRect l="29266" t="10869" r="31358" b="22319"/>
          <a:stretch/>
        </p:blipFill>
        <p:spPr>
          <a:xfrm>
            <a:off x="342690" y="9319624"/>
            <a:ext cx="320129" cy="305548"/>
          </a:xfrm>
          <a:prstGeom prst="rect">
            <a:avLst/>
          </a:prstGeom>
        </p:spPr>
      </p:pic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0D8BEF95-88D8-45A0-8E5C-0FC7BB5526E3}"/>
              </a:ext>
            </a:extLst>
          </p:cNvPr>
          <p:cNvCxnSpPr>
            <a:cxnSpLocks/>
          </p:cNvCxnSpPr>
          <p:nvPr/>
        </p:nvCxnSpPr>
        <p:spPr>
          <a:xfrm>
            <a:off x="1067524" y="9977761"/>
            <a:ext cx="203381" cy="2012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" name="TextBox 664">
            <a:extLst>
              <a:ext uri="{FF2B5EF4-FFF2-40B4-BE49-F238E27FC236}">
                <a16:creationId xmlns:a16="http://schemas.microsoft.com/office/drawing/2014/main" id="{3A42BB85-9716-4E8F-8C26-5C167D4FC6C0}"/>
              </a:ext>
            </a:extLst>
          </p:cNvPr>
          <p:cNvSpPr txBox="1"/>
          <p:nvPr/>
        </p:nvSpPr>
        <p:spPr>
          <a:xfrm>
            <a:off x="755818" y="9702502"/>
            <a:ext cx="68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T</a:t>
            </a:r>
            <a:r>
              <a:rPr lang="en-GB" sz="600" dirty="0"/>
              <a:t>he birth of Parliament</a:t>
            </a:r>
          </a:p>
        </p:txBody>
      </p:sp>
      <p:pic>
        <p:nvPicPr>
          <p:cNvPr id="666" name="Picture 665">
            <a:extLst>
              <a:ext uri="{FF2B5EF4-FFF2-40B4-BE49-F238E27FC236}">
                <a16:creationId xmlns:a16="http://schemas.microsoft.com/office/drawing/2014/main" id="{0B644379-2C2A-4A03-8898-C9B032FFE125}"/>
              </a:ext>
            </a:extLst>
          </p:cNvPr>
          <p:cNvPicPr>
            <a:picLocks noChangeAspect="1"/>
          </p:cNvPicPr>
          <p:nvPr/>
        </p:nvPicPr>
        <p:blipFill rotWithShape="1">
          <a:blip r:embed="rId105"/>
          <a:srcRect l="32609" t="11015" r="31033" b="23768"/>
          <a:stretch/>
        </p:blipFill>
        <p:spPr>
          <a:xfrm>
            <a:off x="823883" y="9303788"/>
            <a:ext cx="343106" cy="346183"/>
          </a:xfrm>
          <a:prstGeom prst="rect">
            <a:avLst/>
          </a:prstGeom>
        </p:spPr>
      </p:pic>
      <p:pic>
        <p:nvPicPr>
          <p:cNvPr id="667" name="Picture 666">
            <a:extLst>
              <a:ext uri="{FF2B5EF4-FFF2-40B4-BE49-F238E27FC236}">
                <a16:creationId xmlns:a16="http://schemas.microsoft.com/office/drawing/2014/main" id="{1D407BC0-566E-44EA-B1D1-C0A6C1C2498B}"/>
              </a:ext>
            </a:extLst>
          </p:cNvPr>
          <p:cNvPicPr>
            <a:picLocks noChangeAspect="1"/>
          </p:cNvPicPr>
          <p:nvPr/>
        </p:nvPicPr>
        <p:blipFill rotWithShape="1">
          <a:blip r:embed="rId106"/>
          <a:srcRect b="17950"/>
          <a:stretch/>
        </p:blipFill>
        <p:spPr>
          <a:xfrm>
            <a:off x="247512" y="11246803"/>
            <a:ext cx="385479" cy="316284"/>
          </a:xfrm>
          <a:prstGeom prst="rect">
            <a:avLst/>
          </a:prstGeom>
        </p:spPr>
      </p:pic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749F3C56-1839-1F41-ABDA-6285696B0903}"/>
              </a:ext>
            </a:extLst>
          </p:cNvPr>
          <p:cNvCxnSpPr>
            <a:cxnSpLocks/>
          </p:cNvCxnSpPr>
          <p:nvPr/>
        </p:nvCxnSpPr>
        <p:spPr>
          <a:xfrm>
            <a:off x="1471776" y="7393146"/>
            <a:ext cx="84369" cy="12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42459" y="8307534"/>
            <a:ext cx="332397" cy="2929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4" name="TextBox 933"/>
          <p:cNvSpPr txBox="1"/>
          <p:nvPr/>
        </p:nvSpPr>
        <p:spPr>
          <a:xfrm>
            <a:off x="3948983" y="8951426"/>
            <a:ext cx="534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" dirty="0"/>
              <a:t>Local History  Study -  Wigan Pier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25760F-87EF-1E3B-F6AB-1F0A93C0540B}"/>
              </a:ext>
            </a:extLst>
          </p:cNvPr>
          <p:cNvSpPr txBox="1"/>
          <p:nvPr/>
        </p:nvSpPr>
        <p:spPr>
          <a:xfrm>
            <a:off x="3724055" y="10846972"/>
            <a:ext cx="485213" cy="51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553" dirty="0"/>
              <a:t>Who should be king in 1066?</a:t>
            </a:r>
          </a:p>
          <a:p>
            <a:endParaRPr lang="en-US" sz="553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076FDB-5BE3-BD70-C089-7D81805E4FB0}"/>
              </a:ext>
            </a:extLst>
          </p:cNvPr>
          <p:cNvSpPr txBox="1"/>
          <p:nvPr/>
        </p:nvSpPr>
        <p:spPr>
          <a:xfrm>
            <a:off x="3254030" y="10761414"/>
            <a:ext cx="633688" cy="602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553" dirty="0"/>
              <a:t>How did the Saxons defeat the Vikings at Stamford Bridge?</a:t>
            </a:r>
          </a:p>
          <a:p>
            <a:endParaRPr lang="en-US" sz="553" dirty="0"/>
          </a:p>
        </p:txBody>
      </p:sp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F13AC579-58D6-ED16-710C-FD5C571C5FC4}"/>
              </a:ext>
            </a:extLst>
          </p:cNvPr>
          <p:cNvPicPr>
            <a:picLocks noChangeAspect="1"/>
          </p:cNvPicPr>
          <p:nvPr/>
        </p:nvPicPr>
        <p:blipFill rotWithShape="1"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 t="9701" r="18597" b="27491"/>
          <a:stretch/>
        </p:blipFill>
        <p:spPr>
          <a:xfrm>
            <a:off x="3226296" y="11122889"/>
            <a:ext cx="176743" cy="177304"/>
          </a:xfrm>
          <a:prstGeom prst="rect">
            <a:avLst/>
          </a:prstGeom>
        </p:spPr>
      </p:pic>
      <p:sp>
        <p:nvSpPr>
          <p:cNvPr id="929" name="TextBox 928">
            <a:extLst>
              <a:ext uri="{FF2B5EF4-FFF2-40B4-BE49-F238E27FC236}">
                <a16:creationId xmlns:a16="http://schemas.microsoft.com/office/drawing/2014/main" id="{DFB09882-E80E-DAD0-FCE6-CBC1E5F415B1}"/>
              </a:ext>
            </a:extLst>
          </p:cNvPr>
          <p:cNvSpPr txBox="1"/>
          <p:nvPr/>
        </p:nvSpPr>
        <p:spPr>
          <a:xfrm>
            <a:off x="2673827" y="10787165"/>
            <a:ext cx="665810" cy="51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3" dirty="0"/>
              <a:t>Why did William win the Battle of Hastings extended writing</a:t>
            </a:r>
          </a:p>
        </p:txBody>
      </p:sp>
      <p:sp>
        <p:nvSpPr>
          <p:cNvPr id="959" name="TextBox 958">
            <a:extLst>
              <a:ext uri="{FF2B5EF4-FFF2-40B4-BE49-F238E27FC236}">
                <a16:creationId xmlns:a16="http://schemas.microsoft.com/office/drawing/2014/main" id="{27E4AAF3-02F9-C8B6-D657-2C15DBFD85C5}"/>
              </a:ext>
            </a:extLst>
          </p:cNvPr>
          <p:cNvSpPr txBox="1"/>
          <p:nvPr/>
        </p:nvSpPr>
        <p:spPr>
          <a:xfrm rot="19155000">
            <a:off x="4398239" y="6605821"/>
            <a:ext cx="2323106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30" dirty="0">
                <a:solidFill>
                  <a:schemeClr val="bg1"/>
                </a:solidFill>
              </a:rPr>
              <a:t>How has British Society </a:t>
            </a:r>
          </a:p>
          <a:p>
            <a:pPr algn="ctr"/>
            <a:r>
              <a:rPr lang="en-GB" sz="830" dirty="0">
                <a:solidFill>
                  <a:schemeClr val="bg1"/>
                </a:solidFill>
              </a:rPr>
              <a:t>changed after </a:t>
            </a:r>
          </a:p>
          <a:p>
            <a:pPr algn="ctr"/>
            <a:r>
              <a:rPr lang="en-GB" sz="830" dirty="0">
                <a:solidFill>
                  <a:schemeClr val="bg1"/>
                </a:solidFill>
              </a:rPr>
              <a:t>World War II?</a:t>
            </a:r>
          </a:p>
        </p:txBody>
      </p:sp>
      <p:pic>
        <p:nvPicPr>
          <p:cNvPr id="41" name="Picture 40" descr="Shape&#10;&#10;Description automatically generated with low confidence">
            <a:extLst>
              <a:ext uri="{FF2B5EF4-FFF2-40B4-BE49-F238E27FC236}">
                <a16:creationId xmlns:a16="http://schemas.microsoft.com/office/drawing/2014/main" id="{AB8537C4-CB74-49B8-3FDB-EB05D2B15A82}"/>
              </a:ext>
            </a:extLst>
          </p:cNvPr>
          <p:cNvPicPr>
            <a:picLocks noChangeAspect="1"/>
          </p:cNvPicPr>
          <p:nvPr/>
        </p:nvPicPr>
        <p:blipFill rotWithShape="1"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5"/>
          <a:stretch/>
        </p:blipFill>
        <p:spPr>
          <a:xfrm>
            <a:off x="5876697" y="5200690"/>
            <a:ext cx="391767" cy="312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711F848-CAE9-EACD-5F53-D70D6D47007C}"/>
              </a:ext>
            </a:extLst>
          </p:cNvPr>
          <p:cNvPicPr>
            <a:picLocks noChangeAspect="1"/>
          </p:cNvPicPr>
          <p:nvPr/>
        </p:nvPicPr>
        <p:blipFill rotWithShape="1">
          <a:blip r:embed="rId109"/>
          <a:srcRect l="10447" t="4137" r="10050" b="20136"/>
          <a:stretch/>
        </p:blipFill>
        <p:spPr>
          <a:xfrm>
            <a:off x="6511935" y="5889706"/>
            <a:ext cx="257200" cy="244983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569BDC7-61F0-0B16-BF1B-DA44102DA21A}"/>
              </a:ext>
            </a:extLst>
          </p:cNvPr>
          <p:cNvSpPr txBox="1"/>
          <p:nvPr/>
        </p:nvSpPr>
        <p:spPr>
          <a:xfrm>
            <a:off x="1407923" y="5038818"/>
            <a:ext cx="542347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Capitalism Vs Communism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6D80F7A-49A9-0767-6081-FC09D20A88B3}"/>
              </a:ext>
            </a:extLst>
          </p:cNvPr>
          <p:cNvSpPr txBox="1"/>
          <p:nvPr/>
        </p:nvSpPr>
        <p:spPr>
          <a:xfrm>
            <a:off x="3778797" y="5477826"/>
            <a:ext cx="738876" cy="53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USA –  Economic Change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BC29643-30F4-88B2-A6DC-83527149B3DE}"/>
              </a:ext>
            </a:extLst>
          </p:cNvPr>
          <p:cNvCxnSpPr>
            <a:cxnSpLocks/>
          </p:cNvCxnSpPr>
          <p:nvPr/>
        </p:nvCxnSpPr>
        <p:spPr>
          <a:xfrm flipH="1">
            <a:off x="4345459" y="5433751"/>
            <a:ext cx="109237" cy="1164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94E55C1-AB82-D623-F462-E2CF75637802}"/>
              </a:ext>
            </a:extLst>
          </p:cNvPr>
          <p:cNvCxnSpPr>
            <a:cxnSpLocks/>
          </p:cNvCxnSpPr>
          <p:nvPr/>
        </p:nvCxnSpPr>
        <p:spPr>
          <a:xfrm flipH="1">
            <a:off x="3921991" y="5452009"/>
            <a:ext cx="84821" cy="1216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:a16="http://schemas.microsoft.com/office/drawing/2014/main" id="{6440DB24-985B-2126-6625-5589B0B146C6}"/>
              </a:ext>
            </a:extLst>
          </p:cNvPr>
          <p:cNvPicPr>
            <a:picLocks noChangeAspect="1"/>
          </p:cNvPicPr>
          <p:nvPr/>
        </p:nvPicPr>
        <p:blipFill rotWithShape="1">
          <a:blip r:embed="rId110"/>
          <a:srcRect l="16012" t="2149" r="15416" b="20137"/>
          <a:stretch/>
        </p:blipFill>
        <p:spPr>
          <a:xfrm>
            <a:off x="3251137" y="6395243"/>
            <a:ext cx="248092" cy="28117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85F348C9-A17A-F374-7B7A-D01BF50887EF}"/>
              </a:ext>
            </a:extLst>
      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3528293" y="2002311"/>
            <a:ext cx="386522" cy="386522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103C1FF1-FFDC-829C-8949-59E11B8D14D4}"/>
              </a:ext>
            </a:extLst>
          </p:cNvPr>
          <p:cNvSpPr txBox="1"/>
          <p:nvPr/>
        </p:nvSpPr>
        <p:spPr>
          <a:xfrm>
            <a:off x="3574777" y="2187947"/>
            <a:ext cx="604074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significance of John Snow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3691359-CE8F-B8F8-B1AE-99B869D05E6F}"/>
              </a:ext>
            </a:extLst>
          </p:cNvPr>
          <p:cNvCxnSpPr>
            <a:cxnSpLocks/>
          </p:cNvCxnSpPr>
          <p:nvPr/>
        </p:nvCxnSpPr>
        <p:spPr>
          <a:xfrm flipV="1">
            <a:off x="5338302" y="3454113"/>
            <a:ext cx="83669" cy="515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914106C-D5F1-904A-E9E6-42DF4F3B25B8}"/>
              </a:ext>
            </a:extLst>
          </p:cNvPr>
          <p:cNvCxnSpPr>
            <a:cxnSpLocks/>
          </p:cNvCxnSpPr>
          <p:nvPr/>
        </p:nvCxnSpPr>
        <p:spPr>
          <a:xfrm>
            <a:off x="3807746" y="2486327"/>
            <a:ext cx="0" cy="978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2DD3FBF-50BE-7092-5027-90407100B163}"/>
              </a:ext>
            </a:extLst>
          </p:cNvPr>
          <p:cNvCxnSpPr>
            <a:cxnSpLocks/>
          </p:cNvCxnSpPr>
          <p:nvPr/>
        </p:nvCxnSpPr>
        <p:spPr>
          <a:xfrm flipV="1">
            <a:off x="1508950" y="2829559"/>
            <a:ext cx="59872" cy="2228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D7F55E1-041A-573F-D7B1-388EE82C1B07}"/>
              </a:ext>
            </a:extLst>
          </p:cNvPr>
          <p:cNvCxnSpPr>
            <a:cxnSpLocks/>
          </p:cNvCxnSpPr>
          <p:nvPr/>
        </p:nvCxnSpPr>
        <p:spPr>
          <a:xfrm flipH="1">
            <a:off x="4255235" y="2358800"/>
            <a:ext cx="22032" cy="1871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CF6DDEC-AF2A-98C7-209B-A9DE3AF390C2}"/>
              </a:ext>
            </a:extLst>
          </p:cNvPr>
          <p:cNvCxnSpPr>
            <a:cxnSpLocks/>
          </p:cNvCxnSpPr>
          <p:nvPr/>
        </p:nvCxnSpPr>
        <p:spPr>
          <a:xfrm flipV="1">
            <a:off x="4453291" y="3012148"/>
            <a:ext cx="32424" cy="1107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CE70785-1A64-977F-021A-44EF75DB4ED4}"/>
              </a:ext>
            </a:extLst>
          </p:cNvPr>
          <p:cNvSpPr txBox="1"/>
          <p:nvPr/>
        </p:nvSpPr>
        <p:spPr>
          <a:xfrm>
            <a:off x="4658445" y="11788787"/>
            <a:ext cx="773194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3" dirty="0"/>
              <a:t>What happened at Pompeii?</a:t>
            </a:r>
          </a:p>
        </p:txBody>
      </p:sp>
      <p:sp>
        <p:nvSpPr>
          <p:cNvPr id="928" name="TextBox 927">
            <a:extLst>
              <a:ext uri="{FF2B5EF4-FFF2-40B4-BE49-F238E27FC236}">
                <a16:creationId xmlns:a16="http://schemas.microsoft.com/office/drawing/2014/main" id="{F906D945-5556-A164-F3CE-9FC9B589A410}"/>
              </a:ext>
            </a:extLst>
          </p:cNvPr>
          <p:cNvSpPr txBox="1"/>
          <p:nvPr/>
        </p:nvSpPr>
        <p:spPr>
          <a:xfrm>
            <a:off x="4546876" y="10849747"/>
            <a:ext cx="489265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3" dirty="0"/>
              <a:t>Black Romans in Britain</a:t>
            </a:r>
          </a:p>
        </p:txBody>
      </p:sp>
      <p:sp>
        <p:nvSpPr>
          <p:cNvPr id="935" name="TextBox 934">
            <a:extLst>
              <a:ext uri="{FF2B5EF4-FFF2-40B4-BE49-F238E27FC236}">
                <a16:creationId xmlns:a16="http://schemas.microsoft.com/office/drawing/2014/main" id="{E18D2D99-36EB-F57D-7FE5-4649BB72F136}"/>
              </a:ext>
            </a:extLst>
          </p:cNvPr>
          <p:cNvSpPr txBox="1"/>
          <p:nvPr/>
        </p:nvSpPr>
        <p:spPr>
          <a:xfrm>
            <a:off x="2408478" y="9050874"/>
            <a:ext cx="74610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Gandhi and Independence</a:t>
            </a:r>
          </a:p>
        </p:txBody>
      </p:sp>
      <p:sp>
        <p:nvSpPr>
          <p:cNvPr id="942" name="TextBox 941">
            <a:extLst>
              <a:ext uri="{FF2B5EF4-FFF2-40B4-BE49-F238E27FC236}">
                <a16:creationId xmlns:a16="http://schemas.microsoft.com/office/drawing/2014/main" id="{078E5CBC-5C27-3665-42BD-0D3E41A83D86}"/>
              </a:ext>
            </a:extLst>
          </p:cNvPr>
          <p:cNvSpPr txBox="1"/>
          <p:nvPr/>
        </p:nvSpPr>
        <p:spPr>
          <a:xfrm rot="19314961">
            <a:off x="521564" y="7290369"/>
            <a:ext cx="1560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World War I</a:t>
            </a:r>
          </a:p>
        </p:txBody>
      </p:sp>
      <p:sp>
        <p:nvSpPr>
          <p:cNvPr id="945" name="TextBox 944">
            <a:extLst>
              <a:ext uri="{FF2B5EF4-FFF2-40B4-BE49-F238E27FC236}">
                <a16:creationId xmlns:a16="http://schemas.microsoft.com/office/drawing/2014/main" id="{9CA61A66-AE0C-4A2E-C437-2DC0011613EA}"/>
              </a:ext>
            </a:extLst>
          </p:cNvPr>
          <p:cNvSpPr txBox="1"/>
          <p:nvPr/>
        </p:nvSpPr>
        <p:spPr>
          <a:xfrm>
            <a:off x="2888706" y="7050360"/>
            <a:ext cx="1560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World War II</a:t>
            </a:r>
          </a:p>
        </p:txBody>
      </p:sp>
      <p:sp>
        <p:nvSpPr>
          <p:cNvPr id="946" name="TextBox 945">
            <a:extLst>
              <a:ext uri="{FF2B5EF4-FFF2-40B4-BE49-F238E27FC236}">
                <a16:creationId xmlns:a16="http://schemas.microsoft.com/office/drawing/2014/main" id="{DF3E37B0-6DFC-92BC-EA2A-1D4CB98ADD15}"/>
              </a:ext>
            </a:extLst>
          </p:cNvPr>
          <p:cNvSpPr txBox="1"/>
          <p:nvPr/>
        </p:nvSpPr>
        <p:spPr>
          <a:xfrm rot="2046698">
            <a:off x="4317494" y="5796756"/>
            <a:ext cx="2323106" cy="34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30" dirty="0">
                <a:solidFill>
                  <a:schemeClr val="bg1"/>
                </a:solidFill>
              </a:rPr>
              <a:t>How has terrorism </a:t>
            </a:r>
          </a:p>
          <a:p>
            <a:pPr algn="ctr"/>
            <a:r>
              <a:rPr lang="en-GB" sz="830" dirty="0">
                <a:solidFill>
                  <a:schemeClr val="bg1"/>
                </a:solidFill>
              </a:rPr>
              <a:t>affected the world?</a:t>
            </a:r>
          </a:p>
        </p:txBody>
      </p:sp>
      <p:cxnSp>
        <p:nvCxnSpPr>
          <p:cNvPr id="947" name="Straight Connector 946">
            <a:extLst>
              <a:ext uri="{FF2B5EF4-FFF2-40B4-BE49-F238E27FC236}">
                <a16:creationId xmlns:a16="http://schemas.microsoft.com/office/drawing/2014/main" id="{E9EB9B81-B644-878B-E735-F7918740B191}"/>
              </a:ext>
            </a:extLst>
          </p:cNvPr>
          <p:cNvCxnSpPr>
            <a:cxnSpLocks/>
          </p:cNvCxnSpPr>
          <p:nvPr/>
        </p:nvCxnSpPr>
        <p:spPr>
          <a:xfrm>
            <a:off x="911768" y="7397815"/>
            <a:ext cx="162692" cy="621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ACD3A79-1640-EDB2-E687-98726BBB7035}"/>
              </a:ext>
            </a:extLst>
          </p:cNvPr>
          <p:cNvSpPr txBox="1"/>
          <p:nvPr/>
        </p:nvSpPr>
        <p:spPr>
          <a:xfrm rot="1684654">
            <a:off x="209154" y="5310358"/>
            <a:ext cx="2250035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USA  </a:t>
            </a:r>
          </a:p>
          <a:p>
            <a:pPr algn="ctr"/>
            <a:r>
              <a:rPr lang="en-GB" sz="967" dirty="0">
                <a:solidFill>
                  <a:schemeClr val="bg1"/>
                </a:solidFill>
              </a:rPr>
              <a:t>Cold War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58473D-22FF-CAD8-9E32-C605B61D4826}"/>
              </a:ext>
            </a:extLst>
          </p:cNvPr>
          <p:cNvCxnSpPr>
            <a:cxnSpLocks/>
          </p:cNvCxnSpPr>
          <p:nvPr/>
        </p:nvCxnSpPr>
        <p:spPr>
          <a:xfrm flipV="1">
            <a:off x="1797981" y="5966405"/>
            <a:ext cx="10908" cy="1052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702FB00-4B7F-8EF2-CD0B-1BA9875ED78E}"/>
              </a:ext>
            </a:extLst>
          </p:cNvPr>
          <p:cNvCxnSpPr>
            <a:cxnSpLocks/>
          </p:cNvCxnSpPr>
          <p:nvPr/>
        </p:nvCxnSpPr>
        <p:spPr>
          <a:xfrm flipH="1">
            <a:off x="1557949" y="5316229"/>
            <a:ext cx="70009" cy="1387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D6F3958-BB3A-41AC-C955-F139E072B95C}"/>
              </a:ext>
            </a:extLst>
          </p:cNvPr>
          <p:cNvCxnSpPr>
            <a:cxnSpLocks/>
          </p:cNvCxnSpPr>
          <p:nvPr/>
        </p:nvCxnSpPr>
        <p:spPr>
          <a:xfrm flipV="1">
            <a:off x="911768" y="5548367"/>
            <a:ext cx="129576" cy="616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80E0AE2-4A05-7222-249B-29375854F1D8}"/>
              </a:ext>
            </a:extLst>
          </p:cNvPr>
          <p:cNvCxnSpPr>
            <a:cxnSpLocks/>
          </p:cNvCxnSpPr>
          <p:nvPr/>
        </p:nvCxnSpPr>
        <p:spPr>
          <a:xfrm flipH="1" flipV="1">
            <a:off x="5395781" y="7195068"/>
            <a:ext cx="127258" cy="206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6D0FE3B-AFFD-78B3-F533-E76FCCD35C6F}"/>
              </a:ext>
            </a:extLst>
          </p:cNvPr>
          <p:cNvCxnSpPr>
            <a:cxnSpLocks/>
          </p:cNvCxnSpPr>
          <p:nvPr/>
        </p:nvCxnSpPr>
        <p:spPr>
          <a:xfrm flipH="1" flipV="1">
            <a:off x="5769333" y="7059175"/>
            <a:ext cx="103394" cy="885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9546B1F-CB6D-2CE2-4094-65272777CF5D}"/>
              </a:ext>
            </a:extLst>
          </p:cNvPr>
          <p:cNvCxnSpPr>
            <a:cxnSpLocks/>
          </p:cNvCxnSpPr>
          <p:nvPr/>
        </p:nvCxnSpPr>
        <p:spPr>
          <a:xfrm flipH="1" flipV="1">
            <a:off x="5918590" y="6670248"/>
            <a:ext cx="127258" cy="206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E11EBF5-7534-102C-9B77-004707797990}"/>
              </a:ext>
            </a:extLst>
          </p:cNvPr>
          <p:cNvCxnSpPr>
            <a:cxnSpLocks/>
          </p:cNvCxnSpPr>
          <p:nvPr/>
        </p:nvCxnSpPr>
        <p:spPr>
          <a:xfrm flipH="1">
            <a:off x="5948180" y="6422269"/>
            <a:ext cx="97668" cy="818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>
            <a:extLst>
              <a:ext uri="{FF2B5EF4-FFF2-40B4-BE49-F238E27FC236}">
                <a16:creationId xmlns:a16="http://schemas.microsoft.com/office/drawing/2014/main" id="{C73AE92B-2691-9C9E-5400-C28F40E2DF0C}"/>
              </a:ext>
            </a:extLst>
          </p:cNvPr>
          <p:cNvPicPr>
            <a:picLocks noChangeAspect="1"/>
          </p:cNvPicPr>
          <p:nvPr/>
        </p:nvPicPr>
        <p:blipFill rotWithShape="1">
          <a:blip r:embed="rId112"/>
          <a:srcRect l="13031" t="17254" r="12633" b="37031"/>
          <a:stretch/>
        </p:blipFill>
        <p:spPr>
          <a:xfrm>
            <a:off x="5544590" y="7601256"/>
            <a:ext cx="467100" cy="287254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CD2A4CDA-DCC8-A0B8-9DAD-50769DCDE16C}"/>
              </a:ext>
            </a:extLst>
          </p:cNvPr>
          <p:cNvSpPr txBox="1"/>
          <p:nvPr/>
        </p:nvSpPr>
        <p:spPr>
          <a:xfrm>
            <a:off x="5219167" y="7359409"/>
            <a:ext cx="861779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Immigration to Britain, experiences and contributions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29A5626-C339-7955-3D70-DF30639681D4}"/>
              </a:ext>
            </a:extLst>
          </p:cNvPr>
          <p:cNvSpPr txBox="1"/>
          <p:nvPr/>
        </p:nvSpPr>
        <p:spPr>
          <a:xfrm>
            <a:off x="5819466" y="7070047"/>
            <a:ext cx="861779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Changes in the role and attitudes towards women post WW2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FC55D2B4-AAC3-4407-1E5E-E414DD14F46A}"/>
              </a:ext>
            </a:extLst>
          </p:cNvPr>
          <p:cNvPicPr>
            <a:picLocks noChangeAspect="1"/>
          </p:cNvPicPr>
          <p:nvPr/>
        </p:nvPicPr>
        <p:blipFill rotWithShape="1">
          <a:blip r:embed="rId113"/>
          <a:srcRect b="18149"/>
          <a:stretch/>
        </p:blipFill>
        <p:spPr>
          <a:xfrm>
            <a:off x="6481270" y="7238033"/>
            <a:ext cx="327947" cy="26842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A58A9645-49CA-6FD7-59FA-FF27146E5300}"/>
              </a:ext>
            </a:extLst>
          </p:cNvPr>
          <p:cNvPicPr>
            <a:picLocks noChangeAspect="1"/>
          </p:cNvPicPr>
          <p:nvPr/>
        </p:nvPicPr>
        <p:blipFill rotWithShape="1">
          <a:blip r:embed="rId114"/>
          <a:srcRect t="-39" r="6870" b="19938"/>
          <a:stretch/>
        </p:blipFill>
        <p:spPr>
          <a:xfrm>
            <a:off x="6392698" y="6299022"/>
            <a:ext cx="305215" cy="26250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F839B03-5FB6-CAE2-67FB-D5FD8F169F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7029" y="6799517"/>
            <a:ext cx="289981" cy="317298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3F048BB5-AF4D-69BE-B0C1-A0C22944846E}"/>
              </a:ext>
            </a:extLst>
          </p:cNvPr>
          <p:cNvSpPr txBox="1"/>
          <p:nvPr/>
        </p:nvSpPr>
        <p:spPr>
          <a:xfrm>
            <a:off x="5876109" y="6803528"/>
            <a:ext cx="51831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Teen rebellion 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20CE70B-7A4A-3AA9-2A1A-19F8743530F3}"/>
              </a:ext>
            </a:extLst>
          </p:cNvPr>
          <p:cNvSpPr txBox="1"/>
          <p:nvPr/>
        </p:nvSpPr>
        <p:spPr>
          <a:xfrm>
            <a:off x="5950944" y="6333115"/>
            <a:ext cx="51831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Changes in technology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1CFDFD4-A243-0015-C649-88A5161376BE}"/>
              </a:ext>
            </a:extLst>
          </p:cNvPr>
          <p:cNvCxnSpPr>
            <a:cxnSpLocks/>
          </p:cNvCxnSpPr>
          <p:nvPr/>
        </p:nvCxnSpPr>
        <p:spPr>
          <a:xfrm flipH="1">
            <a:off x="2248188" y="6876803"/>
            <a:ext cx="6075" cy="1070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Picture 139">
            <a:extLst>
              <a:ext uri="{FF2B5EF4-FFF2-40B4-BE49-F238E27FC236}">
                <a16:creationId xmlns:a16="http://schemas.microsoft.com/office/drawing/2014/main" id="{3284E07A-BC70-9E9F-C647-61D7E2E9169F}"/>
              </a:ext>
            </a:extLst>
          </p:cNvPr>
          <p:cNvPicPr>
            <a:picLocks noChangeAspect="1"/>
          </p:cNvPicPr>
          <p:nvPr/>
        </p:nvPicPr>
        <p:blipFill rotWithShape="1">
          <a:blip r:embed="rId115"/>
          <a:srcRect b="28882"/>
          <a:stretch/>
        </p:blipFill>
        <p:spPr>
          <a:xfrm>
            <a:off x="1500951" y="6702493"/>
            <a:ext cx="396251" cy="281806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3992F124-066D-BDB6-C9FD-E05FE9B4B707}"/>
              </a:ext>
            </a:extLst>
          </p:cNvPr>
          <p:cNvSpPr txBox="1"/>
          <p:nvPr/>
        </p:nvSpPr>
        <p:spPr>
          <a:xfrm>
            <a:off x="1647681" y="6568316"/>
            <a:ext cx="51831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1905 Revolution</a:t>
            </a: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948ABE5A-F8E0-C30C-DD5F-54B32A4EF4CD}"/>
              </a:ext>
            </a:extLst>
          </p:cNvPr>
          <p:cNvPicPr>
            <a:picLocks noChangeAspect="1"/>
          </p:cNvPicPr>
          <p:nvPr/>
        </p:nvPicPr>
        <p:blipFill rotWithShape="1">
          <a:blip r:embed="rId116"/>
          <a:srcRect b="24112"/>
          <a:stretch/>
        </p:blipFill>
        <p:spPr>
          <a:xfrm>
            <a:off x="2014486" y="6372518"/>
            <a:ext cx="366138" cy="277856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4B67110A-6D66-22D3-555E-40E1805D1A8C}"/>
              </a:ext>
            </a:extLst>
          </p:cNvPr>
          <p:cNvSpPr txBox="1"/>
          <p:nvPr/>
        </p:nvSpPr>
        <p:spPr>
          <a:xfrm>
            <a:off x="2025067" y="6604891"/>
            <a:ext cx="51831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1917 Revolution</a:t>
            </a: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252DB524-16E4-8378-6957-D9BB57F96C9E}"/>
              </a:ext>
            </a:extLst>
          </p:cNvPr>
          <p:cNvPicPr>
            <a:picLocks noChangeAspect="1"/>
          </p:cNvPicPr>
          <p:nvPr/>
        </p:nvPicPr>
        <p:blipFill rotWithShape="1">
          <a:blip r:embed="rId117"/>
          <a:srcRect b="26556"/>
          <a:stretch/>
        </p:blipFill>
        <p:spPr>
          <a:xfrm>
            <a:off x="2371117" y="6475861"/>
            <a:ext cx="438203" cy="321834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510AEF86-7380-9D5E-24C2-E0337225DF77}"/>
              </a:ext>
            </a:extLst>
          </p:cNvPr>
          <p:cNvSpPr txBox="1"/>
          <p:nvPr/>
        </p:nvSpPr>
        <p:spPr>
          <a:xfrm>
            <a:off x="2543395" y="6430964"/>
            <a:ext cx="518318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How did Stalin control Russia</a:t>
            </a: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DE8F835A-3D30-68C7-5D89-BC3FE41FFD94}"/>
              </a:ext>
            </a:extLst>
          </p:cNvPr>
          <p:cNvPicPr>
            <a:picLocks noChangeAspect="1"/>
          </p:cNvPicPr>
          <p:nvPr/>
        </p:nvPicPr>
        <p:blipFill rotWithShape="1">
          <a:blip r:embed="rId118"/>
          <a:srcRect b="17354"/>
          <a:stretch/>
        </p:blipFill>
        <p:spPr>
          <a:xfrm>
            <a:off x="2451679" y="7511156"/>
            <a:ext cx="433641" cy="358387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ABA06F98-ACA4-5AE0-D5AA-F0404F6C1923}"/>
              </a:ext>
            </a:extLst>
          </p:cNvPr>
          <p:cNvSpPr txBox="1"/>
          <p:nvPr/>
        </p:nvSpPr>
        <p:spPr>
          <a:xfrm>
            <a:off x="2071984" y="7506951"/>
            <a:ext cx="51831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Stalin’s purges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B6CA93-5187-744D-84C5-7A3A2D2DF6C8}"/>
              </a:ext>
            </a:extLst>
          </p:cNvPr>
          <p:cNvCxnSpPr>
            <a:cxnSpLocks/>
          </p:cNvCxnSpPr>
          <p:nvPr/>
        </p:nvCxnSpPr>
        <p:spPr>
          <a:xfrm flipH="1">
            <a:off x="5769333" y="9022744"/>
            <a:ext cx="185295" cy="16464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" name="TextBox 930">
            <a:extLst>
              <a:ext uri="{FF2B5EF4-FFF2-40B4-BE49-F238E27FC236}">
                <a16:creationId xmlns:a16="http://schemas.microsoft.com/office/drawing/2014/main" id="{E2394AE3-5914-0A16-2941-98264DA038B3}"/>
              </a:ext>
            </a:extLst>
          </p:cNvPr>
          <p:cNvSpPr txBox="1"/>
          <p:nvPr/>
        </p:nvSpPr>
        <p:spPr>
          <a:xfrm>
            <a:off x="5789217" y="8824533"/>
            <a:ext cx="831226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When did Parliament become more powerful than the monarchy?</a:t>
            </a:r>
          </a:p>
        </p:txBody>
      </p:sp>
      <p:cxnSp>
        <p:nvCxnSpPr>
          <p:cNvPr id="938" name="Straight Connector 937">
            <a:extLst>
              <a:ext uri="{FF2B5EF4-FFF2-40B4-BE49-F238E27FC236}">
                <a16:creationId xmlns:a16="http://schemas.microsoft.com/office/drawing/2014/main" id="{613FDB69-7AAF-9B52-6E3B-48CB98A308C0}"/>
              </a:ext>
            </a:extLst>
          </p:cNvPr>
          <p:cNvCxnSpPr>
            <a:cxnSpLocks/>
          </p:cNvCxnSpPr>
          <p:nvPr/>
        </p:nvCxnSpPr>
        <p:spPr>
          <a:xfrm>
            <a:off x="5326207" y="9511558"/>
            <a:ext cx="103004" cy="265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9" name="Picture 938">
            <a:extLst>
              <a:ext uri="{FF2B5EF4-FFF2-40B4-BE49-F238E27FC236}">
                <a16:creationId xmlns:a16="http://schemas.microsoft.com/office/drawing/2014/main" id="{6D607EAE-9946-5A9E-B8A6-487604494811}"/>
              </a:ext>
            </a:extLst>
          </p:cNvPr>
          <p:cNvPicPr>
            <a:picLocks noChangeAspect="1"/>
          </p:cNvPicPr>
          <p:nvPr/>
        </p:nvPicPr>
        <p:blipFill rotWithShape="1">
          <a:blip r:embed="rId105"/>
          <a:srcRect l="32609" t="11015" r="31033" b="23768"/>
          <a:stretch/>
        </p:blipFill>
        <p:spPr>
          <a:xfrm>
            <a:off x="6508587" y="8776528"/>
            <a:ext cx="286905" cy="2894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4BCB117-9271-BBFF-FEB3-92EAD3E61E4C}"/>
              </a:ext>
            </a:extLst>
          </p:cNvPr>
          <p:cNvPicPr>
            <a:picLocks noChangeAspect="1"/>
          </p:cNvPicPr>
          <p:nvPr/>
        </p:nvPicPr>
        <p:blipFill rotWithShape="1">
          <a:blip r:embed="rId119"/>
          <a:srcRect b="25901"/>
          <a:stretch/>
        </p:blipFill>
        <p:spPr>
          <a:xfrm>
            <a:off x="5042934" y="11907405"/>
            <a:ext cx="279859" cy="2293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60CE2E-AFA5-641A-C972-4430188AE349}"/>
              </a:ext>
            </a:extLst>
          </p:cNvPr>
          <p:cNvPicPr>
            <a:picLocks noChangeAspect="1"/>
          </p:cNvPicPr>
          <p:nvPr/>
        </p:nvPicPr>
        <p:blipFill rotWithShape="1">
          <a:blip r:embed="rId120"/>
          <a:srcRect b="23516"/>
          <a:stretch/>
        </p:blipFill>
        <p:spPr>
          <a:xfrm>
            <a:off x="4657411" y="11135700"/>
            <a:ext cx="268519" cy="205375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59A684-CF70-BE34-FE3A-2DA1142353BA}"/>
              </a:ext>
            </a:extLst>
          </p:cNvPr>
          <p:cNvCxnSpPr>
            <a:cxnSpLocks/>
          </p:cNvCxnSpPr>
          <p:nvPr/>
        </p:nvCxnSpPr>
        <p:spPr>
          <a:xfrm flipH="1">
            <a:off x="4622299" y="11206288"/>
            <a:ext cx="74694" cy="1228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424F4DE-1F0F-7A8A-0072-324593875825}"/>
              </a:ext>
            </a:extLst>
          </p:cNvPr>
          <p:cNvSpPr txBox="1"/>
          <p:nvPr/>
        </p:nvSpPr>
        <p:spPr>
          <a:xfrm>
            <a:off x="4154094" y="11807280"/>
            <a:ext cx="560977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3" dirty="0"/>
              <a:t>Women in the Dark Ages?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EEC69B8-E257-AF42-68CE-7CF254363F20}"/>
              </a:ext>
            </a:extLst>
          </p:cNvPr>
          <p:cNvCxnSpPr>
            <a:cxnSpLocks/>
          </p:cNvCxnSpPr>
          <p:nvPr/>
        </p:nvCxnSpPr>
        <p:spPr>
          <a:xfrm flipV="1">
            <a:off x="4518675" y="11764542"/>
            <a:ext cx="53785" cy="7062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17AE314-82BE-63F4-0D1B-4BF3346A5F37}"/>
              </a:ext>
            </a:extLst>
          </p:cNvPr>
          <p:cNvSpPr txBox="1"/>
          <p:nvPr/>
        </p:nvSpPr>
        <p:spPr>
          <a:xfrm>
            <a:off x="4171287" y="10849426"/>
            <a:ext cx="493480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3" dirty="0"/>
              <a:t>Were Vikings just warriors?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FBDBCAA-6AAD-B241-8E9C-BC33993AFBFA}"/>
              </a:ext>
            </a:extLst>
          </p:cNvPr>
          <p:cNvCxnSpPr>
            <a:cxnSpLocks/>
          </p:cNvCxnSpPr>
          <p:nvPr/>
        </p:nvCxnSpPr>
        <p:spPr>
          <a:xfrm flipH="1">
            <a:off x="3714840" y="11246803"/>
            <a:ext cx="68711" cy="1418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82A96C2-4916-B693-3532-7D06C7C1F199}"/>
              </a:ext>
            </a:extLst>
          </p:cNvPr>
          <p:cNvCxnSpPr>
            <a:cxnSpLocks/>
          </p:cNvCxnSpPr>
          <p:nvPr/>
        </p:nvCxnSpPr>
        <p:spPr>
          <a:xfrm flipH="1">
            <a:off x="4350813" y="11238786"/>
            <a:ext cx="74694" cy="1228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BA6C2DB2-46C6-85ED-8B3E-95D6CDC18839}"/>
              </a:ext>
            </a:extLst>
          </p:cNvPr>
          <p:cNvSpPr txBox="1"/>
          <p:nvPr/>
        </p:nvSpPr>
        <p:spPr>
          <a:xfrm>
            <a:off x="3276365" y="11382278"/>
            <a:ext cx="2363263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Introduction to </a:t>
            </a:r>
          </a:p>
          <a:p>
            <a:pPr algn="ctr"/>
            <a:r>
              <a:rPr lang="en-GB" sz="967" dirty="0">
                <a:solidFill>
                  <a:schemeClr val="bg1"/>
                </a:solidFill>
              </a:rPr>
              <a:t>Historical Skills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38AF354D-DCC5-5D16-AC2C-21C3963E6EEA}"/>
              </a:ext>
            </a:extLst>
          </p:cNvPr>
          <p:cNvPicPr>
            <a:picLocks noChangeAspect="1"/>
          </p:cNvPicPr>
          <p:nvPr/>
        </p:nvPicPr>
        <p:blipFill rotWithShape="1">
          <a:blip r:embed="rId121"/>
          <a:srcRect b="25901"/>
          <a:stretch/>
        </p:blipFill>
        <p:spPr>
          <a:xfrm>
            <a:off x="4293969" y="10685287"/>
            <a:ext cx="277750" cy="20581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F77798B-6B2A-8C51-CC6A-7168A3525837}"/>
              </a:ext>
            </a:extLst>
          </p:cNvPr>
          <p:cNvPicPr>
            <a:picLocks noChangeAspect="1"/>
          </p:cNvPicPr>
          <p:nvPr/>
        </p:nvPicPr>
        <p:blipFill rotWithShape="1">
          <a:blip r:embed="rId122"/>
          <a:srcRect b="20733"/>
          <a:stretch/>
        </p:blipFill>
        <p:spPr>
          <a:xfrm>
            <a:off x="2202965" y="9040324"/>
            <a:ext cx="395098" cy="3131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C7C3CA-AD26-4C25-88AF-B23800D97104}"/>
                  </a:ext>
                </a:extLst>
              </p14:cNvPr>
              <p14:cNvContentPartPr/>
              <p14:nvPr/>
            </p14:nvContentPartPr>
            <p14:xfrm>
              <a:off x="7363156" y="12156404"/>
              <a:ext cx="24480" cy="24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C7C3CA-AD26-4C25-88AF-B23800D9710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354156" y="12147404"/>
                <a:ext cx="421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0B8607-159F-4AE0-940E-47D70314EFAC}"/>
                  </a:ext>
                </a:extLst>
              </p14:cNvPr>
              <p14:cNvContentPartPr/>
              <p14:nvPr/>
            </p14:nvContentPartPr>
            <p14:xfrm>
              <a:off x="7454596" y="9856364"/>
              <a:ext cx="360" cy="9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0B8607-159F-4AE0-940E-47D70314EFA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445596" y="9847364"/>
                <a:ext cx="18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86F85C-11EE-41B2-8C83-5D2F7500641E}"/>
                  </a:ext>
                </a:extLst>
              </p14:cNvPr>
              <p14:cNvContentPartPr/>
              <p14:nvPr/>
            </p14:nvContentPartPr>
            <p14:xfrm>
              <a:off x="6862756" y="12373124"/>
              <a:ext cx="10080" cy="10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86F85C-11EE-41B2-8C83-5D2F7500641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853756" y="12364124"/>
                <a:ext cx="277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2C76F6-53BF-4628-A060-3A71628344D1}"/>
                  </a:ext>
                </a:extLst>
              </p14:cNvPr>
              <p14:cNvContentPartPr/>
              <p14:nvPr/>
            </p14:nvContentPartPr>
            <p14:xfrm>
              <a:off x="7088836" y="1214704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2C76F6-53BF-4628-A060-3A71628344D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079836" y="1213804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FEDE99B4-756C-C8D3-AB29-D7B78DD0B669}"/>
              </a:ext>
            </a:extLst>
          </p:cNvPr>
          <p:cNvSpPr txBox="1"/>
          <p:nvPr/>
        </p:nvSpPr>
        <p:spPr>
          <a:xfrm>
            <a:off x="4843305" y="3434538"/>
            <a:ext cx="67857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Use of propaganda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D3EDCC7-5214-5C43-3C68-87F8BD03A865}"/>
              </a:ext>
            </a:extLst>
          </p:cNvPr>
          <p:cNvCxnSpPr>
            <a:cxnSpLocks/>
          </p:cNvCxnSpPr>
          <p:nvPr/>
        </p:nvCxnSpPr>
        <p:spPr>
          <a:xfrm flipH="1">
            <a:off x="5918590" y="3484096"/>
            <a:ext cx="133793" cy="222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torm trooper Icon 40309">
            <a:extLst>
              <a:ext uri="{FF2B5EF4-FFF2-40B4-BE49-F238E27FC236}">
                <a16:creationId xmlns:a16="http://schemas.microsoft.com/office/drawing/2014/main" id="{1763BC88-A479-0CE3-3332-C3A2AA685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96" y="3429059"/>
            <a:ext cx="338773" cy="3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430A2E69-0EEB-6D2B-56CE-463DA9DB4265}"/>
              </a:ext>
            </a:extLst>
          </p:cNvPr>
          <p:cNvSpPr txBox="1"/>
          <p:nvPr/>
        </p:nvSpPr>
        <p:spPr>
          <a:xfrm>
            <a:off x="5870819" y="3426271"/>
            <a:ext cx="67857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Use of stormtroopers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C7A97DC-4A59-ECC9-9303-83775E638C75}"/>
              </a:ext>
            </a:extLst>
          </p:cNvPr>
          <p:cNvCxnSpPr>
            <a:cxnSpLocks/>
          </p:cNvCxnSpPr>
          <p:nvPr/>
        </p:nvCxnSpPr>
        <p:spPr>
          <a:xfrm flipH="1">
            <a:off x="5696068" y="3016529"/>
            <a:ext cx="154473" cy="750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 descr="A close up of a logo&#10;&#10;Description automatically generated">
            <a:extLst>
              <a:ext uri="{FF2B5EF4-FFF2-40B4-BE49-F238E27FC236}">
                <a16:creationId xmlns:a16="http://schemas.microsoft.com/office/drawing/2014/main" id="{71FCAFC1-F722-C6A4-ABC8-E1F8426F9EDD}"/>
              </a:ext>
            </a:extLst>
          </p:cNvPr>
          <p:cNvPicPr>
            <a:picLocks noChangeAspect="1"/>
          </p:cNvPicPr>
          <p:nvPr/>
        </p:nvPicPr>
        <p:blipFill rotWithShape="1"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1" b="15318"/>
          <a:stretch/>
        </p:blipFill>
        <p:spPr>
          <a:xfrm>
            <a:off x="4696391" y="3402399"/>
            <a:ext cx="238316" cy="213537"/>
          </a:xfrm>
          <a:prstGeom prst="rect">
            <a:avLst/>
          </a:prstGeom>
        </p:spPr>
      </p:pic>
      <p:pic>
        <p:nvPicPr>
          <p:cNvPr id="1028" name="Picture 4" descr="fear Icon 4785192">
            <a:extLst>
              <a:ext uri="{FF2B5EF4-FFF2-40B4-BE49-F238E27FC236}">
                <a16:creationId xmlns:a16="http://schemas.microsoft.com/office/drawing/2014/main" id="{5D6ABB10-5B11-1EFE-47C0-84F7741B6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53" y="2425108"/>
            <a:ext cx="318229" cy="31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BB6C8B4-FEF0-C760-3AE0-ED4BFD9FF17D}"/>
              </a:ext>
            </a:extLst>
          </p:cNvPr>
          <p:cNvCxnSpPr>
            <a:cxnSpLocks/>
          </p:cNvCxnSpPr>
          <p:nvPr/>
        </p:nvCxnSpPr>
        <p:spPr>
          <a:xfrm flipH="1">
            <a:off x="5441250" y="2342029"/>
            <a:ext cx="315237" cy="4173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education Icon 4736328">
            <a:extLst>
              <a:ext uri="{FF2B5EF4-FFF2-40B4-BE49-F238E27FC236}">
                <a16:creationId xmlns:a16="http://schemas.microsoft.com/office/drawing/2014/main" id="{121465E0-7553-E7C5-F94D-1CE7F3549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91" y="1764856"/>
            <a:ext cx="479895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paganda Icon 2028968">
            <a:extLst>
              <a:ext uri="{FF2B5EF4-FFF2-40B4-BE49-F238E27FC236}">
                <a16:creationId xmlns:a16="http://schemas.microsoft.com/office/drawing/2014/main" id="{B6F852D1-4732-2C25-7C60-39A2745DE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55" y="2770610"/>
            <a:ext cx="356656" cy="3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ctory Icon 1009511">
            <a:extLst>
              <a:ext uri="{FF2B5EF4-FFF2-40B4-BE49-F238E27FC236}">
                <a16:creationId xmlns:a16="http://schemas.microsoft.com/office/drawing/2014/main" id="{963C0E04-E45A-5775-3B7D-CC7120E43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83" y="3023277"/>
            <a:ext cx="318229" cy="31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overty Icon 5174554">
            <a:extLst>
              <a:ext uri="{FF2B5EF4-FFF2-40B4-BE49-F238E27FC236}">
                <a16:creationId xmlns:a16="http://schemas.microsoft.com/office/drawing/2014/main" id="{D8AFB230-9ED4-F243-EC08-89B99F390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51" y="3042882"/>
            <a:ext cx="364944" cy="36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urgery Icon 977664">
            <a:extLst>
              <a:ext uri="{FF2B5EF4-FFF2-40B4-BE49-F238E27FC236}">
                <a16:creationId xmlns:a16="http://schemas.microsoft.com/office/drawing/2014/main" id="{B029AB8D-75D8-1C04-3B7B-3BCF076A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47" y="2089329"/>
            <a:ext cx="282762" cy="2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1C58A7A-1DDB-8877-B4B1-4A5EC92BFD3A}"/>
              </a:ext>
            </a:extLst>
          </p:cNvPr>
          <p:cNvCxnSpPr>
            <a:cxnSpLocks/>
          </p:cNvCxnSpPr>
          <p:nvPr/>
        </p:nvCxnSpPr>
        <p:spPr>
          <a:xfrm flipH="1">
            <a:off x="1493416" y="2379395"/>
            <a:ext cx="34893" cy="1173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F896E16D-2DFE-7360-5954-597B2CD863C2}"/>
              </a:ext>
            </a:extLst>
          </p:cNvPr>
          <p:cNvCxnSpPr>
            <a:cxnSpLocks/>
          </p:cNvCxnSpPr>
          <p:nvPr/>
        </p:nvCxnSpPr>
        <p:spPr>
          <a:xfrm>
            <a:off x="2149367" y="2440297"/>
            <a:ext cx="72902" cy="805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302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75036</TotalTime>
  <Words>972</Words>
  <Application>Microsoft Office PowerPoint</Application>
  <PresentationFormat>Widescreen</PresentationFormat>
  <Paragraphs>215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Watkiss</dc:creator>
  <cp:lastModifiedBy>Watkiss, Stuart</cp:lastModifiedBy>
  <cp:revision>164</cp:revision>
  <dcterms:created xsi:type="dcterms:W3CDTF">2020-04-09T11:19:23Z</dcterms:created>
  <dcterms:modified xsi:type="dcterms:W3CDTF">2023-05-17T08:30:06Z</dcterms:modified>
</cp:coreProperties>
</file>