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art Watkiss" initials="SW" lastIdx="2" clrIdx="0">
    <p:extLst>
      <p:ext uri="{19B8F6BF-5375-455C-9EA6-DF929625EA0E}">
        <p15:presenceInfo xmlns:p15="http://schemas.microsoft.com/office/powerpoint/2012/main" userId="9641298fe6d7a3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249" autoAdjust="0"/>
  </p:normalViewPr>
  <p:slideViewPr>
    <p:cSldViewPr snapToGrid="0">
      <p:cViewPr>
        <p:scale>
          <a:sx n="164" d="100"/>
          <a:sy n="164" d="100"/>
        </p:scale>
        <p:origin x="236" y="-2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1T11:56:34.015" idx="2">
    <p:pos x="3983" y="-14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F1254-F1D9-4CB4-AEBE-6DB5514C57F4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7A946-D12F-41F7-8133-E95450D3461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02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2213" y="1235075"/>
            <a:ext cx="1873250" cy="3332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00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08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28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9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55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27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59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37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71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4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2C1C-DDB3-42BD-89BD-8F13387EB0D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3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C2C1C-DDB3-42BD-89BD-8F13387EB0D5}" type="datetimeFigureOut">
              <a:rPr lang="en-GB" smtClean="0"/>
              <a:t>21/04/2022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B1F1-AC04-4DB3-921D-6950E62EA59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64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117" Type="http://schemas.openxmlformats.org/officeDocument/2006/relationships/image" Target="../media/image115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84" Type="http://schemas.openxmlformats.org/officeDocument/2006/relationships/image" Target="../media/image82.png"/><Relationship Id="rId89" Type="http://schemas.openxmlformats.org/officeDocument/2006/relationships/image" Target="../media/image87.png"/><Relationship Id="rId112" Type="http://schemas.openxmlformats.org/officeDocument/2006/relationships/image" Target="../media/image110.png"/><Relationship Id="rId16" Type="http://schemas.openxmlformats.org/officeDocument/2006/relationships/image" Target="../media/image14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74" Type="http://schemas.openxmlformats.org/officeDocument/2006/relationships/image" Target="../media/image72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5" Type="http://schemas.openxmlformats.org/officeDocument/2006/relationships/image" Target="../media/image3.png"/><Relationship Id="rId90" Type="http://schemas.openxmlformats.org/officeDocument/2006/relationships/image" Target="../media/image88.png"/><Relationship Id="rId95" Type="http://schemas.openxmlformats.org/officeDocument/2006/relationships/image" Target="../media/image9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118" Type="http://schemas.openxmlformats.org/officeDocument/2006/relationships/image" Target="../media/image116.png"/><Relationship Id="rId80" Type="http://schemas.openxmlformats.org/officeDocument/2006/relationships/image" Target="../media/image78.png"/><Relationship Id="rId85" Type="http://schemas.openxmlformats.org/officeDocument/2006/relationships/image" Target="../media/image83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108" Type="http://schemas.openxmlformats.org/officeDocument/2006/relationships/image" Target="../media/image106.png"/><Relationship Id="rId54" Type="http://schemas.openxmlformats.org/officeDocument/2006/relationships/image" Target="../media/image52.pn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9.png"/><Relationship Id="rId96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49" Type="http://schemas.openxmlformats.org/officeDocument/2006/relationships/image" Target="../media/image47.png"/><Relationship Id="rId114" Type="http://schemas.openxmlformats.org/officeDocument/2006/relationships/image" Target="../media/image112.png"/><Relationship Id="rId119" Type="http://schemas.openxmlformats.org/officeDocument/2006/relationships/image" Target="../media/image117.png"/><Relationship Id="rId44" Type="http://schemas.openxmlformats.org/officeDocument/2006/relationships/image" Target="../media/image42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81" Type="http://schemas.openxmlformats.org/officeDocument/2006/relationships/image" Target="../media/image79.png"/><Relationship Id="rId86" Type="http://schemas.openxmlformats.org/officeDocument/2006/relationships/image" Target="../media/image8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6" Type="http://schemas.openxmlformats.org/officeDocument/2006/relationships/image" Target="../media/image74.png"/><Relationship Id="rId97" Type="http://schemas.openxmlformats.org/officeDocument/2006/relationships/image" Target="../media/image95.png"/><Relationship Id="rId104" Type="http://schemas.openxmlformats.org/officeDocument/2006/relationships/image" Target="../media/image102.png"/><Relationship Id="rId120" Type="http://schemas.openxmlformats.org/officeDocument/2006/relationships/image" Target="../media/image118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24" Type="http://schemas.openxmlformats.org/officeDocument/2006/relationships/image" Target="../media/image22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png"/><Relationship Id="rId115" Type="http://schemas.openxmlformats.org/officeDocument/2006/relationships/image" Target="../media/image113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3" Type="http://schemas.openxmlformats.org/officeDocument/2006/relationships/image" Target="../media/image1.jpe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Relationship Id="rId116" Type="http://schemas.openxmlformats.org/officeDocument/2006/relationships/image" Target="../media/image11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62" Type="http://schemas.openxmlformats.org/officeDocument/2006/relationships/image" Target="../media/image60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Relationship Id="rId15" Type="http://schemas.openxmlformats.org/officeDocument/2006/relationships/image" Target="../media/image13.png"/><Relationship Id="rId36" Type="http://schemas.openxmlformats.org/officeDocument/2006/relationships/image" Target="../media/image34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52" Type="http://schemas.openxmlformats.org/officeDocument/2006/relationships/image" Target="../media/image50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444035B-E4A5-432A-B0CC-EB750AD0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7" y="-231176"/>
            <a:ext cx="5699058" cy="1219179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BA0C6AE-A6BC-4246-A155-EE3836452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883" y="6505840"/>
            <a:ext cx="142804" cy="20924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6099ED3-65D3-F641-9DF6-C093D5AE5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73111" y="5065952"/>
            <a:ext cx="377136" cy="41535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32308761-CC66-C848-A244-69EBD5113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380417" y="5888533"/>
            <a:ext cx="269240" cy="31545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E55123C-0268-0847-A61E-EE7D9A4B30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997" y="6090510"/>
            <a:ext cx="285367" cy="36387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9087F68-8A5E-CF4E-8FDB-CEF11F9FB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2498" y="6165975"/>
            <a:ext cx="289981" cy="3172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BBC19BD-757A-5247-B103-3B204838BE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6291" y="7664330"/>
            <a:ext cx="276499" cy="2507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26B08E-9A43-D84F-AA10-D5E0C1E899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824" y="7926252"/>
            <a:ext cx="354307" cy="3575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CF7324-2EEC-D94F-8014-62A3110BCC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82594" y="7881450"/>
            <a:ext cx="488732" cy="3408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F6D74F-05EB-A041-B198-F8BF87D2B2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9786" y="7925954"/>
            <a:ext cx="295509" cy="3048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2CBCA-BB76-F44B-A8E4-FCC27F2B49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8371" y="8965957"/>
            <a:ext cx="338855" cy="284732"/>
          </a:xfrm>
          <a:prstGeom prst="rect">
            <a:avLst/>
          </a:prstGeom>
        </p:spPr>
      </p:pic>
      <p:pic>
        <p:nvPicPr>
          <p:cNvPr id="399" name="Picture 398">
            <a:extLst>
              <a:ext uri="{FF2B5EF4-FFF2-40B4-BE49-F238E27FC236}">
                <a16:creationId xmlns:a16="http://schemas.microsoft.com/office/drawing/2014/main" id="{4A1BE6A6-7820-6A44-AD44-D1BC6EA8AE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15600" y="10156524"/>
            <a:ext cx="439757" cy="428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A5B0D2-C0BE-9B40-A5D1-983493CDDB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4472" y="10461750"/>
            <a:ext cx="358744" cy="297245"/>
          </a:xfrm>
          <a:prstGeom prst="rect">
            <a:avLst/>
          </a:prstGeom>
        </p:spPr>
      </p:pic>
      <p:pic>
        <p:nvPicPr>
          <p:cNvPr id="502" name="Picture 501" descr="A close up of a logo&#10;&#10;Description automatically generated">
            <a:extLst>
              <a:ext uri="{FF2B5EF4-FFF2-40B4-BE49-F238E27FC236}">
                <a16:creationId xmlns:a16="http://schemas.microsoft.com/office/drawing/2014/main" id="{7DA59893-8FC3-490D-833C-815D2CD765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04" y="11099166"/>
            <a:ext cx="214466" cy="171431"/>
          </a:xfrm>
          <a:prstGeom prst="rect">
            <a:avLst/>
          </a:prstGeom>
        </p:spPr>
      </p:pic>
      <p:pic>
        <p:nvPicPr>
          <p:cNvPr id="531" name="Picture 530" descr="A close up of a logo&#10;&#10;Description automatically generated">
            <a:extLst>
              <a:ext uri="{FF2B5EF4-FFF2-40B4-BE49-F238E27FC236}">
                <a16:creationId xmlns:a16="http://schemas.microsoft.com/office/drawing/2014/main" id="{B0E2743C-8062-4F2A-B9B9-61CE3C5625D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05" y="9574088"/>
            <a:ext cx="308030" cy="246220"/>
          </a:xfrm>
          <a:prstGeom prst="rect">
            <a:avLst/>
          </a:prstGeom>
        </p:spPr>
      </p:pic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676405" y="11158084"/>
            <a:ext cx="112734" cy="2140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3019" y="10932506"/>
            <a:ext cx="65926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Who were the Romans?</a:t>
            </a:r>
            <a:endParaRPr lang="en-US" sz="1244" dirty="0"/>
          </a:p>
        </p:txBody>
      </p:sp>
      <p:sp>
        <p:nvSpPr>
          <p:cNvPr id="14" name="TextBox 13"/>
          <p:cNvSpPr txBox="1"/>
          <p:nvPr/>
        </p:nvSpPr>
        <p:spPr>
          <a:xfrm>
            <a:off x="4198402" y="11930321"/>
            <a:ext cx="1040231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Why was the Roman army so successful?</a:t>
            </a:r>
          </a:p>
          <a:p>
            <a:endParaRPr lang="en-US" sz="692" dirty="0"/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408790" y="11663485"/>
            <a:ext cx="86899" cy="1913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130977" y="11146778"/>
            <a:ext cx="115323" cy="20005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468588" y="11259462"/>
            <a:ext cx="35243" cy="1740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032293" y="11771972"/>
            <a:ext cx="137440" cy="631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/>
          <p:cNvSpPr txBox="1"/>
          <p:nvPr/>
        </p:nvSpPr>
        <p:spPr>
          <a:xfrm>
            <a:off x="3087184" y="10782422"/>
            <a:ext cx="67637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The Dark Ages source analysis</a:t>
            </a:r>
          </a:p>
        </p:txBody>
      </p: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827904" y="11141665"/>
            <a:ext cx="19938" cy="2000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3162693" y="11726040"/>
            <a:ext cx="6802" cy="891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827543" y="11759604"/>
            <a:ext cx="691424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Who should be king in 1066?</a:t>
            </a:r>
          </a:p>
          <a:p>
            <a:endParaRPr lang="en-US" sz="553" dirty="0"/>
          </a:p>
        </p:txBody>
      </p: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697732" y="11730421"/>
            <a:ext cx="9965" cy="1421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477917" y="11812450"/>
            <a:ext cx="567162" cy="51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How did William control the English?</a:t>
            </a:r>
          </a:p>
          <a:p>
            <a:endParaRPr lang="en-US" sz="553" dirty="0"/>
          </a:p>
        </p:txBody>
      </p: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923992" y="11692322"/>
            <a:ext cx="53549" cy="2047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257677" y="11886721"/>
            <a:ext cx="831310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Compare life in Medieval villages and towns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587358" y="11060887"/>
            <a:ext cx="350885" cy="2263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45909" y="9706830"/>
            <a:ext cx="555867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Was King John was a cruel and weak King?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956" idx="2"/>
          </p:cNvCxnSpPr>
          <p:nvPr/>
        </p:nvCxnSpPr>
        <p:spPr>
          <a:xfrm flipH="1">
            <a:off x="2546891" y="9789284"/>
            <a:ext cx="49364" cy="7770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225099" y="10242583"/>
            <a:ext cx="0" cy="1914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365379" y="11797180"/>
            <a:ext cx="651547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What have the Romans done for us?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341157" y="10405190"/>
            <a:ext cx="6390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Black Death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754099" y="10397501"/>
            <a:ext cx="1004780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causes, events and consequences of the Peasants </a:t>
            </a:r>
          </a:p>
          <a:p>
            <a:pPr algn="ctr"/>
            <a:r>
              <a:rPr lang="en-GB" sz="553" dirty="0"/>
              <a:t>Revolt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10645452" y="17030260"/>
            <a:ext cx="113344" cy="475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967549" y="10282389"/>
            <a:ext cx="190165" cy="18069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610352" y="9653229"/>
            <a:ext cx="77658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problems Henry Vii faced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193419" y="10342682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Henry VIII and his many wives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187628" y="10259215"/>
            <a:ext cx="61599" cy="742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813099" y="10254933"/>
            <a:ext cx="37315" cy="1526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4782233" y="9531327"/>
            <a:ext cx="546927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Why did Elizabeth not marry?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358935" y="10237354"/>
            <a:ext cx="132704" cy="575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3487723" y="10428183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What was Henry VIII like?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208881" y="9156731"/>
            <a:ext cx="222037" cy="880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294011" y="9394968"/>
            <a:ext cx="126381" cy="191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852510" y="9664806"/>
            <a:ext cx="163519" cy="12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902342" y="9553651"/>
            <a:ext cx="149063" cy="1056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5922130" y="9600478"/>
            <a:ext cx="528920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Causes of </a:t>
            </a:r>
          </a:p>
          <a:p>
            <a:pPr algn="ctr"/>
            <a:r>
              <a:rPr lang="en-GB" sz="553" dirty="0"/>
              <a:t>the Civil  war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388657" y="8832544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growth of factories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954" idx="2"/>
          </p:cNvCxnSpPr>
          <p:nvPr/>
        </p:nvCxnSpPr>
        <p:spPr>
          <a:xfrm>
            <a:off x="3529575" y="8416578"/>
            <a:ext cx="3023" cy="872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908447" y="8852646"/>
            <a:ext cx="357804" cy="1372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669737" y="9883550"/>
            <a:ext cx="272822" cy="1094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5904341" y="9294253"/>
            <a:ext cx="499754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Why did Charles lose?</a:t>
            </a: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87502" y="8446784"/>
            <a:ext cx="463278" cy="2819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64117" y="10460782"/>
            <a:ext cx="675074" cy="34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significance of the  Magna Carta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2852935" y="8941322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growth of the British Empire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745390" y="7749835"/>
            <a:ext cx="156386" cy="292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/>
          <p:cNvSpPr txBox="1"/>
          <p:nvPr/>
        </p:nvSpPr>
        <p:spPr>
          <a:xfrm>
            <a:off x="5131686" y="8173902"/>
            <a:ext cx="69604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The abolition of the slave trade</a:t>
            </a:r>
          </a:p>
        </p:txBody>
      </p: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1437531" y="7777212"/>
            <a:ext cx="194621" cy="311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5928906" y="8245679"/>
            <a:ext cx="55184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Middle Passage</a:t>
            </a:r>
          </a:p>
        </p:txBody>
      </p: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576177" y="6957399"/>
            <a:ext cx="21953" cy="2341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-15751" y="7822437"/>
            <a:ext cx="927854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Long term causes of WW1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5872727" y="8461901"/>
            <a:ext cx="715104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Why did the  slave trade happen?</a:t>
            </a: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688991" y="8687376"/>
            <a:ext cx="327038" cy="1592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322793" y="8427295"/>
            <a:ext cx="21794" cy="1617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1489818" y="7633059"/>
            <a:ext cx="261897" cy="4695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344108" y="7035674"/>
            <a:ext cx="843260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Propaganda posters</a:t>
            </a:r>
          </a:p>
        </p:txBody>
      </p: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30209" y="8733573"/>
            <a:ext cx="226239" cy="906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5190213" y="8362204"/>
            <a:ext cx="960624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Slave </a:t>
            </a:r>
          </a:p>
          <a:p>
            <a:pPr algn="ctr"/>
            <a:r>
              <a:rPr lang="en-GB" sz="553" dirty="0"/>
              <a:t>punishments</a:t>
            </a:r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366093" y="6872409"/>
            <a:ext cx="79121" cy="1274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1173512" y="6555028"/>
            <a:ext cx="77072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Treaty of Versailles</a:t>
            </a:r>
          </a:p>
        </p:txBody>
      </p: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718738" y="7399485"/>
            <a:ext cx="171522" cy="9841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758842" y="6800634"/>
            <a:ext cx="45657" cy="19283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1586198" y="7879011"/>
            <a:ext cx="646407" cy="2625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Interpretations of General Haig</a:t>
            </a:r>
          </a:p>
        </p:txBody>
      </p: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953018" y="6889036"/>
            <a:ext cx="178630" cy="963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3936133" y="6644726"/>
            <a:ext cx="632356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What are the origins of the Holocaust?</a:t>
            </a:r>
          </a:p>
        </p:txBody>
      </p: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585985" y="5878381"/>
            <a:ext cx="29763" cy="1306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Box 346"/>
          <p:cNvSpPr txBox="1"/>
          <p:nvPr/>
        </p:nvSpPr>
        <p:spPr>
          <a:xfrm>
            <a:off x="4406027" y="6000815"/>
            <a:ext cx="51831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Rock and Roll</a:t>
            </a:r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378811" y="5522724"/>
            <a:ext cx="92543" cy="1222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extBox 348"/>
          <p:cNvSpPr txBox="1"/>
          <p:nvPr/>
        </p:nvSpPr>
        <p:spPr>
          <a:xfrm>
            <a:off x="5437118" y="5432170"/>
            <a:ext cx="64525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Women’s progress</a:t>
            </a:r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690682" y="10261042"/>
            <a:ext cx="314848" cy="1219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809022" y="10023576"/>
            <a:ext cx="203381" cy="2012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225771" y="8859800"/>
            <a:ext cx="33118" cy="7933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Rectangle 1056"/>
          <p:cNvSpPr/>
          <p:nvPr/>
        </p:nvSpPr>
        <p:spPr>
          <a:xfrm>
            <a:off x="5456445" y="10949237"/>
            <a:ext cx="1127191" cy="1099545"/>
          </a:xfrm>
          <a:prstGeom prst="rect">
            <a:avLst/>
          </a:prstGeom>
          <a:solidFill>
            <a:srgbClr val="33AA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4" dirty="0"/>
          </a:p>
        </p:txBody>
      </p: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954628" y="9238966"/>
            <a:ext cx="275651" cy="289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3694511" y="5801217"/>
            <a:ext cx="105692" cy="1746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582592" y="5372299"/>
            <a:ext cx="577" cy="1004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658245" y="5404955"/>
            <a:ext cx="49702" cy="1255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1668652" y="5727281"/>
            <a:ext cx="10749" cy="2379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017058" y="5566931"/>
            <a:ext cx="136096" cy="14315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624447" y="5273336"/>
            <a:ext cx="264700" cy="1884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1449639" y="5308819"/>
            <a:ext cx="109237" cy="1164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698722" y="4737788"/>
            <a:ext cx="161522" cy="20007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612899" y="3986117"/>
            <a:ext cx="302756" cy="1003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913802" y="4324842"/>
            <a:ext cx="1950" cy="3381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110807" y="4493637"/>
            <a:ext cx="122615" cy="915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084093" y="3967284"/>
            <a:ext cx="39937" cy="1191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3551312" y="4479206"/>
            <a:ext cx="97135" cy="1001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Connector 58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184183" y="4382064"/>
            <a:ext cx="94341" cy="2021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476080" y="3936540"/>
            <a:ext cx="118751" cy="1499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353766" y="3939133"/>
            <a:ext cx="6933" cy="1303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719029" y="4321028"/>
            <a:ext cx="44164" cy="1726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868" idx="1"/>
          </p:cNvCxnSpPr>
          <p:nvPr/>
        </p:nvCxnSpPr>
        <p:spPr>
          <a:xfrm>
            <a:off x="5342596" y="3486076"/>
            <a:ext cx="147049" cy="900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859998" y="3603635"/>
            <a:ext cx="244240" cy="1915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Connector 62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759222" y="2968416"/>
            <a:ext cx="193917" cy="2441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507526" y="3851573"/>
            <a:ext cx="119851" cy="1791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33245" y="2588908"/>
            <a:ext cx="172377" cy="2067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371414" y="1433872"/>
            <a:ext cx="64327" cy="1925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145065" y="2505247"/>
            <a:ext cx="46899" cy="1550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839883" y="975758"/>
            <a:ext cx="125026" cy="18838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000399" y="2300528"/>
            <a:ext cx="148391" cy="3671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5141344" y="3078497"/>
            <a:ext cx="94896" cy="508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Straight Connector 70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962586" y="2468138"/>
            <a:ext cx="30061" cy="974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Connector 71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450566" y="2881885"/>
            <a:ext cx="219531" cy="1309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Straight Connector 71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780292" y="1243132"/>
            <a:ext cx="342085" cy="1196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Straight Connector 72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393864" y="2490735"/>
            <a:ext cx="40664" cy="1245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5" name="Straight Connector 72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664333" y="1965954"/>
            <a:ext cx="256126" cy="603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Straight Connector 71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877824" y="2689503"/>
            <a:ext cx="278468" cy="1957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6" name="Straight Connector 7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304384" y="975758"/>
            <a:ext cx="110420" cy="1611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9" name="Straight Connector 75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040739" y="894964"/>
            <a:ext cx="220064" cy="2419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4" name="TextBox 643"/>
          <p:cNvSpPr txBox="1"/>
          <p:nvPr/>
        </p:nvSpPr>
        <p:spPr>
          <a:xfrm>
            <a:off x="-96627" y="-91880"/>
            <a:ext cx="541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b="1" i="1" dirty="0">
                <a:solidFill>
                  <a:schemeClr val="accent1"/>
                </a:solidFill>
              </a:rPr>
              <a:t>The Five-Year Curriculum: History</a:t>
            </a:r>
          </a:p>
          <a:p>
            <a:r>
              <a:rPr lang="en-US" sz="1950" b="1" i="1" dirty="0">
                <a:solidFill>
                  <a:schemeClr val="accent1"/>
                </a:solidFill>
              </a:rPr>
              <a:t>To Develop Independent Critical Thinkers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D15F8D-AA3E-4EDB-AC4A-2858BC089E3F}"/>
              </a:ext>
            </a:extLst>
          </p:cNvPr>
          <p:cNvSpPr/>
          <p:nvPr/>
        </p:nvSpPr>
        <p:spPr>
          <a:xfrm>
            <a:off x="5016436" y="39258"/>
            <a:ext cx="1181444" cy="124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EA666-9BF2-4BFD-8A76-CFFAE55DBC26}"/>
              </a:ext>
            </a:extLst>
          </p:cNvPr>
          <p:cNvSpPr txBox="1"/>
          <p:nvPr/>
        </p:nvSpPr>
        <p:spPr>
          <a:xfrm>
            <a:off x="3297101" y="11384600"/>
            <a:ext cx="1787781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How did the Romans change Britain?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997050-EE90-407C-BA8A-ED18B99A5D45}"/>
              </a:ext>
            </a:extLst>
          </p:cNvPr>
          <p:cNvSpPr/>
          <p:nvPr/>
        </p:nvSpPr>
        <p:spPr>
          <a:xfrm>
            <a:off x="7866032" y="258990"/>
            <a:ext cx="76437" cy="31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FAC47FA2-8C57-4934-ACA6-797CA62A5B77}"/>
              </a:ext>
            </a:extLst>
          </p:cNvPr>
          <p:cNvSpPr txBox="1"/>
          <p:nvPr/>
        </p:nvSpPr>
        <p:spPr>
          <a:xfrm>
            <a:off x="3734613" y="10847583"/>
            <a:ext cx="726740" cy="369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What was life like as a Roman?</a:t>
            </a:r>
          </a:p>
          <a:p>
            <a:endParaRPr lang="en-US" sz="692" dirty="0"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4B362996-1EBC-496B-97E3-AEF15B1118C0}"/>
              </a:ext>
            </a:extLst>
          </p:cNvPr>
          <p:cNvSpPr txBox="1"/>
          <p:nvPr/>
        </p:nvSpPr>
        <p:spPr>
          <a:xfrm>
            <a:off x="2199103" y="11351103"/>
            <a:ext cx="1304728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How was England lost? 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81B8FB20-31C8-4BEE-8633-81B334C36707}"/>
              </a:ext>
            </a:extLst>
          </p:cNvPr>
          <p:cNvSpPr txBox="1"/>
          <p:nvPr/>
        </p:nvSpPr>
        <p:spPr>
          <a:xfrm>
            <a:off x="2374850" y="10851815"/>
            <a:ext cx="74087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3" dirty="0"/>
              <a:t>Explain how William won the throne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1909A5B-7ECA-444D-8CC8-085E9A12F2BB}"/>
              </a:ext>
            </a:extLst>
          </p:cNvPr>
          <p:cNvSpPr/>
          <p:nvPr/>
        </p:nvSpPr>
        <p:spPr>
          <a:xfrm>
            <a:off x="4829546" y="11233488"/>
            <a:ext cx="571001" cy="5362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363" name="TextBox 362"/>
          <p:cNvSpPr txBox="1"/>
          <p:nvPr/>
        </p:nvSpPr>
        <p:spPr>
          <a:xfrm>
            <a:off x="4838309" y="11292258"/>
            <a:ext cx="56615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6" b="1" dirty="0"/>
              <a:t>Year</a:t>
            </a:r>
          </a:p>
          <a:p>
            <a:pPr algn="ctr"/>
            <a:r>
              <a:rPr lang="en-US" sz="1244" b="1" dirty="0"/>
              <a:t>7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F535D4DF-7696-4057-AF4B-26721B28A7BB}"/>
              </a:ext>
            </a:extLst>
          </p:cNvPr>
          <p:cNvSpPr txBox="1"/>
          <p:nvPr/>
        </p:nvSpPr>
        <p:spPr>
          <a:xfrm>
            <a:off x="1308642" y="11311351"/>
            <a:ext cx="983774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Life in Medieval England</a:t>
            </a:r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2BB74606-616F-4617-AF3A-9AF0D626AD08}"/>
              </a:ext>
            </a:extLst>
          </p:cNvPr>
          <p:cNvSpPr/>
          <p:nvPr/>
        </p:nvSpPr>
        <p:spPr>
          <a:xfrm>
            <a:off x="3384120" y="9872603"/>
            <a:ext cx="571001" cy="5362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382" name="TextBox 381"/>
          <p:cNvSpPr txBox="1"/>
          <p:nvPr/>
        </p:nvSpPr>
        <p:spPr>
          <a:xfrm>
            <a:off x="3394735" y="9922342"/>
            <a:ext cx="56615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6" b="1" dirty="0"/>
              <a:t>Year</a:t>
            </a:r>
          </a:p>
          <a:p>
            <a:pPr algn="ctr"/>
            <a:r>
              <a:rPr lang="en-US" sz="1244" b="1" dirty="0"/>
              <a:t>8</a:t>
            </a: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B8B7FC62-FD1B-43D8-A09B-D1A608A2036D}"/>
              </a:ext>
            </a:extLst>
          </p:cNvPr>
          <p:cNvSpPr/>
          <p:nvPr/>
        </p:nvSpPr>
        <p:spPr>
          <a:xfrm>
            <a:off x="906665" y="7930210"/>
            <a:ext cx="571001" cy="5362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894441C0-9A1A-4A98-8DD8-EA66BCE6BF29}"/>
              </a:ext>
            </a:extLst>
          </p:cNvPr>
          <p:cNvSpPr txBox="1"/>
          <p:nvPr/>
        </p:nvSpPr>
        <p:spPr>
          <a:xfrm>
            <a:off x="903976" y="7996614"/>
            <a:ext cx="56615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6" b="1" dirty="0"/>
              <a:t>Year</a:t>
            </a:r>
          </a:p>
          <a:p>
            <a:pPr algn="ctr"/>
            <a:r>
              <a:rPr lang="en-US" sz="1244" b="1" dirty="0"/>
              <a:t>9</a:t>
            </a:r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F70BEA91-A58C-4B20-BC66-6CCD4F841D68}"/>
              </a:ext>
            </a:extLst>
          </p:cNvPr>
          <p:cNvSpPr/>
          <p:nvPr/>
        </p:nvSpPr>
        <p:spPr>
          <a:xfrm>
            <a:off x="5092284" y="3766747"/>
            <a:ext cx="571001" cy="5362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3E15D793-4C79-4A16-ACA0-042663875C5B}"/>
              </a:ext>
            </a:extLst>
          </p:cNvPr>
          <p:cNvSpPr txBox="1"/>
          <p:nvPr/>
        </p:nvSpPr>
        <p:spPr>
          <a:xfrm>
            <a:off x="5095992" y="3840173"/>
            <a:ext cx="56615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6" b="1" dirty="0"/>
              <a:t>Year</a:t>
            </a:r>
          </a:p>
          <a:p>
            <a:pPr algn="ctr"/>
            <a:r>
              <a:rPr lang="en-US" sz="1244" b="1" dirty="0"/>
              <a:t>11</a:t>
            </a:r>
          </a:p>
        </p:txBody>
      </p:sp>
      <p:sp>
        <p:nvSpPr>
          <p:cNvPr id="471" name="Oval 470">
            <a:extLst>
              <a:ext uri="{FF2B5EF4-FFF2-40B4-BE49-F238E27FC236}">
                <a16:creationId xmlns:a16="http://schemas.microsoft.com/office/drawing/2014/main" id="{DDA18C0C-43DF-4B21-9B2C-A6AF54F05423}"/>
              </a:ext>
            </a:extLst>
          </p:cNvPr>
          <p:cNvSpPr/>
          <p:nvPr/>
        </p:nvSpPr>
        <p:spPr>
          <a:xfrm>
            <a:off x="3851297" y="5372299"/>
            <a:ext cx="571001" cy="5362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63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44"/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2FC776F9-CC61-4DF6-8AF5-F95FD3D9B48E}"/>
              </a:ext>
            </a:extLst>
          </p:cNvPr>
          <p:cNvSpPr txBox="1"/>
          <p:nvPr/>
        </p:nvSpPr>
        <p:spPr>
          <a:xfrm>
            <a:off x="3869482" y="5428789"/>
            <a:ext cx="566151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6" b="1" dirty="0"/>
              <a:t>Year</a:t>
            </a:r>
          </a:p>
          <a:p>
            <a:pPr algn="ctr"/>
            <a:r>
              <a:rPr lang="en-US" sz="1244" b="1" dirty="0"/>
              <a:t>10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019C7746-8D02-4807-8040-717AFF51B48E}"/>
              </a:ext>
            </a:extLst>
          </p:cNvPr>
          <p:cNvSpPr txBox="1"/>
          <p:nvPr/>
        </p:nvSpPr>
        <p:spPr>
          <a:xfrm rot="16449369">
            <a:off x="493819" y="10593939"/>
            <a:ext cx="1275582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40" dirty="0">
                <a:solidFill>
                  <a:schemeClr val="bg1"/>
                </a:solidFill>
              </a:rPr>
              <a:t>Power and Conflict in the Medieval Period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429F290C-2038-4E8D-9DB1-FBC6DC70779D}"/>
              </a:ext>
            </a:extLst>
          </p:cNvPr>
          <p:cNvSpPr txBox="1"/>
          <p:nvPr/>
        </p:nvSpPr>
        <p:spPr>
          <a:xfrm>
            <a:off x="4908424" y="10309755"/>
            <a:ext cx="93676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Did Bloody Mary deserve her nickname?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36407859-FCA0-4D30-BCFD-CCEABEFDA97B}"/>
              </a:ext>
            </a:extLst>
          </p:cNvPr>
          <p:cNvSpPr txBox="1"/>
          <p:nvPr/>
        </p:nvSpPr>
        <p:spPr>
          <a:xfrm>
            <a:off x="16267" y="10097635"/>
            <a:ext cx="857093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Exploring different</a:t>
            </a:r>
          </a:p>
          <a:p>
            <a:r>
              <a:rPr lang="en-GB" sz="553" dirty="0"/>
              <a:t> interpretations of</a:t>
            </a:r>
          </a:p>
          <a:p>
            <a:r>
              <a:rPr lang="en-GB" sz="553" dirty="0"/>
              <a:t> King John.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26B7DFCF-24E1-4EC4-8C41-13745A1D6A26}"/>
              </a:ext>
            </a:extLst>
          </p:cNvPr>
          <p:cNvSpPr txBox="1"/>
          <p:nvPr/>
        </p:nvSpPr>
        <p:spPr>
          <a:xfrm>
            <a:off x="1202906" y="9471433"/>
            <a:ext cx="1165506" cy="347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Which event had the most significant impact on improving the life of peasants?</a:t>
            </a: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5D59C7F4-A8E6-49F5-AC30-549852E4F2C9}"/>
              </a:ext>
            </a:extLst>
          </p:cNvPr>
          <p:cNvSpPr txBox="1"/>
          <p:nvPr/>
        </p:nvSpPr>
        <p:spPr>
          <a:xfrm>
            <a:off x="4704777" y="8982912"/>
            <a:ext cx="631598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 Interpretations of Oliver Cromwell</a:t>
            </a:r>
          </a:p>
          <a:p>
            <a:pPr algn="ctr"/>
            <a:endParaRPr lang="en-GB" sz="553" dirty="0"/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878FE7B0-2B73-4847-A9D5-3E5EE205C4BB}"/>
              </a:ext>
            </a:extLst>
          </p:cNvPr>
          <p:cNvSpPr txBox="1"/>
          <p:nvPr/>
        </p:nvSpPr>
        <p:spPr>
          <a:xfrm>
            <a:off x="4322434" y="8158847"/>
            <a:ext cx="71506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Life in England  1750-1900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338841" y="7208712"/>
            <a:ext cx="770725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Trench Warfare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1691858" y="6590460"/>
            <a:ext cx="571205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Dunkirk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2530643" y="6544489"/>
            <a:ext cx="77072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D-Day </a:t>
            </a:r>
          </a:p>
          <a:p>
            <a:pPr algn="ctr"/>
            <a:r>
              <a:rPr lang="en-GB" sz="553" dirty="0"/>
              <a:t>Invasion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2097385" y="6615254"/>
            <a:ext cx="54313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Pearl Harbour</a:t>
            </a:r>
          </a:p>
        </p:txBody>
      </p:sp>
      <p:pic>
        <p:nvPicPr>
          <p:cNvPr id="320" name="Picture 319">
            <a:extLst>
              <a:ext uri="{FF2B5EF4-FFF2-40B4-BE49-F238E27FC236}">
                <a16:creationId xmlns:a16="http://schemas.microsoft.com/office/drawing/2014/main" id="{EDB2DB55-28CD-42D6-A869-C67E25315B0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010101">
                  <a:alpha val="1961"/>
                </a:srgbClr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2362">
            <a:off x="8517554" y="14830121"/>
            <a:ext cx="33980" cy="31598"/>
          </a:xfrm>
          <a:prstGeom prst="rect">
            <a:avLst/>
          </a:prstGeom>
        </p:spPr>
      </p:pic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781526" y="5409864"/>
            <a:ext cx="109645" cy="2142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TextBox 340"/>
          <p:cNvSpPr txBox="1"/>
          <p:nvPr/>
        </p:nvSpPr>
        <p:spPr>
          <a:xfrm>
            <a:off x="6119135" y="8954473"/>
            <a:ext cx="49601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trial of King Charles</a:t>
            </a:r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921011" y="5851374"/>
            <a:ext cx="14933" cy="14746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16" descr="Image result for liam gallagher clip art"/>
          <p:cNvSpPr>
            <a:spLocks noChangeAspect="1" noChangeArrowheads="1"/>
          </p:cNvSpPr>
          <p:nvPr/>
        </p:nvSpPr>
        <p:spPr bwMode="auto">
          <a:xfrm>
            <a:off x="177472" y="-99846"/>
            <a:ext cx="498626" cy="4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3198" tIns="31600" rIns="63198" bIns="31600" numCol="1" anchor="t" anchorCtr="0" compatLnSpc="1">
            <a:prstTxWarp prst="textNoShape">
              <a:avLst/>
            </a:prstTxWarp>
          </a:bodyPr>
          <a:lstStyle/>
          <a:p>
            <a:endParaRPr lang="en-GB" sz="1244"/>
          </a:p>
        </p:txBody>
      </p: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122224" y="3930848"/>
            <a:ext cx="115222" cy="14644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415233" y="4318078"/>
            <a:ext cx="39259" cy="2609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1168987" y="1923035"/>
            <a:ext cx="254847" cy="1020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0" name="Picture 30" descr="Image result for canvas clip art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04" y="5336823"/>
            <a:ext cx="109529" cy="10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uhhs/logo3.png"/>
          <p:cNvPicPr>
            <a:picLocks noChangeAspect="1" noChangeArrowheads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11560" r="64928" b="23734"/>
          <a:stretch/>
        </p:blipFill>
        <p:spPr bwMode="auto">
          <a:xfrm>
            <a:off x="5544374" y="221937"/>
            <a:ext cx="1012812" cy="70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://uhhs/logo3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4" t="18226" r="12660" b="10650"/>
          <a:stretch/>
        </p:blipFill>
        <p:spPr bwMode="auto">
          <a:xfrm>
            <a:off x="5542255" y="868851"/>
            <a:ext cx="1007186" cy="4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6" name="TextBox 395">
            <a:extLst>
              <a:ext uri="{FF2B5EF4-FFF2-40B4-BE49-F238E27FC236}">
                <a16:creationId xmlns:a16="http://schemas.microsoft.com/office/drawing/2014/main" id="{9F531596-A374-3243-A291-C8A38942874A}"/>
              </a:ext>
            </a:extLst>
          </p:cNvPr>
          <p:cNvSpPr txBox="1"/>
          <p:nvPr/>
        </p:nvSpPr>
        <p:spPr>
          <a:xfrm>
            <a:off x="1209370" y="9912673"/>
            <a:ext cx="1447978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40" dirty="0">
                <a:solidFill>
                  <a:schemeClr val="bg1"/>
                </a:solidFill>
              </a:rPr>
              <a:t>Chaos and Upheaval in Medieval England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25B04490-8C83-AE40-A4A0-FAF3BCC74651}"/>
              </a:ext>
            </a:extLst>
          </p:cNvPr>
          <p:cNvSpPr txBox="1"/>
          <p:nvPr/>
        </p:nvSpPr>
        <p:spPr>
          <a:xfrm>
            <a:off x="3595435" y="9982590"/>
            <a:ext cx="21904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Turmoil under the Tudors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D3B6311D-661C-6A4D-A1B8-92500425A0A9}"/>
              </a:ext>
            </a:extLst>
          </p:cNvPr>
          <p:cNvSpPr txBox="1"/>
          <p:nvPr/>
        </p:nvSpPr>
        <p:spPr>
          <a:xfrm rot="16451076">
            <a:off x="5014246" y="9251758"/>
            <a:ext cx="1243836" cy="53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7" dirty="0">
                <a:solidFill>
                  <a:schemeClr val="bg1"/>
                </a:solidFill>
              </a:rPr>
              <a:t>M</a:t>
            </a:r>
            <a:r>
              <a:rPr lang="en-GB" sz="967" dirty="0" err="1">
                <a:solidFill>
                  <a:schemeClr val="bg1"/>
                </a:solidFill>
              </a:rPr>
              <a:t>onarchy</a:t>
            </a:r>
            <a:endParaRPr lang="en-GB" sz="967" dirty="0">
              <a:solidFill>
                <a:schemeClr val="bg1"/>
              </a:solidFill>
            </a:endParaRPr>
          </a:p>
          <a:p>
            <a:pPr algn="ctr"/>
            <a:r>
              <a:rPr lang="en-GB" sz="967" dirty="0">
                <a:solidFill>
                  <a:schemeClr val="bg1"/>
                </a:solidFill>
              </a:rPr>
              <a:t>Vs </a:t>
            </a:r>
          </a:p>
          <a:p>
            <a:pPr algn="ctr"/>
            <a:r>
              <a:rPr lang="en-GB" sz="967" dirty="0">
                <a:solidFill>
                  <a:schemeClr val="bg1"/>
                </a:solidFill>
              </a:rPr>
              <a:t>Parliament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E89105E8-C240-0546-A34F-66543D087AE3}"/>
              </a:ext>
            </a:extLst>
          </p:cNvPr>
          <p:cNvSpPr txBox="1"/>
          <p:nvPr/>
        </p:nvSpPr>
        <p:spPr>
          <a:xfrm>
            <a:off x="3414818" y="8465645"/>
            <a:ext cx="16067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" dirty="0">
                <a:solidFill>
                  <a:schemeClr val="bg1"/>
                </a:solidFill>
              </a:rPr>
              <a:t>How did the Industrial Revolution change Britain? 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F7C0951F-57B2-2942-B8FC-C3D9A865EB1A}"/>
              </a:ext>
            </a:extLst>
          </p:cNvPr>
          <p:cNvSpPr txBox="1"/>
          <p:nvPr/>
        </p:nvSpPr>
        <p:spPr>
          <a:xfrm rot="18120116">
            <a:off x="697825" y="7350991"/>
            <a:ext cx="1127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The World at War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936C69EF-72D9-D14D-A256-EB3B3624DA21}"/>
              </a:ext>
            </a:extLst>
          </p:cNvPr>
          <p:cNvSpPr txBox="1"/>
          <p:nvPr/>
        </p:nvSpPr>
        <p:spPr>
          <a:xfrm>
            <a:off x="1447058" y="7008110"/>
            <a:ext cx="2580812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 WW2 and how </a:t>
            </a:r>
          </a:p>
          <a:p>
            <a:pPr algn="ctr"/>
            <a:r>
              <a:rPr lang="en-GB" sz="967" dirty="0">
                <a:solidFill>
                  <a:schemeClr val="bg1"/>
                </a:solidFill>
              </a:rPr>
              <a:t>Britain changed afterwards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EB3FB3BA-CF2F-5847-9CB6-8DE72E401141}"/>
              </a:ext>
            </a:extLst>
          </p:cNvPr>
          <p:cNvSpPr txBox="1"/>
          <p:nvPr/>
        </p:nvSpPr>
        <p:spPr>
          <a:xfrm>
            <a:off x="3284346" y="7020973"/>
            <a:ext cx="1560384" cy="24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The  Holocaust</a:t>
            </a:r>
          </a:p>
        </p:txBody>
      </p: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B856D26E-DD3D-304B-A1E5-913244E43423}"/>
              </a:ext>
            </a:extLst>
          </p:cNvPr>
          <p:cNvCxnSpPr>
            <a:cxnSpLocks/>
          </p:cNvCxnSpPr>
          <p:nvPr/>
        </p:nvCxnSpPr>
        <p:spPr>
          <a:xfrm flipH="1">
            <a:off x="1983316" y="11121024"/>
            <a:ext cx="62096" cy="1668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extBox 438">
            <a:extLst>
              <a:ext uri="{FF2B5EF4-FFF2-40B4-BE49-F238E27FC236}">
                <a16:creationId xmlns:a16="http://schemas.microsoft.com/office/drawing/2014/main" id="{84EAEF02-912F-AC4C-9917-A8395421EDC2}"/>
              </a:ext>
            </a:extLst>
          </p:cNvPr>
          <p:cNvSpPr txBox="1"/>
          <p:nvPr/>
        </p:nvSpPr>
        <p:spPr>
          <a:xfrm>
            <a:off x="1879599" y="10887544"/>
            <a:ext cx="545383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553" dirty="0"/>
              <a:t>Medicine, religion and crime</a:t>
            </a:r>
          </a:p>
          <a:p>
            <a:endParaRPr lang="en-US" sz="553" dirty="0"/>
          </a:p>
        </p:txBody>
      </p: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E8D0B731-EEDC-D945-8A73-4A6D70D28CF5}"/>
              </a:ext>
            </a:extLst>
          </p:cNvPr>
          <p:cNvCxnSpPr>
            <a:cxnSpLocks/>
          </p:cNvCxnSpPr>
          <p:nvPr/>
        </p:nvCxnSpPr>
        <p:spPr>
          <a:xfrm>
            <a:off x="1602583" y="11201752"/>
            <a:ext cx="11146" cy="11453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4" name="TextBox 443">
            <a:extLst>
              <a:ext uri="{FF2B5EF4-FFF2-40B4-BE49-F238E27FC236}">
                <a16:creationId xmlns:a16="http://schemas.microsoft.com/office/drawing/2014/main" id="{C1E056F1-36C8-EE45-B9E5-DEBD5CA04058}"/>
              </a:ext>
            </a:extLst>
          </p:cNvPr>
          <p:cNvSpPr txBox="1"/>
          <p:nvPr/>
        </p:nvSpPr>
        <p:spPr>
          <a:xfrm>
            <a:off x="1366818" y="10961286"/>
            <a:ext cx="631547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553" dirty="0"/>
              <a:t>Rich and poor </a:t>
            </a:r>
          </a:p>
          <a:p>
            <a:pPr lvl="0"/>
            <a:r>
              <a:rPr lang="en-GB" sz="553" dirty="0"/>
              <a:t>comparison</a:t>
            </a:r>
          </a:p>
          <a:p>
            <a:endParaRPr lang="en-US" sz="553" dirty="0"/>
          </a:p>
        </p:txBody>
      </p: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275C6C93-C132-9147-949B-EC555A44A806}"/>
              </a:ext>
            </a:extLst>
          </p:cNvPr>
          <p:cNvCxnSpPr>
            <a:cxnSpLocks/>
          </p:cNvCxnSpPr>
          <p:nvPr/>
        </p:nvCxnSpPr>
        <p:spPr>
          <a:xfrm flipV="1">
            <a:off x="628382" y="10532621"/>
            <a:ext cx="303304" cy="1645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24DE949B-8E63-4E4A-B97D-3DE889A9A21E}"/>
              </a:ext>
            </a:extLst>
          </p:cNvPr>
          <p:cNvCxnSpPr>
            <a:cxnSpLocks/>
          </p:cNvCxnSpPr>
          <p:nvPr/>
        </p:nvCxnSpPr>
        <p:spPr>
          <a:xfrm flipV="1">
            <a:off x="1800529" y="10274249"/>
            <a:ext cx="163720" cy="1667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C5AAF09D-D619-B04E-ADA5-C25F7382266B}"/>
              </a:ext>
            </a:extLst>
          </p:cNvPr>
          <p:cNvCxnSpPr>
            <a:cxnSpLocks/>
          </p:cNvCxnSpPr>
          <p:nvPr/>
        </p:nvCxnSpPr>
        <p:spPr>
          <a:xfrm>
            <a:off x="4136001" y="9816617"/>
            <a:ext cx="66393" cy="870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TextBox 457">
            <a:extLst>
              <a:ext uri="{FF2B5EF4-FFF2-40B4-BE49-F238E27FC236}">
                <a16:creationId xmlns:a16="http://schemas.microsoft.com/office/drawing/2014/main" id="{0260B50D-3403-1645-95D8-9F391C95D7E6}"/>
              </a:ext>
            </a:extLst>
          </p:cNvPr>
          <p:cNvSpPr txBox="1"/>
          <p:nvPr/>
        </p:nvSpPr>
        <p:spPr>
          <a:xfrm>
            <a:off x="4120462" y="9565825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English Reformation</a:t>
            </a:r>
          </a:p>
        </p:txBody>
      </p: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2BBEC1D6-86D1-044D-AF94-C3342BE5FB9D}"/>
              </a:ext>
            </a:extLst>
          </p:cNvPr>
          <p:cNvCxnSpPr>
            <a:cxnSpLocks/>
          </p:cNvCxnSpPr>
          <p:nvPr/>
        </p:nvCxnSpPr>
        <p:spPr>
          <a:xfrm>
            <a:off x="4477505" y="9776328"/>
            <a:ext cx="10996" cy="15137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TextBox 466">
            <a:extLst>
              <a:ext uri="{FF2B5EF4-FFF2-40B4-BE49-F238E27FC236}">
                <a16:creationId xmlns:a16="http://schemas.microsoft.com/office/drawing/2014/main" id="{3E074108-07FA-7C4A-A205-9DBD64AE82FE}"/>
              </a:ext>
            </a:extLst>
          </p:cNvPr>
          <p:cNvSpPr txBox="1"/>
          <p:nvPr/>
        </p:nvSpPr>
        <p:spPr>
          <a:xfrm>
            <a:off x="5351419" y="10146430"/>
            <a:ext cx="894833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Elizabeth’s Religious Settlement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4E67711E-0D27-984A-A8B2-5181858FA3C5}"/>
              </a:ext>
            </a:extLst>
          </p:cNvPr>
          <p:cNvSpPr txBox="1"/>
          <p:nvPr/>
        </p:nvSpPr>
        <p:spPr>
          <a:xfrm>
            <a:off x="5532478" y="9941377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Spanish Armada</a:t>
            </a:r>
          </a:p>
        </p:txBody>
      </p: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89691016-22CC-8742-91C7-BE41BBA83DE5}"/>
              </a:ext>
            </a:extLst>
          </p:cNvPr>
          <p:cNvCxnSpPr>
            <a:cxnSpLocks/>
          </p:cNvCxnSpPr>
          <p:nvPr/>
        </p:nvCxnSpPr>
        <p:spPr>
          <a:xfrm flipH="1" flipV="1">
            <a:off x="5433584" y="10037093"/>
            <a:ext cx="302208" cy="494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TextBox 493">
            <a:extLst>
              <a:ext uri="{FF2B5EF4-FFF2-40B4-BE49-F238E27FC236}">
                <a16:creationId xmlns:a16="http://schemas.microsoft.com/office/drawing/2014/main" id="{ACC2D019-B33F-534E-9BE9-203AC99BC538}"/>
              </a:ext>
            </a:extLst>
          </p:cNvPr>
          <p:cNvSpPr txBox="1"/>
          <p:nvPr/>
        </p:nvSpPr>
        <p:spPr>
          <a:xfrm>
            <a:off x="4210948" y="9277811"/>
            <a:ext cx="1340141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Roundheads  and Cavaliers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492146AC-9048-1946-8B47-1BC9253223FC}"/>
              </a:ext>
            </a:extLst>
          </p:cNvPr>
          <p:cNvSpPr txBox="1"/>
          <p:nvPr/>
        </p:nvSpPr>
        <p:spPr>
          <a:xfrm>
            <a:off x="3693268" y="8162990"/>
            <a:ext cx="753304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Factory conditions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9157A189-82E9-8E40-A180-5CC06018F811}"/>
              </a:ext>
            </a:extLst>
          </p:cNvPr>
          <p:cNvSpPr txBox="1"/>
          <p:nvPr/>
        </p:nvSpPr>
        <p:spPr>
          <a:xfrm>
            <a:off x="247829" y="7509351"/>
            <a:ext cx="703714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The assassination of Franz Ferdinand</a:t>
            </a:r>
          </a:p>
        </p:txBody>
      </p: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B9B5FD15-ECFA-6C45-9495-F172C2312D88}"/>
              </a:ext>
            </a:extLst>
          </p:cNvPr>
          <p:cNvCxnSpPr>
            <a:cxnSpLocks/>
          </p:cNvCxnSpPr>
          <p:nvPr/>
        </p:nvCxnSpPr>
        <p:spPr>
          <a:xfrm>
            <a:off x="848697" y="6997467"/>
            <a:ext cx="418026" cy="17669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TextBox 514">
            <a:extLst>
              <a:ext uri="{FF2B5EF4-FFF2-40B4-BE49-F238E27FC236}">
                <a16:creationId xmlns:a16="http://schemas.microsoft.com/office/drawing/2014/main" id="{FC20BD9B-9E22-8F4E-9F43-BE7017E87A58}"/>
              </a:ext>
            </a:extLst>
          </p:cNvPr>
          <p:cNvSpPr txBox="1"/>
          <p:nvPr/>
        </p:nvSpPr>
        <p:spPr>
          <a:xfrm>
            <a:off x="1459054" y="7421007"/>
            <a:ext cx="770725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WW1 weapons</a:t>
            </a:r>
          </a:p>
        </p:txBody>
      </p: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F3175920-8527-7046-B55F-F9CCCEA3DEEF}"/>
              </a:ext>
            </a:extLst>
          </p:cNvPr>
          <p:cNvCxnSpPr>
            <a:cxnSpLocks/>
          </p:cNvCxnSpPr>
          <p:nvPr/>
        </p:nvCxnSpPr>
        <p:spPr>
          <a:xfrm flipV="1">
            <a:off x="2260803" y="7391936"/>
            <a:ext cx="0" cy="2024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4" name="TextBox 723">
            <a:extLst>
              <a:ext uri="{FF2B5EF4-FFF2-40B4-BE49-F238E27FC236}">
                <a16:creationId xmlns:a16="http://schemas.microsoft.com/office/drawing/2014/main" id="{49497F10-CAD9-B24C-8B7B-D5CC181422B3}"/>
              </a:ext>
            </a:extLst>
          </p:cNvPr>
          <p:cNvSpPr txBox="1"/>
          <p:nvPr/>
        </p:nvSpPr>
        <p:spPr>
          <a:xfrm>
            <a:off x="2165224" y="7394425"/>
            <a:ext cx="56622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Battle of Britain</a:t>
            </a:r>
          </a:p>
        </p:txBody>
      </p:sp>
      <p:cxnSp>
        <p:nvCxnSpPr>
          <p:cNvPr id="726" name="Straight Connector 725">
            <a:extLst>
              <a:ext uri="{FF2B5EF4-FFF2-40B4-BE49-F238E27FC236}">
                <a16:creationId xmlns:a16="http://schemas.microsoft.com/office/drawing/2014/main" id="{5C227476-4D13-6A4E-B324-E1BEABFCC917}"/>
              </a:ext>
            </a:extLst>
          </p:cNvPr>
          <p:cNvCxnSpPr>
            <a:cxnSpLocks/>
          </p:cNvCxnSpPr>
          <p:nvPr/>
        </p:nvCxnSpPr>
        <p:spPr>
          <a:xfrm>
            <a:off x="4214085" y="6928164"/>
            <a:ext cx="0" cy="1086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Straight Connector 728">
            <a:extLst>
              <a:ext uri="{FF2B5EF4-FFF2-40B4-BE49-F238E27FC236}">
                <a16:creationId xmlns:a16="http://schemas.microsoft.com/office/drawing/2014/main" id="{D3077844-3714-354B-8C3C-E6DF1BADAD77}"/>
              </a:ext>
            </a:extLst>
          </p:cNvPr>
          <p:cNvCxnSpPr>
            <a:cxnSpLocks/>
            <a:stCxn id="493" idx="3"/>
          </p:cNvCxnSpPr>
          <p:nvPr/>
        </p:nvCxnSpPr>
        <p:spPr>
          <a:xfrm flipH="1" flipV="1">
            <a:off x="3702348" y="7365081"/>
            <a:ext cx="111903" cy="1398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2" name="TextBox 731">
            <a:extLst>
              <a:ext uri="{FF2B5EF4-FFF2-40B4-BE49-F238E27FC236}">
                <a16:creationId xmlns:a16="http://schemas.microsoft.com/office/drawing/2014/main" id="{AE051004-E72C-B741-8492-DF80651E74BB}"/>
              </a:ext>
            </a:extLst>
          </p:cNvPr>
          <p:cNvSpPr txBox="1"/>
          <p:nvPr/>
        </p:nvSpPr>
        <p:spPr>
          <a:xfrm>
            <a:off x="3441688" y="7431476"/>
            <a:ext cx="1114243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Nuremburg </a:t>
            </a:r>
          </a:p>
          <a:p>
            <a:pPr algn="ctr"/>
            <a:r>
              <a:rPr lang="en-GB" sz="553" dirty="0"/>
              <a:t>Laws</a:t>
            </a:r>
          </a:p>
        </p:txBody>
      </p:sp>
      <p:sp>
        <p:nvSpPr>
          <p:cNvPr id="733" name="TextBox 732">
            <a:extLst>
              <a:ext uri="{FF2B5EF4-FFF2-40B4-BE49-F238E27FC236}">
                <a16:creationId xmlns:a16="http://schemas.microsoft.com/office/drawing/2014/main" id="{55C72017-D66D-5449-9683-6DC043954F90}"/>
              </a:ext>
            </a:extLst>
          </p:cNvPr>
          <p:cNvSpPr txBox="1"/>
          <p:nvPr/>
        </p:nvSpPr>
        <p:spPr>
          <a:xfrm>
            <a:off x="4083889" y="7480029"/>
            <a:ext cx="627380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Life in the Ghettos</a:t>
            </a:r>
          </a:p>
        </p:txBody>
      </p: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54D8A87C-2DDA-F14A-B5B1-00BDCCE60241}"/>
              </a:ext>
            </a:extLst>
          </p:cNvPr>
          <p:cNvCxnSpPr>
            <a:cxnSpLocks/>
          </p:cNvCxnSpPr>
          <p:nvPr/>
        </p:nvCxnSpPr>
        <p:spPr>
          <a:xfrm flipH="1" flipV="1">
            <a:off x="4219183" y="7277019"/>
            <a:ext cx="127258" cy="206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4" name="TextBox 763">
            <a:extLst>
              <a:ext uri="{FF2B5EF4-FFF2-40B4-BE49-F238E27FC236}">
                <a16:creationId xmlns:a16="http://schemas.microsoft.com/office/drawing/2014/main" id="{31FB6F2A-4872-F64B-AD6E-B012C3E34007}"/>
              </a:ext>
            </a:extLst>
          </p:cNvPr>
          <p:cNvSpPr txBox="1"/>
          <p:nvPr/>
        </p:nvSpPr>
        <p:spPr>
          <a:xfrm>
            <a:off x="3148110" y="5443610"/>
            <a:ext cx="738876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USA –  Civil Rights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6890773E-A437-1A42-B819-4581DA57CEF9}"/>
              </a:ext>
            </a:extLst>
          </p:cNvPr>
          <p:cNvSpPr txBox="1"/>
          <p:nvPr/>
        </p:nvSpPr>
        <p:spPr>
          <a:xfrm>
            <a:off x="2110883" y="5480877"/>
            <a:ext cx="1143749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USA – Main political changes</a:t>
            </a:r>
          </a:p>
        </p:txBody>
      </p:sp>
      <p:sp>
        <p:nvSpPr>
          <p:cNvPr id="769" name="TextBox 768">
            <a:extLst>
              <a:ext uri="{FF2B5EF4-FFF2-40B4-BE49-F238E27FC236}">
                <a16:creationId xmlns:a16="http://schemas.microsoft.com/office/drawing/2014/main" id="{B3FCBA42-3939-E84A-BF56-568C3EA57A86}"/>
              </a:ext>
            </a:extLst>
          </p:cNvPr>
          <p:cNvSpPr txBox="1"/>
          <p:nvPr/>
        </p:nvSpPr>
        <p:spPr>
          <a:xfrm>
            <a:off x="3131648" y="5064493"/>
            <a:ext cx="689389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Civil Rights Legislation and the Black Power Movement</a:t>
            </a:r>
          </a:p>
        </p:txBody>
      </p:sp>
      <p:sp>
        <p:nvSpPr>
          <p:cNvPr id="771" name="TextBox 770">
            <a:extLst>
              <a:ext uri="{FF2B5EF4-FFF2-40B4-BE49-F238E27FC236}">
                <a16:creationId xmlns:a16="http://schemas.microsoft.com/office/drawing/2014/main" id="{40239902-2339-4546-A46B-167ABB1F45D5}"/>
              </a:ext>
            </a:extLst>
          </p:cNvPr>
          <p:cNvSpPr txBox="1"/>
          <p:nvPr/>
        </p:nvSpPr>
        <p:spPr>
          <a:xfrm>
            <a:off x="3602207" y="5957141"/>
            <a:ext cx="82509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Early success though peaceful protest</a:t>
            </a:r>
          </a:p>
        </p:txBody>
      </p:sp>
      <p:sp>
        <p:nvSpPr>
          <p:cNvPr id="774" name="TextBox 773">
            <a:extLst>
              <a:ext uri="{FF2B5EF4-FFF2-40B4-BE49-F238E27FC236}">
                <a16:creationId xmlns:a16="http://schemas.microsoft.com/office/drawing/2014/main" id="{4C397ADA-9954-B64B-90FB-17054FEB639A}"/>
              </a:ext>
            </a:extLst>
          </p:cNvPr>
          <p:cNvSpPr txBox="1"/>
          <p:nvPr/>
        </p:nvSpPr>
        <p:spPr>
          <a:xfrm>
            <a:off x="3011811" y="5927668"/>
            <a:ext cx="74820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The role of Martin Luther King</a:t>
            </a:r>
          </a:p>
        </p:txBody>
      </p:sp>
      <p:cxnSp>
        <p:nvCxnSpPr>
          <p:cNvPr id="775" name="Straight Connector 774">
            <a:extLst>
              <a:ext uri="{FF2B5EF4-FFF2-40B4-BE49-F238E27FC236}">
                <a16:creationId xmlns:a16="http://schemas.microsoft.com/office/drawing/2014/main" id="{6A716B81-A1F4-6B42-934E-EB6B42365C3A}"/>
              </a:ext>
            </a:extLst>
          </p:cNvPr>
          <p:cNvCxnSpPr>
            <a:cxnSpLocks/>
          </p:cNvCxnSpPr>
          <p:nvPr/>
        </p:nvCxnSpPr>
        <p:spPr>
          <a:xfrm flipH="1" flipV="1">
            <a:off x="3345766" y="5797070"/>
            <a:ext cx="6466" cy="1466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5" name="TextBox 784">
            <a:extLst>
              <a:ext uri="{FF2B5EF4-FFF2-40B4-BE49-F238E27FC236}">
                <a16:creationId xmlns:a16="http://schemas.microsoft.com/office/drawing/2014/main" id="{AEC66CA5-E036-A74D-84C9-E5F01DA1647C}"/>
              </a:ext>
            </a:extLst>
          </p:cNvPr>
          <p:cNvSpPr txBox="1"/>
          <p:nvPr/>
        </p:nvSpPr>
        <p:spPr>
          <a:xfrm>
            <a:off x="2477917" y="5944908"/>
            <a:ext cx="70609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Domestic policies of JFK/LBJ</a:t>
            </a:r>
          </a:p>
        </p:txBody>
      </p:sp>
      <p:sp>
        <p:nvSpPr>
          <p:cNvPr id="786" name="TextBox 785">
            <a:extLst>
              <a:ext uri="{FF2B5EF4-FFF2-40B4-BE49-F238E27FC236}">
                <a16:creationId xmlns:a16="http://schemas.microsoft.com/office/drawing/2014/main" id="{A280CECD-3DB5-F94E-8611-42F97FA92AB8}"/>
              </a:ext>
            </a:extLst>
          </p:cNvPr>
          <p:cNvSpPr txBox="1"/>
          <p:nvPr/>
        </p:nvSpPr>
        <p:spPr>
          <a:xfrm>
            <a:off x="2318590" y="5118201"/>
            <a:ext cx="87371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Economic/social policies of Reagan, Bush Snr and Clinton</a:t>
            </a:r>
          </a:p>
        </p:txBody>
      </p: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F93FD2C3-2A07-964B-A2E6-18927D13D139}"/>
              </a:ext>
            </a:extLst>
          </p:cNvPr>
          <p:cNvCxnSpPr>
            <a:cxnSpLocks/>
          </p:cNvCxnSpPr>
          <p:nvPr/>
        </p:nvCxnSpPr>
        <p:spPr>
          <a:xfrm flipV="1">
            <a:off x="2350070" y="5819650"/>
            <a:ext cx="10908" cy="10522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9" name="TextBox 798">
            <a:extLst>
              <a:ext uri="{FF2B5EF4-FFF2-40B4-BE49-F238E27FC236}">
                <a16:creationId xmlns:a16="http://schemas.microsoft.com/office/drawing/2014/main" id="{808A3697-E968-5140-AFFD-D17D99B179B2}"/>
              </a:ext>
            </a:extLst>
          </p:cNvPr>
          <p:cNvSpPr txBox="1"/>
          <p:nvPr/>
        </p:nvSpPr>
        <p:spPr>
          <a:xfrm>
            <a:off x="1957295" y="5946321"/>
            <a:ext cx="722261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Watergate Scandal</a:t>
            </a:r>
          </a:p>
        </p:txBody>
      </p:sp>
      <p:sp>
        <p:nvSpPr>
          <p:cNvPr id="802" name="TextBox 801">
            <a:extLst>
              <a:ext uri="{FF2B5EF4-FFF2-40B4-BE49-F238E27FC236}">
                <a16:creationId xmlns:a16="http://schemas.microsoft.com/office/drawing/2014/main" id="{430767D2-D8F0-9644-B5D3-A2B5B7976E0D}"/>
              </a:ext>
            </a:extLst>
          </p:cNvPr>
          <p:cNvSpPr txBox="1"/>
          <p:nvPr/>
        </p:nvSpPr>
        <p:spPr>
          <a:xfrm rot="926872">
            <a:off x="1083467" y="5528521"/>
            <a:ext cx="1246090" cy="24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USA – The Cold War</a:t>
            </a:r>
          </a:p>
        </p:txBody>
      </p:sp>
      <p:sp>
        <p:nvSpPr>
          <p:cNvPr id="807" name="TextBox 806">
            <a:extLst>
              <a:ext uri="{FF2B5EF4-FFF2-40B4-BE49-F238E27FC236}">
                <a16:creationId xmlns:a16="http://schemas.microsoft.com/office/drawing/2014/main" id="{89FD6582-5A23-3D4B-A024-F36E72743F7F}"/>
              </a:ext>
            </a:extLst>
          </p:cNvPr>
          <p:cNvSpPr txBox="1"/>
          <p:nvPr/>
        </p:nvSpPr>
        <p:spPr>
          <a:xfrm>
            <a:off x="1295918" y="5154998"/>
            <a:ext cx="590176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Detente</a:t>
            </a:r>
          </a:p>
        </p:txBody>
      </p:sp>
      <p:sp>
        <p:nvSpPr>
          <p:cNvPr id="809" name="TextBox 808">
            <a:extLst>
              <a:ext uri="{FF2B5EF4-FFF2-40B4-BE49-F238E27FC236}">
                <a16:creationId xmlns:a16="http://schemas.microsoft.com/office/drawing/2014/main" id="{F4F6FA0F-DB01-5040-A2C4-9DAF1CC14008}"/>
              </a:ext>
            </a:extLst>
          </p:cNvPr>
          <p:cNvSpPr txBox="1"/>
          <p:nvPr/>
        </p:nvSpPr>
        <p:spPr>
          <a:xfrm>
            <a:off x="189824" y="5625082"/>
            <a:ext cx="941331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end of the USSR and the Cold War</a:t>
            </a:r>
          </a:p>
        </p:txBody>
      </p:sp>
      <p:sp>
        <p:nvSpPr>
          <p:cNvPr id="810" name="TextBox 809">
            <a:extLst>
              <a:ext uri="{FF2B5EF4-FFF2-40B4-BE49-F238E27FC236}">
                <a16:creationId xmlns:a16="http://schemas.microsoft.com/office/drawing/2014/main" id="{67E5F4D4-6485-854B-939C-2591CAB02A3C}"/>
              </a:ext>
            </a:extLst>
          </p:cNvPr>
          <p:cNvSpPr txBox="1"/>
          <p:nvPr/>
        </p:nvSpPr>
        <p:spPr>
          <a:xfrm>
            <a:off x="1159715" y="5925628"/>
            <a:ext cx="1005971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Cuban </a:t>
            </a:r>
          </a:p>
          <a:p>
            <a:pPr algn="ctr"/>
            <a:r>
              <a:rPr lang="en-GB" sz="553" dirty="0"/>
              <a:t>Missile Crisis</a:t>
            </a:r>
          </a:p>
        </p:txBody>
      </p:sp>
      <p:sp>
        <p:nvSpPr>
          <p:cNvPr id="812" name="TextBox 811">
            <a:extLst>
              <a:ext uri="{FF2B5EF4-FFF2-40B4-BE49-F238E27FC236}">
                <a16:creationId xmlns:a16="http://schemas.microsoft.com/office/drawing/2014/main" id="{57937009-ADB4-0740-AECA-B9283EE77633}"/>
              </a:ext>
            </a:extLst>
          </p:cNvPr>
          <p:cNvSpPr txBox="1"/>
          <p:nvPr/>
        </p:nvSpPr>
        <p:spPr>
          <a:xfrm rot="17282195">
            <a:off x="405305" y="4569611"/>
            <a:ext cx="1459335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Elizabethan England – Governance and religion</a:t>
            </a:r>
          </a:p>
        </p:txBody>
      </p:sp>
      <p:sp>
        <p:nvSpPr>
          <p:cNvPr id="834" name="TextBox 833">
            <a:extLst>
              <a:ext uri="{FF2B5EF4-FFF2-40B4-BE49-F238E27FC236}">
                <a16:creationId xmlns:a16="http://schemas.microsoft.com/office/drawing/2014/main" id="{4FE59C9E-0CBB-7547-B802-C5FC744ACE3E}"/>
              </a:ext>
            </a:extLst>
          </p:cNvPr>
          <p:cNvSpPr txBox="1"/>
          <p:nvPr/>
        </p:nvSpPr>
        <p:spPr>
          <a:xfrm>
            <a:off x="1577661" y="4632049"/>
            <a:ext cx="590176" cy="51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How significant a threat was Mary Queen of Scots?</a:t>
            </a:r>
          </a:p>
        </p:txBody>
      </p:sp>
      <p:sp>
        <p:nvSpPr>
          <p:cNvPr id="835" name="TextBox 834">
            <a:extLst>
              <a:ext uri="{FF2B5EF4-FFF2-40B4-BE49-F238E27FC236}">
                <a16:creationId xmlns:a16="http://schemas.microsoft.com/office/drawing/2014/main" id="{19757537-4FD9-C64C-BFAE-66B05A1D5E2E}"/>
              </a:ext>
            </a:extLst>
          </p:cNvPr>
          <p:cNvSpPr txBox="1"/>
          <p:nvPr/>
        </p:nvSpPr>
        <p:spPr>
          <a:xfrm>
            <a:off x="69194" y="5374136"/>
            <a:ext cx="59017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Elizabeth’s popularity</a:t>
            </a:r>
          </a:p>
        </p:txBody>
      </p:sp>
      <p:sp>
        <p:nvSpPr>
          <p:cNvPr id="836" name="TextBox 835">
            <a:extLst>
              <a:ext uri="{FF2B5EF4-FFF2-40B4-BE49-F238E27FC236}">
                <a16:creationId xmlns:a16="http://schemas.microsoft.com/office/drawing/2014/main" id="{AFD915E6-9C45-D643-957A-BD70C90909F8}"/>
              </a:ext>
            </a:extLst>
          </p:cNvPr>
          <p:cNvSpPr txBox="1"/>
          <p:nvPr/>
        </p:nvSpPr>
        <p:spPr>
          <a:xfrm>
            <a:off x="-75940" y="4431777"/>
            <a:ext cx="739895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Royal Court, Privy Council and Parliament</a:t>
            </a:r>
          </a:p>
        </p:txBody>
      </p:sp>
      <p:sp>
        <p:nvSpPr>
          <p:cNvPr id="837" name="TextBox 836">
            <a:extLst>
              <a:ext uri="{FF2B5EF4-FFF2-40B4-BE49-F238E27FC236}">
                <a16:creationId xmlns:a16="http://schemas.microsoft.com/office/drawing/2014/main" id="{43B9B942-2022-A34F-A35C-75E32FCF3496}"/>
              </a:ext>
            </a:extLst>
          </p:cNvPr>
          <p:cNvSpPr txBox="1"/>
          <p:nvPr/>
        </p:nvSpPr>
        <p:spPr>
          <a:xfrm>
            <a:off x="1117023" y="3767832"/>
            <a:ext cx="59017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Northern Rebellion</a:t>
            </a:r>
          </a:p>
        </p:txBody>
      </p:sp>
      <p:cxnSp>
        <p:nvCxnSpPr>
          <p:cNvPr id="839" name="Straight Connector 838">
            <a:extLst>
              <a:ext uri="{FF2B5EF4-FFF2-40B4-BE49-F238E27FC236}">
                <a16:creationId xmlns:a16="http://schemas.microsoft.com/office/drawing/2014/main" id="{2951E1AA-4D96-4F47-B1C9-CDED2DAD5F47}"/>
              </a:ext>
            </a:extLst>
          </p:cNvPr>
          <p:cNvCxnSpPr>
            <a:cxnSpLocks/>
          </p:cNvCxnSpPr>
          <p:nvPr/>
        </p:nvCxnSpPr>
        <p:spPr>
          <a:xfrm>
            <a:off x="942454" y="4198318"/>
            <a:ext cx="132658" cy="31702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5" name="TextBox 864">
            <a:extLst>
              <a:ext uri="{FF2B5EF4-FFF2-40B4-BE49-F238E27FC236}">
                <a16:creationId xmlns:a16="http://schemas.microsoft.com/office/drawing/2014/main" id="{E8AFCB94-9CB8-5E4E-85F1-BE7FDE162906}"/>
              </a:ext>
            </a:extLst>
          </p:cNvPr>
          <p:cNvSpPr txBox="1"/>
          <p:nvPr/>
        </p:nvSpPr>
        <p:spPr>
          <a:xfrm>
            <a:off x="1450566" y="4069451"/>
            <a:ext cx="1470445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The Catholic and Puritan threat</a:t>
            </a:r>
          </a:p>
        </p:txBody>
      </p:sp>
      <p:sp>
        <p:nvSpPr>
          <p:cNvPr id="866" name="TextBox 865">
            <a:extLst>
              <a:ext uri="{FF2B5EF4-FFF2-40B4-BE49-F238E27FC236}">
                <a16:creationId xmlns:a16="http://schemas.microsoft.com/office/drawing/2014/main" id="{344B8C13-7C42-0646-843F-23AB8C3AE556}"/>
              </a:ext>
            </a:extLst>
          </p:cNvPr>
          <p:cNvSpPr txBox="1"/>
          <p:nvPr/>
        </p:nvSpPr>
        <p:spPr>
          <a:xfrm>
            <a:off x="2801879" y="4069650"/>
            <a:ext cx="1462570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Elizabethan society and popular entertainment</a:t>
            </a:r>
          </a:p>
        </p:txBody>
      </p:sp>
      <p:sp>
        <p:nvSpPr>
          <p:cNvPr id="867" name="TextBox 866">
            <a:extLst>
              <a:ext uri="{FF2B5EF4-FFF2-40B4-BE49-F238E27FC236}">
                <a16:creationId xmlns:a16="http://schemas.microsoft.com/office/drawing/2014/main" id="{79049046-DEB4-014A-BF48-1C4884E60CF7}"/>
              </a:ext>
            </a:extLst>
          </p:cNvPr>
          <p:cNvSpPr txBox="1"/>
          <p:nvPr/>
        </p:nvSpPr>
        <p:spPr>
          <a:xfrm>
            <a:off x="4130064" y="4018295"/>
            <a:ext cx="1094529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Nazi Germany – Weimar Germany</a:t>
            </a:r>
          </a:p>
        </p:txBody>
      </p:sp>
      <p:sp>
        <p:nvSpPr>
          <p:cNvPr id="868" name="TextBox 867">
            <a:extLst>
              <a:ext uri="{FF2B5EF4-FFF2-40B4-BE49-F238E27FC236}">
                <a16:creationId xmlns:a16="http://schemas.microsoft.com/office/drawing/2014/main" id="{862F6F73-5F46-914A-A0B4-8A663B2501F2}"/>
              </a:ext>
            </a:extLst>
          </p:cNvPr>
          <p:cNvSpPr txBox="1"/>
          <p:nvPr/>
        </p:nvSpPr>
        <p:spPr>
          <a:xfrm>
            <a:off x="5342596" y="3291086"/>
            <a:ext cx="655858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Rise of Hitler</a:t>
            </a:r>
          </a:p>
        </p:txBody>
      </p:sp>
      <p:sp>
        <p:nvSpPr>
          <p:cNvPr id="869" name="TextBox 868">
            <a:extLst>
              <a:ext uri="{FF2B5EF4-FFF2-40B4-BE49-F238E27FC236}">
                <a16:creationId xmlns:a16="http://schemas.microsoft.com/office/drawing/2014/main" id="{18DA14B9-E844-3448-888C-575BC76A6E3D}"/>
              </a:ext>
            </a:extLst>
          </p:cNvPr>
          <p:cNvSpPr txBox="1"/>
          <p:nvPr/>
        </p:nvSpPr>
        <p:spPr>
          <a:xfrm rot="1037974">
            <a:off x="4697940" y="2724476"/>
            <a:ext cx="1149175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Life in Nazi Germany</a:t>
            </a:r>
          </a:p>
        </p:txBody>
      </p:sp>
      <p:sp>
        <p:nvSpPr>
          <p:cNvPr id="870" name="TextBox 869">
            <a:extLst>
              <a:ext uri="{FF2B5EF4-FFF2-40B4-BE49-F238E27FC236}">
                <a16:creationId xmlns:a16="http://schemas.microsoft.com/office/drawing/2014/main" id="{AE4BBB83-45D3-F24C-9C95-2929EDE6A64E}"/>
              </a:ext>
            </a:extLst>
          </p:cNvPr>
          <p:cNvSpPr txBox="1"/>
          <p:nvPr/>
        </p:nvSpPr>
        <p:spPr>
          <a:xfrm>
            <a:off x="2880657" y="2505529"/>
            <a:ext cx="13442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Medicine C500-present 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</a:rPr>
              <a:t>Causes and prevention of illness</a:t>
            </a:r>
          </a:p>
        </p:txBody>
      </p:sp>
      <p:sp>
        <p:nvSpPr>
          <p:cNvPr id="871" name="TextBox 870">
            <a:extLst>
              <a:ext uri="{FF2B5EF4-FFF2-40B4-BE49-F238E27FC236}">
                <a16:creationId xmlns:a16="http://schemas.microsoft.com/office/drawing/2014/main" id="{6B4A7310-6556-C948-BAC4-6100A103C40C}"/>
              </a:ext>
            </a:extLst>
          </p:cNvPr>
          <p:cNvSpPr txBox="1"/>
          <p:nvPr/>
        </p:nvSpPr>
        <p:spPr>
          <a:xfrm rot="1048817">
            <a:off x="919988" y="2533250"/>
            <a:ext cx="1078524" cy="24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Patient care</a:t>
            </a:r>
          </a:p>
        </p:txBody>
      </p:sp>
      <p:sp>
        <p:nvSpPr>
          <p:cNvPr id="872" name="TextBox 871">
            <a:extLst>
              <a:ext uri="{FF2B5EF4-FFF2-40B4-BE49-F238E27FC236}">
                <a16:creationId xmlns:a16="http://schemas.microsoft.com/office/drawing/2014/main" id="{CCF85054-94C3-AA4A-85AD-578E21AC4E85}"/>
              </a:ext>
            </a:extLst>
          </p:cNvPr>
          <p:cNvSpPr txBox="1"/>
          <p:nvPr/>
        </p:nvSpPr>
        <p:spPr>
          <a:xfrm rot="16200000">
            <a:off x="536213" y="1830141"/>
            <a:ext cx="998012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Changes in Public Health</a:t>
            </a:r>
          </a:p>
        </p:txBody>
      </p:sp>
      <p:sp>
        <p:nvSpPr>
          <p:cNvPr id="873" name="TextBox 872">
            <a:extLst>
              <a:ext uri="{FF2B5EF4-FFF2-40B4-BE49-F238E27FC236}">
                <a16:creationId xmlns:a16="http://schemas.microsoft.com/office/drawing/2014/main" id="{2DA9DAFB-8DDA-3743-B57B-4855DCBE47F5}"/>
              </a:ext>
            </a:extLst>
          </p:cNvPr>
          <p:cNvSpPr txBox="1"/>
          <p:nvPr/>
        </p:nvSpPr>
        <p:spPr>
          <a:xfrm rot="19449000">
            <a:off x="958624" y="1159070"/>
            <a:ext cx="999330" cy="53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Case Study – Differs every two years</a:t>
            </a:r>
          </a:p>
        </p:txBody>
      </p:sp>
      <p:sp>
        <p:nvSpPr>
          <p:cNvPr id="875" name="TextBox 874">
            <a:extLst>
              <a:ext uri="{FF2B5EF4-FFF2-40B4-BE49-F238E27FC236}">
                <a16:creationId xmlns:a16="http://schemas.microsoft.com/office/drawing/2014/main" id="{2C37A239-8745-7340-A20E-ABDBE496B9C3}"/>
              </a:ext>
            </a:extLst>
          </p:cNvPr>
          <p:cNvSpPr txBox="1"/>
          <p:nvPr/>
        </p:nvSpPr>
        <p:spPr>
          <a:xfrm>
            <a:off x="640917" y="3813031"/>
            <a:ext cx="59017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Religious Settlement</a:t>
            </a:r>
          </a:p>
        </p:txBody>
      </p:sp>
      <p:sp>
        <p:nvSpPr>
          <p:cNvPr id="877" name="TextBox 876">
            <a:extLst>
              <a:ext uri="{FF2B5EF4-FFF2-40B4-BE49-F238E27FC236}">
                <a16:creationId xmlns:a16="http://schemas.microsoft.com/office/drawing/2014/main" id="{7017307A-69CF-F144-8ED3-66FB3F5292CE}"/>
              </a:ext>
            </a:extLst>
          </p:cNvPr>
          <p:cNvSpPr txBox="1"/>
          <p:nvPr/>
        </p:nvSpPr>
        <p:spPr>
          <a:xfrm>
            <a:off x="1624997" y="3712898"/>
            <a:ext cx="684869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Catholic Plots</a:t>
            </a:r>
          </a:p>
        </p:txBody>
      </p:sp>
      <p:sp>
        <p:nvSpPr>
          <p:cNvPr id="881" name="TextBox 880">
            <a:extLst>
              <a:ext uri="{FF2B5EF4-FFF2-40B4-BE49-F238E27FC236}">
                <a16:creationId xmlns:a16="http://schemas.microsoft.com/office/drawing/2014/main" id="{CD8A9E94-DD30-C74B-9D41-DBC5E495FDE7}"/>
              </a:ext>
            </a:extLst>
          </p:cNvPr>
          <p:cNvSpPr txBox="1"/>
          <p:nvPr/>
        </p:nvSpPr>
        <p:spPr>
          <a:xfrm>
            <a:off x="1994688" y="4565737"/>
            <a:ext cx="832080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Puritans challenges </a:t>
            </a:r>
          </a:p>
        </p:txBody>
      </p:sp>
      <p:sp>
        <p:nvSpPr>
          <p:cNvPr id="883" name="TextBox 882">
            <a:extLst>
              <a:ext uri="{FF2B5EF4-FFF2-40B4-BE49-F238E27FC236}">
                <a16:creationId xmlns:a16="http://schemas.microsoft.com/office/drawing/2014/main" id="{FDE920A7-4E5E-F845-B433-EED9FE8C71FC}"/>
              </a:ext>
            </a:extLst>
          </p:cNvPr>
          <p:cNvSpPr txBox="1"/>
          <p:nvPr/>
        </p:nvSpPr>
        <p:spPr>
          <a:xfrm>
            <a:off x="2861755" y="3699244"/>
            <a:ext cx="68486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Entertainment of the rich</a:t>
            </a:r>
          </a:p>
        </p:txBody>
      </p:sp>
      <p:sp>
        <p:nvSpPr>
          <p:cNvPr id="888" name="TextBox 887">
            <a:extLst>
              <a:ext uri="{FF2B5EF4-FFF2-40B4-BE49-F238E27FC236}">
                <a16:creationId xmlns:a16="http://schemas.microsoft.com/office/drawing/2014/main" id="{7BA5351F-589D-AF44-932B-060502D7E3FE}"/>
              </a:ext>
            </a:extLst>
          </p:cNvPr>
          <p:cNvSpPr txBox="1"/>
          <p:nvPr/>
        </p:nvSpPr>
        <p:spPr>
          <a:xfrm>
            <a:off x="2664421" y="4529189"/>
            <a:ext cx="68486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Entertainment of the poor </a:t>
            </a:r>
          </a:p>
        </p:txBody>
      </p:sp>
      <p:sp>
        <p:nvSpPr>
          <p:cNvPr id="889" name="TextBox 888">
            <a:extLst>
              <a:ext uri="{FF2B5EF4-FFF2-40B4-BE49-F238E27FC236}">
                <a16:creationId xmlns:a16="http://schemas.microsoft.com/office/drawing/2014/main" id="{6A3CE4C4-1A6C-F748-B383-03BDB84E2815}"/>
              </a:ext>
            </a:extLst>
          </p:cNvPr>
          <p:cNvSpPr txBox="1"/>
          <p:nvPr/>
        </p:nvSpPr>
        <p:spPr>
          <a:xfrm>
            <a:off x="3165257" y="4572282"/>
            <a:ext cx="76225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Interpretation Question that life was all bad for the poor</a:t>
            </a:r>
          </a:p>
        </p:txBody>
      </p:sp>
      <p:sp>
        <p:nvSpPr>
          <p:cNvPr id="890" name="TextBox 889">
            <a:extLst>
              <a:ext uri="{FF2B5EF4-FFF2-40B4-BE49-F238E27FC236}">
                <a16:creationId xmlns:a16="http://schemas.microsoft.com/office/drawing/2014/main" id="{FD9468CF-B3A1-9944-814F-516E333B1544}"/>
              </a:ext>
            </a:extLst>
          </p:cNvPr>
          <p:cNvSpPr txBox="1"/>
          <p:nvPr/>
        </p:nvSpPr>
        <p:spPr>
          <a:xfrm>
            <a:off x="2182855" y="3685791"/>
            <a:ext cx="811921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Causes, events and consequences of the Spanish Armada</a:t>
            </a:r>
          </a:p>
        </p:txBody>
      </p:sp>
      <p:sp>
        <p:nvSpPr>
          <p:cNvPr id="892" name="TextBox 891">
            <a:extLst>
              <a:ext uri="{FF2B5EF4-FFF2-40B4-BE49-F238E27FC236}">
                <a16:creationId xmlns:a16="http://schemas.microsoft.com/office/drawing/2014/main" id="{EEC49534-1A2B-CC4C-92E1-52DC15120D53}"/>
              </a:ext>
            </a:extLst>
          </p:cNvPr>
          <p:cNvSpPr txBox="1"/>
          <p:nvPr/>
        </p:nvSpPr>
        <p:spPr>
          <a:xfrm>
            <a:off x="3778197" y="3515695"/>
            <a:ext cx="110216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Impact of the Treaty of Versailles through source analysis</a:t>
            </a:r>
          </a:p>
        </p:txBody>
      </p:sp>
      <p:sp>
        <p:nvSpPr>
          <p:cNvPr id="893" name="TextBox 892">
            <a:extLst>
              <a:ext uri="{FF2B5EF4-FFF2-40B4-BE49-F238E27FC236}">
                <a16:creationId xmlns:a16="http://schemas.microsoft.com/office/drawing/2014/main" id="{2B0D6031-F92C-E04B-89FF-B2856F28CFE3}"/>
              </a:ext>
            </a:extLst>
          </p:cNvPr>
          <p:cNvSpPr txBox="1"/>
          <p:nvPr/>
        </p:nvSpPr>
        <p:spPr>
          <a:xfrm>
            <a:off x="4480160" y="3708562"/>
            <a:ext cx="68486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Early challenges of the Weimar Government</a:t>
            </a:r>
          </a:p>
        </p:txBody>
      </p:sp>
      <p:sp>
        <p:nvSpPr>
          <p:cNvPr id="894" name="TextBox 893">
            <a:extLst>
              <a:ext uri="{FF2B5EF4-FFF2-40B4-BE49-F238E27FC236}">
                <a16:creationId xmlns:a16="http://schemas.microsoft.com/office/drawing/2014/main" id="{8F7263C6-6C9E-B641-AF99-B26CEE461AA7}"/>
              </a:ext>
            </a:extLst>
          </p:cNvPr>
          <p:cNvSpPr txBox="1"/>
          <p:nvPr/>
        </p:nvSpPr>
        <p:spPr>
          <a:xfrm>
            <a:off x="3934276" y="4572949"/>
            <a:ext cx="68486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Weaknesses of the Weimar Government</a:t>
            </a:r>
          </a:p>
        </p:txBody>
      </p:sp>
      <p:sp>
        <p:nvSpPr>
          <p:cNvPr id="896" name="TextBox 895">
            <a:extLst>
              <a:ext uri="{FF2B5EF4-FFF2-40B4-BE49-F238E27FC236}">
                <a16:creationId xmlns:a16="http://schemas.microsoft.com/office/drawing/2014/main" id="{D3D344F9-ACB8-434A-BB1B-015F63B69C90}"/>
              </a:ext>
            </a:extLst>
          </p:cNvPr>
          <p:cNvSpPr txBox="1"/>
          <p:nvPr/>
        </p:nvSpPr>
        <p:spPr>
          <a:xfrm>
            <a:off x="4453732" y="4511016"/>
            <a:ext cx="84027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What was the causes and consequences  of Hyperinflation</a:t>
            </a:r>
          </a:p>
        </p:txBody>
      </p:sp>
      <p:sp>
        <p:nvSpPr>
          <p:cNvPr id="898" name="TextBox 897">
            <a:extLst>
              <a:ext uri="{FF2B5EF4-FFF2-40B4-BE49-F238E27FC236}">
                <a16:creationId xmlns:a16="http://schemas.microsoft.com/office/drawing/2014/main" id="{DABED415-AA19-1240-8069-60039BBE9BE4}"/>
              </a:ext>
            </a:extLst>
          </p:cNvPr>
          <p:cNvSpPr txBox="1"/>
          <p:nvPr/>
        </p:nvSpPr>
        <p:spPr>
          <a:xfrm>
            <a:off x="5962557" y="3650621"/>
            <a:ext cx="67857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Munich Putsch</a:t>
            </a:r>
          </a:p>
        </p:txBody>
      </p:sp>
      <p:sp>
        <p:nvSpPr>
          <p:cNvPr id="902" name="TextBox 901">
            <a:extLst>
              <a:ext uri="{FF2B5EF4-FFF2-40B4-BE49-F238E27FC236}">
                <a16:creationId xmlns:a16="http://schemas.microsoft.com/office/drawing/2014/main" id="{1DECB6EA-E4E2-8B46-A654-1AA59A3B47CF}"/>
              </a:ext>
            </a:extLst>
          </p:cNvPr>
          <p:cNvSpPr txBox="1"/>
          <p:nvPr/>
        </p:nvSpPr>
        <p:spPr>
          <a:xfrm>
            <a:off x="4592498" y="2985910"/>
            <a:ext cx="67857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Education under the Nazis</a:t>
            </a:r>
          </a:p>
        </p:txBody>
      </p:sp>
      <p:sp>
        <p:nvSpPr>
          <p:cNvPr id="903" name="TextBox 902">
            <a:extLst>
              <a:ext uri="{FF2B5EF4-FFF2-40B4-BE49-F238E27FC236}">
                <a16:creationId xmlns:a16="http://schemas.microsoft.com/office/drawing/2014/main" id="{8F202430-290E-964B-9AB2-66F2A9B3F28A}"/>
              </a:ext>
            </a:extLst>
          </p:cNvPr>
          <p:cNvSpPr txBox="1"/>
          <p:nvPr/>
        </p:nvSpPr>
        <p:spPr>
          <a:xfrm>
            <a:off x="5835336" y="2756133"/>
            <a:ext cx="67857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How did Hitler consolidate his power?</a:t>
            </a:r>
          </a:p>
        </p:txBody>
      </p:sp>
      <p:sp>
        <p:nvSpPr>
          <p:cNvPr id="909" name="TextBox 908">
            <a:extLst>
              <a:ext uri="{FF2B5EF4-FFF2-40B4-BE49-F238E27FC236}">
                <a16:creationId xmlns:a16="http://schemas.microsoft.com/office/drawing/2014/main" id="{C8FA0480-A17D-FF48-BAB8-05227A5E43B9}"/>
              </a:ext>
            </a:extLst>
          </p:cNvPr>
          <p:cNvSpPr txBox="1"/>
          <p:nvPr/>
        </p:nvSpPr>
        <p:spPr>
          <a:xfrm>
            <a:off x="4837165" y="1997000"/>
            <a:ext cx="67857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Hitler’s use of fear and propaganda</a:t>
            </a:r>
          </a:p>
        </p:txBody>
      </p:sp>
      <p:sp>
        <p:nvSpPr>
          <p:cNvPr id="911" name="TextBox 910">
            <a:extLst>
              <a:ext uri="{FF2B5EF4-FFF2-40B4-BE49-F238E27FC236}">
                <a16:creationId xmlns:a16="http://schemas.microsoft.com/office/drawing/2014/main" id="{20DBDD71-7CFA-C249-BA62-E8F1F5663444}"/>
              </a:ext>
            </a:extLst>
          </p:cNvPr>
          <p:cNvSpPr txBox="1"/>
          <p:nvPr/>
        </p:nvSpPr>
        <p:spPr>
          <a:xfrm>
            <a:off x="4758540" y="3379613"/>
            <a:ext cx="67857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How did Hitler become the Fuhrer?</a:t>
            </a:r>
          </a:p>
        </p:txBody>
      </p:sp>
      <p:sp>
        <p:nvSpPr>
          <p:cNvPr id="912" name="TextBox 911">
            <a:extLst>
              <a:ext uri="{FF2B5EF4-FFF2-40B4-BE49-F238E27FC236}">
                <a16:creationId xmlns:a16="http://schemas.microsoft.com/office/drawing/2014/main" id="{635A4DE7-85BD-3947-A974-7025CE52F53B}"/>
              </a:ext>
            </a:extLst>
          </p:cNvPr>
          <p:cNvSpPr txBox="1"/>
          <p:nvPr/>
        </p:nvSpPr>
        <p:spPr>
          <a:xfrm>
            <a:off x="4046646" y="3016957"/>
            <a:ext cx="686126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Unification of German speaking people </a:t>
            </a:r>
          </a:p>
        </p:txBody>
      </p:sp>
      <p:sp>
        <p:nvSpPr>
          <p:cNvPr id="921" name="TextBox 920">
            <a:extLst>
              <a:ext uri="{FF2B5EF4-FFF2-40B4-BE49-F238E27FC236}">
                <a16:creationId xmlns:a16="http://schemas.microsoft.com/office/drawing/2014/main" id="{3CA970D5-9F36-0446-B7F4-83B981916392}"/>
              </a:ext>
            </a:extLst>
          </p:cNvPr>
          <p:cNvSpPr txBox="1"/>
          <p:nvPr/>
        </p:nvSpPr>
        <p:spPr>
          <a:xfrm>
            <a:off x="2464953" y="2244519"/>
            <a:ext cx="80026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Significance of Vesalius, Pare and Harvey</a:t>
            </a:r>
          </a:p>
        </p:txBody>
      </p:sp>
      <p:sp>
        <p:nvSpPr>
          <p:cNvPr id="923" name="TextBox 922">
            <a:extLst>
              <a:ext uri="{FF2B5EF4-FFF2-40B4-BE49-F238E27FC236}">
                <a16:creationId xmlns:a16="http://schemas.microsoft.com/office/drawing/2014/main" id="{1BE27A7E-D935-C648-A870-349198F92A00}"/>
              </a:ext>
            </a:extLst>
          </p:cNvPr>
          <p:cNvSpPr txBox="1"/>
          <p:nvPr/>
        </p:nvSpPr>
        <p:spPr>
          <a:xfrm>
            <a:off x="3044436" y="3037921"/>
            <a:ext cx="1122653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significance of Snow and Jenner</a:t>
            </a:r>
          </a:p>
        </p:txBody>
      </p:sp>
      <p:cxnSp>
        <p:nvCxnSpPr>
          <p:cNvPr id="926" name="Straight Connector 925">
            <a:extLst>
              <a:ext uri="{FF2B5EF4-FFF2-40B4-BE49-F238E27FC236}">
                <a16:creationId xmlns:a16="http://schemas.microsoft.com/office/drawing/2014/main" id="{798FF0F3-2D04-1545-81B3-19ADD2F1E6A3}"/>
              </a:ext>
            </a:extLst>
          </p:cNvPr>
          <p:cNvCxnSpPr>
            <a:cxnSpLocks/>
          </p:cNvCxnSpPr>
          <p:nvPr/>
        </p:nvCxnSpPr>
        <p:spPr>
          <a:xfrm flipH="1" flipV="1">
            <a:off x="2488022" y="2970768"/>
            <a:ext cx="3139" cy="1195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7" name="TextBox 926">
            <a:extLst>
              <a:ext uri="{FF2B5EF4-FFF2-40B4-BE49-F238E27FC236}">
                <a16:creationId xmlns:a16="http://schemas.microsoft.com/office/drawing/2014/main" id="{A4288A3D-3C08-C140-A004-7C457721E0A5}"/>
              </a:ext>
            </a:extLst>
          </p:cNvPr>
          <p:cNvSpPr txBox="1"/>
          <p:nvPr/>
        </p:nvSpPr>
        <p:spPr>
          <a:xfrm>
            <a:off x="1878898" y="3030915"/>
            <a:ext cx="113642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Barber surgeons to cancer therapies</a:t>
            </a:r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EA29824B-EC29-A44F-B519-479D26CCCD05}"/>
              </a:ext>
            </a:extLst>
          </p:cNvPr>
          <p:cNvSpPr txBox="1"/>
          <p:nvPr/>
        </p:nvSpPr>
        <p:spPr>
          <a:xfrm>
            <a:off x="842439" y="2984644"/>
            <a:ext cx="79508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Role and significance of Florence Nightingale</a:t>
            </a:r>
          </a:p>
        </p:txBody>
      </p:sp>
      <p:sp>
        <p:nvSpPr>
          <p:cNvPr id="932" name="TextBox 931">
            <a:extLst>
              <a:ext uri="{FF2B5EF4-FFF2-40B4-BE49-F238E27FC236}">
                <a16:creationId xmlns:a16="http://schemas.microsoft.com/office/drawing/2014/main" id="{F794F49D-7184-A541-9D16-6D1A8A30ECE0}"/>
              </a:ext>
            </a:extLst>
          </p:cNvPr>
          <p:cNvSpPr txBox="1"/>
          <p:nvPr/>
        </p:nvSpPr>
        <p:spPr>
          <a:xfrm>
            <a:off x="1998365" y="2287801"/>
            <a:ext cx="66239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Significance of Germ Theory</a:t>
            </a:r>
          </a:p>
        </p:txBody>
      </p:sp>
      <p:sp>
        <p:nvSpPr>
          <p:cNvPr id="933" name="TextBox 932">
            <a:extLst>
              <a:ext uri="{FF2B5EF4-FFF2-40B4-BE49-F238E27FC236}">
                <a16:creationId xmlns:a16="http://schemas.microsoft.com/office/drawing/2014/main" id="{9E677EF0-0CC6-D248-BBEE-83376A08534A}"/>
              </a:ext>
            </a:extLst>
          </p:cNvPr>
          <p:cNvSpPr txBox="1"/>
          <p:nvPr/>
        </p:nvSpPr>
        <p:spPr>
          <a:xfrm>
            <a:off x="368315" y="2685675"/>
            <a:ext cx="592567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Establishment and impact of the NHS</a:t>
            </a:r>
          </a:p>
        </p:txBody>
      </p:sp>
      <p:sp>
        <p:nvSpPr>
          <p:cNvPr id="936" name="TextBox 935">
            <a:extLst>
              <a:ext uri="{FF2B5EF4-FFF2-40B4-BE49-F238E27FC236}">
                <a16:creationId xmlns:a16="http://schemas.microsoft.com/office/drawing/2014/main" id="{8918D503-2EB1-074F-B580-1F484ACCC322}"/>
              </a:ext>
            </a:extLst>
          </p:cNvPr>
          <p:cNvSpPr txBox="1"/>
          <p:nvPr/>
        </p:nvSpPr>
        <p:spPr>
          <a:xfrm>
            <a:off x="1257436" y="1952506"/>
            <a:ext cx="617045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Liberal Reforms of the early 20</a:t>
            </a:r>
            <a:r>
              <a:rPr lang="en-GB" sz="553" baseline="30000" dirty="0"/>
              <a:t>th</a:t>
            </a:r>
            <a:r>
              <a:rPr lang="en-GB" sz="553" dirty="0"/>
              <a:t> Century</a:t>
            </a:r>
          </a:p>
        </p:txBody>
      </p:sp>
      <p:sp>
        <p:nvSpPr>
          <p:cNvPr id="937" name="TextBox 936">
            <a:extLst>
              <a:ext uri="{FF2B5EF4-FFF2-40B4-BE49-F238E27FC236}">
                <a16:creationId xmlns:a16="http://schemas.microsoft.com/office/drawing/2014/main" id="{D94B2500-55C2-214B-8388-94C5B46B13B5}"/>
              </a:ext>
            </a:extLst>
          </p:cNvPr>
          <p:cNvSpPr txBox="1"/>
          <p:nvPr/>
        </p:nvSpPr>
        <p:spPr>
          <a:xfrm>
            <a:off x="99820" y="1725733"/>
            <a:ext cx="646681" cy="602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role of Edwin Chadwick and the significance of the Public Health Acts</a:t>
            </a:r>
          </a:p>
        </p:txBody>
      </p:sp>
      <p:cxnSp>
        <p:nvCxnSpPr>
          <p:cNvPr id="938" name="Straight Connector 937">
            <a:extLst>
              <a:ext uri="{FF2B5EF4-FFF2-40B4-BE49-F238E27FC236}">
                <a16:creationId xmlns:a16="http://schemas.microsoft.com/office/drawing/2014/main" id="{6D92503C-7511-5447-B347-7A6A69B72380}"/>
              </a:ext>
            </a:extLst>
          </p:cNvPr>
          <p:cNvCxnSpPr>
            <a:cxnSpLocks/>
          </p:cNvCxnSpPr>
          <p:nvPr/>
        </p:nvCxnSpPr>
        <p:spPr>
          <a:xfrm flipH="1" flipV="1">
            <a:off x="1785659" y="1569203"/>
            <a:ext cx="53707" cy="1281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1" name="TextBox 940">
            <a:extLst>
              <a:ext uri="{FF2B5EF4-FFF2-40B4-BE49-F238E27FC236}">
                <a16:creationId xmlns:a16="http://schemas.microsoft.com/office/drawing/2014/main" id="{C6EAEADC-9C57-7445-A828-20AB59957DB8}"/>
              </a:ext>
            </a:extLst>
          </p:cNvPr>
          <p:cNvSpPr txBox="1"/>
          <p:nvPr/>
        </p:nvSpPr>
        <p:spPr>
          <a:xfrm>
            <a:off x="1254712" y="1651631"/>
            <a:ext cx="956842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Evaluation of the overall significance of the case study</a:t>
            </a:r>
          </a:p>
        </p:txBody>
      </p:sp>
      <p:sp>
        <p:nvSpPr>
          <p:cNvPr id="942" name="TextBox 941">
            <a:extLst>
              <a:ext uri="{FF2B5EF4-FFF2-40B4-BE49-F238E27FC236}">
                <a16:creationId xmlns:a16="http://schemas.microsoft.com/office/drawing/2014/main" id="{ABEC23CB-8639-7E4D-B39E-ED223834CC0F}"/>
              </a:ext>
            </a:extLst>
          </p:cNvPr>
          <p:cNvSpPr txBox="1"/>
          <p:nvPr/>
        </p:nvSpPr>
        <p:spPr>
          <a:xfrm>
            <a:off x="884908" y="682245"/>
            <a:ext cx="864447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Events/factors associated with the case study</a:t>
            </a:r>
          </a:p>
        </p:txBody>
      </p:sp>
      <p:sp>
        <p:nvSpPr>
          <p:cNvPr id="943" name="TextBox 942">
            <a:extLst>
              <a:ext uri="{FF2B5EF4-FFF2-40B4-BE49-F238E27FC236}">
                <a16:creationId xmlns:a16="http://schemas.microsoft.com/office/drawing/2014/main" id="{37AE866A-43D4-D844-A552-2E865DC50ABA}"/>
              </a:ext>
            </a:extLst>
          </p:cNvPr>
          <p:cNvSpPr txBox="1"/>
          <p:nvPr/>
        </p:nvSpPr>
        <p:spPr>
          <a:xfrm>
            <a:off x="261214" y="1023234"/>
            <a:ext cx="73742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Causes and background of the case study</a:t>
            </a:r>
          </a:p>
        </p:txBody>
      </p:sp>
      <p:sp>
        <p:nvSpPr>
          <p:cNvPr id="944" name="TextBox 943">
            <a:extLst>
              <a:ext uri="{FF2B5EF4-FFF2-40B4-BE49-F238E27FC236}">
                <a16:creationId xmlns:a16="http://schemas.microsoft.com/office/drawing/2014/main" id="{BB1F3C55-5F37-B841-8AD4-956E4C85E2E6}"/>
              </a:ext>
            </a:extLst>
          </p:cNvPr>
          <p:cNvSpPr txBox="1"/>
          <p:nvPr/>
        </p:nvSpPr>
        <p:spPr>
          <a:xfrm>
            <a:off x="2129235" y="1063851"/>
            <a:ext cx="923634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Exam preparation</a:t>
            </a:r>
          </a:p>
        </p:txBody>
      </p:sp>
      <p:cxnSp>
        <p:nvCxnSpPr>
          <p:cNvPr id="948" name="Straight Connector 947">
            <a:extLst>
              <a:ext uri="{FF2B5EF4-FFF2-40B4-BE49-F238E27FC236}">
                <a16:creationId xmlns:a16="http://schemas.microsoft.com/office/drawing/2014/main" id="{F3A74DE5-820F-C448-ABA7-BC273BC0B596}"/>
              </a:ext>
            </a:extLst>
          </p:cNvPr>
          <p:cNvCxnSpPr>
            <a:cxnSpLocks/>
          </p:cNvCxnSpPr>
          <p:nvPr/>
        </p:nvCxnSpPr>
        <p:spPr>
          <a:xfrm flipH="1" flipV="1">
            <a:off x="2831467" y="1406922"/>
            <a:ext cx="136101" cy="2363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0" name="TextBox 949">
            <a:extLst>
              <a:ext uri="{FF2B5EF4-FFF2-40B4-BE49-F238E27FC236}">
                <a16:creationId xmlns:a16="http://schemas.microsoft.com/office/drawing/2014/main" id="{97ED4FD3-2D3F-F64A-A734-31154409BF22}"/>
              </a:ext>
            </a:extLst>
          </p:cNvPr>
          <p:cNvSpPr txBox="1"/>
          <p:nvPr/>
        </p:nvSpPr>
        <p:spPr>
          <a:xfrm>
            <a:off x="1666310" y="733760"/>
            <a:ext cx="737429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Recap topics</a:t>
            </a:r>
          </a:p>
        </p:txBody>
      </p:sp>
      <p:sp>
        <p:nvSpPr>
          <p:cNvPr id="951" name="TextBox 950">
            <a:extLst>
              <a:ext uri="{FF2B5EF4-FFF2-40B4-BE49-F238E27FC236}">
                <a16:creationId xmlns:a16="http://schemas.microsoft.com/office/drawing/2014/main" id="{8E1F8D5C-FC77-1A43-93A4-40EE6E90BEB4}"/>
              </a:ext>
            </a:extLst>
          </p:cNvPr>
          <p:cNvSpPr txBox="1"/>
          <p:nvPr/>
        </p:nvSpPr>
        <p:spPr>
          <a:xfrm>
            <a:off x="2759045" y="771050"/>
            <a:ext cx="73742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Practice exam questions</a:t>
            </a: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7E3EC673-F3EA-E349-8A5A-6FAE4575E13F}"/>
              </a:ext>
            </a:extLst>
          </p:cNvPr>
          <p:cNvSpPr txBox="1"/>
          <p:nvPr/>
        </p:nvSpPr>
        <p:spPr>
          <a:xfrm>
            <a:off x="2599073" y="1620709"/>
            <a:ext cx="54749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Recall games</a:t>
            </a:r>
          </a:p>
        </p:txBody>
      </p:sp>
      <p:pic>
        <p:nvPicPr>
          <p:cNvPr id="1063" name="Picture 1062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9EFF5A45-09B8-3944-B387-C26E0E97A0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64" y="1512573"/>
            <a:ext cx="295047" cy="299694"/>
          </a:xfrm>
          <a:prstGeom prst="rect">
            <a:avLst/>
          </a:prstGeom>
        </p:spPr>
      </p:pic>
      <p:pic>
        <p:nvPicPr>
          <p:cNvPr id="1065" name="Picture 1064" descr="A close up of a logo&#10;&#10;Description automatically generated">
            <a:extLst>
              <a:ext uri="{FF2B5EF4-FFF2-40B4-BE49-F238E27FC236}">
                <a16:creationId xmlns:a16="http://schemas.microsoft.com/office/drawing/2014/main" id="{F939CF31-C24B-0742-8F58-B51F91B3FD0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83" y="747590"/>
            <a:ext cx="249812" cy="247956"/>
          </a:xfrm>
          <a:prstGeom prst="rect">
            <a:avLst/>
          </a:prstGeom>
        </p:spPr>
      </p:pic>
      <p:pic>
        <p:nvPicPr>
          <p:cNvPr id="1067" name="Picture 1066" descr="A drawing of a face&#10;&#10;Description automatically generated">
            <a:extLst>
              <a:ext uri="{FF2B5EF4-FFF2-40B4-BE49-F238E27FC236}">
                <a16:creationId xmlns:a16="http://schemas.microsoft.com/office/drawing/2014/main" id="{76BB3EB0-49B6-BA46-A1B9-38B1991A379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08" y="601987"/>
            <a:ext cx="326736" cy="385188"/>
          </a:xfrm>
          <a:prstGeom prst="rect">
            <a:avLst/>
          </a:prstGeom>
        </p:spPr>
      </p:pic>
      <p:pic>
        <p:nvPicPr>
          <p:cNvPr id="469" name="Picture 468" descr="A close up of a logo&#10;&#10;Description automatically generated">
            <a:extLst>
              <a:ext uri="{FF2B5EF4-FFF2-40B4-BE49-F238E27FC236}">
                <a16:creationId xmlns:a16="http://schemas.microsoft.com/office/drawing/2014/main" id="{2A51E223-5358-44A2-A494-3FA887F1236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6"/>
          <a:stretch/>
        </p:blipFill>
        <p:spPr>
          <a:xfrm>
            <a:off x="4570510" y="1074477"/>
            <a:ext cx="422031" cy="361191"/>
          </a:xfrm>
          <a:prstGeom prst="rect">
            <a:avLst/>
          </a:prstGeom>
        </p:spPr>
      </p:pic>
      <p:pic>
        <p:nvPicPr>
          <p:cNvPr id="470" name="Picture 469">
            <a:extLst>
              <a:ext uri="{FF2B5EF4-FFF2-40B4-BE49-F238E27FC236}">
                <a16:creationId xmlns:a16="http://schemas.microsoft.com/office/drawing/2014/main" id="{10819462-6A27-46FD-9F7B-87F8DCD9DB58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4530" t="10531" r="71453" b="77060"/>
          <a:stretch/>
        </p:blipFill>
        <p:spPr>
          <a:xfrm>
            <a:off x="4476445" y="1315808"/>
            <a:ext cx="732730" cy="364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140ED-EFD1-4360-A90B-08FF7771B161}"/>
              </a:ext>
            </a:extLst>
          </p:cNvPr>
          <p:cNvSpPr txBox="1"/>
          <p:nvPr/>
        </p:nvSpPr>
        <p:spPr>
          <a:xfrm>
            <a:off x="4299528" y="823882"/>
            <a:ext cx="10749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GCSE HISTORY</a:t>
            </a:r>
          </a:p>
        </p:txBody>
      </p:sp>
      <p:pic>
        <p:nvPicPr>
          <p:cNvPr id="472" name="Picture 471" descr="A close up of a logo&#10;&#10;Description automatically generated">
            <a:extLst>
              <a:ext uri="{FF2B5EF4-FFF2-40B4-BE49-F238E27FC236}">
                <a16:creationId xmlns:a16="http://schemas.microsoft.com/office/drawing/2014/main" id="{3F4220F4-BF93-4FE7-8761-D29887E25F5E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t="15010" r="14402" b="24530"/>
          <a:stretch/>
        </p:blipFill>
        <p:spPr>
          <a:xfrm>
            <a:off x="5678199" y="11237520"/>
            <a:ext cx="646988" cy="561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64ED6E-9060-40A0-B987-C386353D507C}"/>
              </a:ext>
            </a:extLst>
          </p:cNvPr>
          <p:cNvSpPr txBox="1"/>
          <p:nvPr/>
        </p:nvSpPr>
        <p:spPr>
          <a:xfrm>
            <a:off x="5482390" y="11015100"/>
            <a:ext cx="10410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A JOURNEY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4FB75B62-62AC-45D5-8E00-EFB33B66B263}"/>
              </a:ext>
            </a:extLst>
          </p:cNvPr>
          <p:cNvSpPr txBox="1"/>
          <p:nvPr/>
        </p:nvSpPr>
        <p:spPr>
          <a:xfrm>
            <a:off x="5343573" y="11737939"/>
            <a:ext cx="13364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/>
              <a:t>THROUGH TIME</a:t>
            </a:r>
          </a:p>
        </p:txBody>
      </p:sp>
      <p:pic>
        <p:nvPicPr>
          <p:cNvPr id="478" name="Picture 477" descr="A close up of a logo&#10;&#10;Description automatically generated">
            <a:extLst>
              <a:ext uri="{FF2B5EF4-FFF2-40B4-BE49-F238E27FC236}">
                <a16:creationId xmlns:a16="http://schemas.microsoft.com/office/drawing/2014/main" id="{25A343B3-BF56-4B87-A2E0-B5D56931F2D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11393" r="10540" b="23915"/>
          <a:stretch/>
        </p:blipFill>
        <p:spPr>
          <a:xfrm>
            <a:off x="5002888" y="10886804"/>
            <a:ext cx="345796" cy="278729"/>
          </a:xfrm>
          <a:prstGeom prst="rect">
            <a:avLst/>
          </a:prstGeom>
        </p:spPr>
      </p:pic>
      <p:pic>
        <p:nvPicPr>
          <p:cNvPr id="479" name="Picture 478" descr="A close up of a logo&#10;&#10;Description automatically generated">
            <a:extLst>
              <a:ext uri="{FF2B5EF4-FFF2-40B4-BE49-F238E27FC236}">
                <a16:creationId xmlns:a16="http://schemas.microsoft.com/office/drawing/2014/main" id="{D93A3C30-D9CF-4444-90E9-74315431694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4" r="11795" b="13339"/>
          <a:stretch/>
        </p:blipFill>
        <p:spPr>
          <a:xfrm>
            <a:off x="4315506" y="11021544"/>
            <a:ext cx="278385" cy="315071"/>
          </a:xfrm>
          <a:prstGeom prst="rect">
            <a:avLst/>
          </a:prstGeom>
        </p:spPr>
      </p:pic>
      <p:pic>
        <p:nvPicPr>
          <p:cNvPr id="481" name="Picture 480" descr="A close up of a logo&#10;&#10;Description automatically generated">
            <a:extLst>
              <a:ext uri="{FF2B5EF4-FFF2-40B4-BE49-F238E27FC236}">
                <a16:creationId xmlns:a16="http://schemas.microsoft.com/office/drawing/2014/main" id="{8DC6A94F-737F-416A-B017-858CD3D010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16" y="11790118"/>
            <a:ext cx="213299" cy="170498"/>
          </a:xfrm>
          <a:prstGeom prst="rect">
            <a:avLst/>
          </a:prstGeom>
        </p:spPr>
      </p:pic>
      <p:pic>
        <p:nvPicPr>
          <p:cNvPr id="482" name="Picture 481" descr="A close up of a logo&#10;&#10;Description automatically generated">
            <a:extLst>
              <a:ext uri="{FF2B5EF4-FFF2-40B4-BE49-F238E27FC236}">
                <a16:creationId xmlns:a16="http://schemas.microsoft.com/office/drawing/2014/main" id="{0E8B6240-64D4-4B17-90A3-FDEE081BE18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16009" r="10864" b="28873"/>
          <a:stretch/>
        </p:blipFill>
        <p:spPr>
          <a:xfrm>
            <a:off x="3702152" y="11012025"/>
            <a:ext cx="524924" cy="365977"/>
          </a:xfrm>
          <a:prstGeom prst="rect">
            <a:avLst/>
          </a:prstGeom>
        </p:spPr>
      </p:pic>
      <p:pic>
        <p:nvPicPr>
          <p:cNvPr id="483" name="Picture 482" descr="A close up of a logo&#10;&#10;Description automatically generated">
            <a:extLst>
              <a:ext uri="{FF2B5EF4-FFF2-40B4-BE49-F238E27FC236}">
                <a16:creationId xmlns:a16="http://schemas.microsoft.com/office/drawing/2014/main" id="{42A427C4-6D8D-440F-9521-5F6A3C8714ED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51" b="17064"/>
          <a:stretch/>
        </p:blipFill>
        <p:spPr>
          <a:xfrm>
            <a:off x="3837214" y="11800146"/>
            <a:ext cx="460311" cy="399965"/>
          </a:xfrm>
          <a:prstGeom prst="rect">
            <a:avLst/>
          </a:prstGeom>
        </p:spPr>
      </p:pic>
      <p:pic>
        <p:nvPicPr>
          <p:cNvPr id="485" name="Picture 484" descr="A close up of a logo&#10;&#10;Description automatically generated">
            <a:extLst>
              <a:ext uri="{FF2B5EF4-FFF2-40B4-BE49-F238E27FC236}">
                <a16:creationId xmlns:a16="http://schemas.microsoft.com/office/drawing/2014/main" id="{701292BE-E44B-4DEB-8EAF-95C131482DA8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t="16298" r="5581" b="28337"/>
          <a:stretch/>
        </p:blipFill>
        <p:spPr>
          <a:xfrm>
            <a:off x="3033653" y="11974039"/>
            <a:ext cx="321659" cy="199650"/>
          </a:xfrm>
          <a:prstGeom prst="rect">
            <a:avLst/>
          </a:prstGeom>
        </p:spPr>
      </p:pic>
      <p:pic>
        <p:nvPicPr>
          <p:cNvPr id="487" name="Picture 486" descr="A close up of a logo&#10;&#10;Description automatically generated">
            <a:extLst>
              <a:ext uri="{FF2B5EF4-FFF2-40B4-BE49-F238E27FC236}">
                <a16:creationId xmlns:a16="http://schemas.microsoft.com/office/drawing/2014/main" id="{28B69EB7-4210-4491-8305-A38E9C94F2A6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r="8590" b="17655"/>
          <a:stretch/>
        </p:blipFill>
        <p:spPr>
          <a:xfrm>
            <a:off x="3285908" y="11073467"/>
            <a:ext cx="245449" cy="246089"/>
          </a:xfrm>
          <a:prstGeom prst="rect">
            <a:avLst/>
          </a:prstGeom>
        </p:spPr>
      </p:pic>
      <p:pic>
        <p:nvPicPr>
          <p:cNvPr id="501" name="Picture 500" descr="A close up of a logo&#10;&#10;Description automatically generated">
            <a:extLst>
              <a:ext uri="{FF2B5EF4-FFF2-40B4-BE49-F238E27FC236}">
                <a16:creationId xmlns:a16="http://schemas.microsoft.com/office/drawing/2014/main" id="{59332705-2785-4A23-BF4B-2D20CEA4E397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r="16370" b="17656"/>
          <a:stretch/>
        </p:blipFill>
        <p:spPr>
          <a:xfrm>
            <a:off x="2931248" y="11016815"/>
            <a:ext cx="234322" cy="277909"/>
          </a:xfrm>
          <a:prstGeom prst="rect">
            <a:avLst/>
          </a:prstGeom>
        </p:spPr>
      </p:pic>
      <p:pic>
        <p:nvPicPr>
          <p:cNvPr id="503" name="Picture 502" descr="A close up of a logo&#10;&#10;Description automatically generated">
            <a:extLst>
              <a:ext uri="{FF2B5EF4-FFF2-40B4-BE49-F238E27FC236}">
                <a16:creationId xmlns:a16="http://schemas.microsoft.com/office/drawing/2014/main" id="{296034BA-2E2B-4CFC-B6DC-256B140E325B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15009" r="6855" b="28265"/>
          <a:stretch/>
        </p:blipFill>
        <p:spPr>
          <a:xfrm>
            <a:off x="2198705" y="12009763"/>
            <a:ext cx="317976" cy="204812"/>
          </a:xfrm>
          <a:prstGeom prst="rect">
            <a:avLst/>
          </a:prstGeom>
        </p:spPr>
      </p:pic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1D10B171-4518-4067-A428-04380663ACCB}"/>
              </a:ext>
            </a:extLst>
          </p:cNvPr>
          <p:cNvCxnSpPr>
            <a:cxnSpLocks/>
          </p:cNvCxnSpPr>
          <p:nvPr/>
        </p:nvCxnSpPr>
        <p:spPr>
          <a:xfrm flipV="1">
            <a:off x="2370853" y="11654487"/>
            <a:ext cx="123367" cy="12325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TextBox 504">
            <a:extLst>
              <a:ext uri="{FF2B5EF4-FFF2-40B4-BE49-F238E27FC236}">
                <a16:creationId xmlns:a16="http://schemas.microsoft.com/office/drawing/2014/main" id="{A9935D63-9192-4FA9-9B74-43210574C0FC}"/>
              </a:ext>
            </a:extLst>
          </p:cNvPr>
          <p:cNvSpPr txBox="1"/>
          <p:nvPr/>
        </p:nvSpPr>
        <p:spPr>
          <a:xfrm>
            <a:off x="1989942" y="11783200"/>
            <a:ext cx="71663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Local study:  Clitheroe Castle</a:t>
            </a:r>
          </a:p>
        </p:txBody>
      </p: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13F635AB-89BD-4133-B4AC-B2795BA76420}"/>
              </a:ext>
            </a:extLst>
          </p:cNvPr>
          <p:cNvCxnSpPr>
            <a:cxnSpLocks/>
          </p:cNvCxnSpPr>
          <p:nvPr/>
        </p:nvCxnSpPr>
        <p:spPr>
          <a:xfrm flipV="1">
            <a:off x="1384750" y="11553110"/>
            <a:ext cx="78169" cy="17293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TextBox 511">
            <a:extLst>
              <a:ext uri="{FF2B5EF4-FFF2-40B4-BE49-F238E27FC236}">
                <a16:creationId xmlns:a16="http://schemas.microsoft.com/office/drawing/2014/main" id="{D5B39DE2-9519-4D3E-9671-D6D2E2055C3A}"/>
              </a:ext>
            </a:extLst>
          </p:cNvPr>
          <p:cNvSpPr txBox="1"/>
          <p:nvPr/>
        </p:nvSpPr>
        <p:spPr>
          <a:xfrm>
            <a:off x="694433" y="11727236"/>
            <a:ext cx="656361" cy="51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3" dirty="0"/>
              <a:t>How has football changed since the Middle Ages?</a:t>
            </a:r>
          </a:p>
        </p:txBody>
      </p:sp>
      <p:pic>
        <p:nvPicPr>
          <p:cNvPr id="497" name="Picture 496" descr="A close up of a logo&#10;&#10;Description automatically generated">
            <a:extLst>
              <a:ext uri="{FF2B5EF4-FFF2-40B4-BE49-F238E27FC236}">
                <a16:creationId xmlns:a16="http://schemas.microsoft.com/office/drawing/2014/main" id="{DE51668D-8F5D-4057-A9F4-DD04FF92F21C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3671" r="8002" b="28489"/>
          <a:stretch/>
        </p:blipFill>
        <p:spPr>
          <a:xfrm>
            <a:off x="1522954" y="11727399"/>
            <a:ext cx="304800" cy="215532"/>
          </a:xfrm>
          <a:prstGeom prst="rect">
            <a:avLst/>
          </a:prstGeom>
        </p:spPr>
      </p:pic>
      <p:pic>
        <p:nvPicPr>
          <p:cNvPr id="514" name="Picture 513" descr="A close up of a logo&#10;&#10;Description automatically generated">
            <a:extLst>
              <a:ext uri="{FF2B5EF4-FFF2-40B4-BE49-F238E27FC236}">
                <a16:creationId xmlns:a16="http://schemas.microsoft.com/office/drawing/2014/main" id="{291598A0-3378-49C0-A96A-2D48AC5BA717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0"/>
          <a:stretch/>
        </p:blipFill>
        <p:spPr>
          <a:xfrm>
            <a:off x="1110818" y="11593437"/>
            <a:ext cx="374666" cy="322513"/>
          </a:xfrm>
          <a:prstGeom prst="rect">
            <a:avLst/>
          </a:prstGeom>
        </p:spPr>
      </p:pic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B2D30450-F19D-45AA-9AAD-E64FE70AA7CA}"/>
              </a:ext>
            </a:extLst>
          </p:cNvPr>
          <p:cNvCxnSpPr>
            <a:cxnSpLocks/>
          </p:cNvCxnSpPr>
          <p:nvPr/>
        </p:nvCxnSpPr>
        <p:spPr>
          <a:xfrm flipV="1">
            <a:off x="725217" y="11436432"/>
            <a:ext cx="539247" cy="2791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8" name="Picture 517" descr="A close up of a logo&#10;&#10;Description automatically generated">
            <a:extLst>
              <a:ext uri="{FF2B5EF4-FFF2-40B4-BE49-F238E27FC236}">
                <a16:creationId xmlns:a16="http://schemas.microsoft.com/office/drawing/2014/main" id="{A00C63C7-ACAC-4EF1-893D-C8598E5DDB0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77" y="11575628"/>
            <a:ext cx="308030" cy="246220"/>
          </a:xfrm>
          <a:prstGeom prst="rect">
            <a:avLst/>
          </a:prstGeom>
        </p:spPr>
      </p:pic>
      <p:sp>
        <p:nvSpPr>
          <p:cNvPr id="520" name="TextBox 519">
            <a:extLst>
              <a:ext uri="{FF2B5EF4-FFF2-40B4-BE49-F238E27FC236}">
                <a16:creationId xmlns:a16="http://schemas.microsoft.com/office/drawing/2014/main" id="{3A48D74A-0C12-4BF0-B6E2-5141729EFDA7}"/>
              </a:ext>
            </a:extLst>
          </p:cNvPr>
          <p:cNvSpPr txBox="1"/>
          <p:nvPr/>
        </p:nvSpPr>
        <p:spPr>
          <a:xfrm>
            <a:off x="-26016" y="11657065"/>
            <a:ext cx="746344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3" dirty="0"/>
              <a:t>Was it all bad in Medieval England?</a:t>
            </a:r>
          </a:p>
        </p:txBody>
      </p:sp>
      <p:pic>
        <p:nvPicPr>
          <p:cNvPr id="534" name="Picture 533" descr="A close up of a logo&#10;&#10;Description automatically generated">
            <a:extLst>
              <a:ext uri="{FF2B5EF4-FFF2-40B4-BE49-F238E27FC236}">
                <a16:creationId xmlns:a16="http://schemas.microsoft.com/office/drawing/2014/main" id="{B6CE7ED6-8CB7-4B37-957B-DF8781472023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r="8590" b="17655"/>
          <a:stretch/>
        </p:blipFill>
        <p:spPr>
          <a:xfrm>
            <a:off x="113543" y="9799297"/>
            <a:ext cx="245449" cy="246089"/>
          </a:xfrm>
          <a:prstGeom prst="rect">
            <a:avLst/>
          </a:prstGeom>
        </p:spPr>
      </p:pic>
      <p:sp>
        <p:nvSpPr>
          <p:cNvPr id="537" name="TextBox 536">
            <a:extLst>
              <a:ext uri="{FF2B5EF4-FFF2-40B4-BE49-F238E27FC236}">
                <a16:creationId xmlns:a16="http://schemas.microsoft.com/office/drawing/2014/main" id="{6DE586F9-B5B9-4F1B-ADB9-79634857341E}"/>
              </a:ext>
            </a:extLst>
          </p:cNvPr>
          <p:cNvSpPr txBox="1"/>
          <p:nvPr/>
        </p:nvSpPr>
        <p:spPr>
          <a:xfrm>
            <a:off x="5942" y="11063331"/>
            <a:ext cx="782250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King John’s problems</a:t>
            </a:r>
          </a:p>
        </p:txBody>
      </p:sp>
      <p:pic>
        <p:nvPicPr>
          <p:cNvPr id="539" name="Picture 538" descr="A close up of a logo&#10;&#10;Description automatically generated">
            <a:extLst>
              <a:ext uri="{FF2B5EF4-FFF2-40B4-BE49-F238E27FC236}">
                <a16:creationId xmlns:a16="http://schemas.microsoft.com/office/drawing/2014/main" id="{3CC2D2AC-88E8-4DC1-A89D-3FF502AC233B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11294" r="13579" b="7445"/>
          <a:stretch/>
        </p:blipFill>
        <p:spPr>
          <a:xfrm>
            <a:off x="337303" y="10712833"/>
            <a:ext cx="263712" cy="275368"/>
          </a:xfrm>
          <a:prstGeom prst="rect">
            <a:avLst/>
          </a:prstGeom>
        </p:spPr>
      </p:pic>
      <p:pic>
        <p:nvPicPr>
          <p:cNvPr id="540" name="Picture 539" descr="A close up of a logo&#10;&#10;Description automatically generated">
            <a:extLst>
              <a:ext uri="{FF2B5EF4-FFF2-40B4-BE49-F238E27FC236}">
                <a16:creationId xmlns:a16="http://schemas.microsoft.com/office/drawing/2014/main" id="{4F2D6E72-75CE-454A-AAED-BB533F575C3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42" y="9741819"/>
            <a:ext cx="198533" cy="158695"/>
          </a:xfrm>
          <a:prstGeom prst="rect">
            <a:avLst/>
          </a:prstGeom>
        </p:spPr>
      </p:pic>
      <p:pic>
        <p:nvPicPr>
          <p:cNvPr id="543" name="Picture 542" descr="A close up of a logo&#10;&#10;Description automatically generated">
            <a:extLst>
              <a:ext uri="{FF2B5EF4-FFF2-40B4-BE49-F238E27FC236}">
                <a16:creationId xmlns:a16="http://schemas.microsoft.com/office/drawing/2014/main" id="{6D9E3157-AD50-495C-ACA1-A23EF9F7FE3E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14856" r="7778" b="24615"/>
          <a:stretch/>
        </p:blipFill>
        <p:spPr>
          <a:xfrm>
            <a:off x="1578367" y="10645493"/>
            <a:ext cx="337625" cy="244391"/>
          </a:xfrm>
          <a:prstGeom prst="rect">
            <a:avLst/>
          </a:prstGeom>
        </p:spPr>
      </p:pic>
      <p:pic>
        <p:nvPicPr>
          <p:cNvPr id="544" name="Picture 543" descr="A close up of a logo&#10;&#10;Description automatically generated">
            <a:extLst>
              <a:ext uri="{FF2B5EF4-FFF2-40B4-BE49-F238E27FC236}">
                <a16:creationId xmlns:a16="http://schemas.microsoft.com/office/drawing/2014/main" id="{7675CD80-EDB6-4752-98CB-908BD769B5B9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8171" b="14735"/>
          <a:stretch/>
        </p:blipFill>
        <p:spPr>
          <a:xfrm>
            <a:off x="2391740" y="10665445"/>
            <a:ext cx="182199" cy="181996"/>
          </a:xfrm>
          <a:prstGeom prst="rect">
            <a:avLst/>
          </a:prstGeom>
        </p:spPr>
      </p:pic>
      <p:pic>
        <p:nvPicPr>
          <p:cNvPr id="464" name="Picture 463" descr="A close up of a logo&#10;&#10;Description automatically generated">
            <a:extLst>
              <a:ext uri="{FF2B5EF4-FFF2-40B4-BE49-F238E27FC236}">
                <a16:creationId xmlns:a16="http://schemas.microsoft.com/office/drawing/2014/main" id="{BD01652F-239A-481B-8C79-72C3F3A9D228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r="19191" b="15559"/>
          <a:stretch/>
        </p:blipFill>
        <p:spPr>
          <a:xfrm>
            <a:off x="3431009" y="6072454"/>
            <a:ext cx="183385" cy="248801"/>
          </a:xfrm>
          <a:prstGeom prst="rect">
            <a:avLst/>
          </a:prstGeom>
        </p:spPr>
      </p:pic>
      <p:pic>
        <p:nvPicPr>
          <p:cNvPr id="500" name="Picture 499" descr="A close up of a logo&#10;&#10;Description automatically generated">
            <a:extLst>
              <a:ext uri="{FF2B5EF4-FFF2-40B4-BE49-F238E27FC236}">
                <a16:creationId xmlns:a16="http://schemas.microsoft.com/office/drawing/2014/main" id="{6053A3B0-750E-46F9-B397-8DA7BD5696EB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r="4547" b="14010"/>
          <a:stretch/>
        </p:blipFill>
        <p:spPr>
          <a:xfrm>
            <a:off x="3717799" y="6284995"/>
            <a:ext cx="303279" cy="295424"/>
          </a:xfrm>
          <a:prstGeom prst="rect">
            <a:avLst/>
          </a:prstGeom>
        </p:spPr>
      </p:pic>
      <p:pic>
        <p:nvPicPr>
          <p:cNvPr id="511" name="Picture 510" descr="A close up of a logo&#10;&#10;Description automatically generated">
            <a:extLst>
              <a:ext uri="{FF2B5EF4-FFF2-40B4-BE49-F238E27FC236}">
                <a16:creationId xmlns:a16="http://schemas.microsoft.com/office/drawing/2014/main" id="{3C90491E-5AD8-4A67-A602-526248C952E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07" y="6155413"/>
            <a:ext cx="214466" cy="171431"/>
          </a:xfrm>
          <a:prstGeom prst="rect">
            <a:avLst/>
          </a:prstGeom>
        </p:spPr>
      </p:pic>
      <p:pic>
        <p:nvPicPr>
          <p:cNvPr id="513" name="Picture 512" descr="A close up of a logo&#10;&#10;Description automatically generated">
            <a:extLst>
              <a:ext uri="{FF2B5EF4-FFF2-40B4-BE49-F238E27FC236}">
                <a16:creationId xmlns:a16="http://schemas.microsoft.com/office/drawing/2014/main" id="{232F40D5-B5FD-40F4-8649-86B94F4DA806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5" r="32464" b="14660"/>
          <a:stretch/>
        </p:blipFill>
        <p:spPr>
          <a:xfrm>
            <a:off x="3631671" y="5052700"/>
            <a:ext cx="151880" cy="399966"/>
          </a:xfrm>
          <a:prstGeom prst="rect">
            <a:avLst/>
          </a:prstGeom>
        </p:spPr>
      </p:pic>
      <p:pic>
        <p:nvPicPr>
          <p:cNvPr id="526" name="Picture 525" descr="A close up of a logo&#10;&#10;Description automatically generated">
            <a:extLst>
              <a:ext uri="{FF2B5EF4-FFF2-40B4-BE49-F238E27FC236}">
                <a16:creationId xmlns:a16="http://schemas.microsoft.com/office/drawing/2014/main" id="{341213C4-59F7-448F-B4C4-45EBE06360D8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t="3644" r="11970" b="18076"/>
          <a:stretch/>
        </p:blipFill>
        <p:spPr>
          <a:xfrm>
            <a:off x="2701249" y="6176445"/>
            <a:ext cx="256923" cy="260187"/>
          </a:xfrm>
          <a:prstGeom prst="rect">
            <a:avLst/>
          </a:prstGeom>
        </p:spPr>
      </p:pic>
      <p:pic>
        <p:nvPicPr>
          <p:cNvPr id="538" name="Picture 537" descr="A close up of a logo&#10;&#10;Description automatically generated">
            <a:extLst>
              <a:ext uri="{FF2B5EF4-FFF2-40B4-BE49-F238E27FC236}">
                <a16:creationId xmlns:a16="http://schemas.microsoft.com/office/drawing/2014/main" id="{3D5155A2-EAD8-4626-A6C2-5FA2889D636D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16737" r="5699" b="27815"/>
          <a:stretch/>
        </p:blipFill>
        <p:spPr>
          <a:xfrm>
            <a:off x="2061677" y="6158646"/>
            <a:ext cx="422033" cy="263702"/>
          </a:xfrm>
          <a:prstGeom prst="rect">
            <a:avLst/>
          </a:prstGeom>
        </p:spPr>
      </p:pic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DFC71BAA-ED29-49C0-8C63-E4DBD56EC020}"/>
              </a:ext>
            </a:extLst>
          </p:cNvPr>
          <p:cNvCxnSpPr>
            <a:cxnSpLocks/>
          </p:cNvCxnSpPr>
          <p:nvPr/>
        </p:nvCxnSpPr>
        <p:spPr>
          <a:xfrm flipH="1">
            <a:off x="1949207" y="5461297"/>
            <a:ext cx="84821" cy="12163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TextBox 544">
            <a:extLst>
              <a:ext uri="{FF2B5EF4-FFF2-40B4-BE49-F238E27FC236}">
                <a16:creationId xmlns:a16="http://schemas.microsoft.com/office/drawing/2014/main" id="{C1BEE555-1DF3-48FE-A790-2FF38842E118}"/>
              </a:ext>
            </a:extLst>
          </p:cNvPr>
          <p:cNvSpPr txBox="1"/>
          <p:nvPr/>
        </p:nvSpPr>
        <p:spPr>
          <a:xfrm>
            <a:off x="1801144" y="5130959"/>
            <a:ext cx="57370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Early flashpoints</a:t>
            </a:r>
          </a:p>
        </p:txBody>
      </p:sp>
      <p:pic>
        <p:nvPicPr>
          <p:cNvPr id="546" name="Picture 545" descr="A close up of a logo&#10;&#10;Description automatically generated">
            <a:extLst>
              <a:ext uri="{FF2B5EF4-FFF2-40B4-BE49-F238E27FC236}">
                <a16:creationId xmlns:a16="http://schemas.microsoft.com/office/drawing/2014/main" id="{9ECB6FEA-5EDF-4C30-830A-F1BF32D56D8A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r="14138" b="17756"/>
          <a:stretch/>
        </p:blipFill>
        <p:spPr>
          <a:xfrm>
            <a:off x="2048362" y="5341305"/>
            <a:ext cx="164578" cy="183885"/>
          </a:xfrm>
          <a:prstGeom prst="rect">
            <a:avLst/>
          </a:prstGeom>
        </p:spPr>
      </p:pic>
      <p:pic>
        <p:nvPicPr>
          <p:cNvPr id="548" name="Picture 547" descr="A close up of a logo&#10;&#10;Description automatically generated">
            <a:extLst>
              <a:ext uri="{FF2B5EF4-FFF2-40B4-BE49-F238E27FC236}">
                <a16:creationId xmlns:a16="http://schemas.microsoft.com/office/drawing/2014/main" id="{63722C35-051A-40FE-BAA7-A2D1A4621419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19269" r="7604" b="33729"/>
          <a:stretch/>
        </p:blipFill>
        <p:spPr>
          <a:xfrm>
            <a:off x="1647100" y="5331146"/>
            <a:ext cx="283599" cy="160674"/>
          </a:xfrm>
          <a:prstGeom prst="rect">
            <a:avLst/>
          </a:prstGeom>
        </p:spPr>
      </p:pic>
      <p:pic>
        <p:nvPicPr>
          <p:cNvPr id="549" name="Picture 548" descr="A close up of a logo&#10;&#10;Description automatically generated">
            <a:extLst>
              <a:ext uri="{FF2B5EF4-FFF2-40B4-BE49-F238E27FC236}">
                <a16:creationId xmlns:a16="http://schemas.microsoft.com/office/drawing/2014/main" id="{B270E73A-5E43-4DC0-9149-175C388A003D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1"/>
          <a:stretch/>
        </p:blipFill>
        <p:spPr>
          <a:xfrm>
            <a:off x="1516524" y="6134868"/>
            <a:ext cx="327725" cy="280136"/>
          </a:xfrm>
          <a:prstGeom prst="rect">
            <a:avLst/>
          </a:prstGeom>
        </p:spPr>
      </p:pic>
      <p:pic>
        <p:nvPicPr>
          <p:cNvPr id="553" name="Picture 552" descr="A close up of a logo&#10;&#10;Description automatically generated">
            <a:extLst>
              <a:ext uri="{FF2B5EF4-FFF2-40B4-BE49-F238E27FC236}">
                <a16:creationId xmlns:a16="http://schemas.microsoft.com/office/drawing/2014/main" id="{71B9BD9D-9391-4F73-A88E-1E102C1431A1}"/>
              </a:ext>
            </a:extLst>
          </p:cNvPr>
          <p:cNvPicPr>
            <a:picLocks noChangeAspect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r="4932" b="20019"/>
          <a:stretch/>
        </p:blipFill>
        <p:spPr>
          <a:xfrm>
            <a:off x="462864" y="5795879"/>
            <a:ext cx="422031" cy="374412"/>
          </a:xfrm>
          <a:prstGeom prst="rect">
            <a:avLst/>
          </a:prstGeom>
        </p:spPr>
      </p:pic>
      <p:pic>
        <p:nvPicPr>
          <p:cNvPr id="554" name="Picture 553" descr="A close up of a logo&#10;&#10;Description automatically generated">
            <a:extLst>
              <a:ext uri="{FF2B5EF4-FFF2-40B4-BE49-F238E27FC236}">
                <a16:creationId xmlns:a16="http://schemas.microsoft.com/office/drawing/2014/main" id="{F0982DC7-E8E9-40AC-9F90-A001C08AD4AD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19269" r="7604" b="33729"/>
          <a:stretch/>
        </p:blipFill>
        <p:spPr>
          <a:xfrm>
            <a:off x="124996" y="5830925"/>
            <a:ext cx="283599" cy="160674"/>
          </a:xfrm>
          <a:prstGeom prst="rect">
            <a:avLst/>
          </a:prstGeom>
        </p:spPr>
      </p:pic>
      <p:pic>
        <p:nvPicPr>
          <p:cNvPr id="555" name="Picture 554" descr="A close up of a logo&#10;&#10;Description automatically generated">
            <a:extLst>
              <a:ext uri="{FF2B5EF4-FFF2-40B4-BE49-F238E27FC236}">
                <a16:creationId xmlns:a16="http://schemas.microsoft.com/office/drawing/2014/main" id="{17765E8F-7382-4D58-B96C-BB8421F7F513}"/>
              </a:ext>
            </a:extLst>
          </p:cNvPr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r="14138" b="17756"/>
          <a:stretch/>
        </p:blipFill>
        <p:spPr>
          <a:xfrm>
            <a:off x="958168" y="5771266"/>
            <a:ext cx="287798" cy="321560"/>
          </a:xfrm>
          <a:prstGeom prst="rect">
            <a:avLst/>
          </a:prstGeom>
        </p:spPr>
      </p:pic>
      <p:pic>
        <p:nvPicPr>
          <p:cNvPr id="519" name="Picture 518" descr="A close up of a logo&#10;&#10;Description automatically generated">
            <a:extLst>
              <a:ext uri="{FF2B5EF4-FFF2-40B4-BE49-F238E27FC236}">
                <a16:creationId xmlns:a16="http://schemas.microsoft.com/office/drawing/2014/main" id="{37C8B185-B20D-4F28-8295-0D431FE47EA2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 t="1347" r="12273" b="14643"/>
          <a:stretch/>
        </p:blipFill>
        <p:spPr>
          <a:xfrm>
            <a:off x="223077" y="4413773"/>
            <a:ext cx="544891" cy="603611"/>
          </a:xfrm>
          <a:prstGeom prst="rect">
            <a:avLst/>
          </a:prstGeom>
        </p:spPr>
      </p:pic>
      <p:pic>
        <p:nvPicPr>
          <p:cNvPr id="551" name="Picture 550" descr="A close up of a logo&#10;&#10;Description automatically generated">
            <a:extLst>
              <a:ext uri="{FF2B5EF4-FFF2-40B4-BE49-F238E27FC236}">
                <a16:creationId xmlns:a16="http://schemas.microsoft.com/office/drawing/2014/main" id="{F92F37BA-6D0B-4A98-A5E9-1286660943F4}"/>
              </a:ext>
            </a:extLst>
          </p:cNvPr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t="9585" r="13106" b="25784"/>
          <a:stretch/>
        </p:blipFill>
        <p:spPr>
          <a:xfrm>
            <a:off x="278337" y="5077835"/>
            <a:ext cx="370770" cy="326330"/>
          </a:xfrm>
          <a:prstGeom prst="rect">
            <a:avLst/>
          </a:prstGeom>
        </p:spPr>
      </p:pic>
      <p:pic>
        <p:nvPicPr>
          <p:cNvPr id="556" name="Picture 555" descr="A close up of a logo&#10;&#10;Description automatically generated">
            <a:extLst>
              <a:ext uri="{FF2B5EF4-FFF2-40B4-BE49-F238E27FC236}">
                <a16:creationId xmlns:a16="http://schemas.microsoft.com/office/drawing/2014/main" id="{7761DC2B-269E-4FD1-9516-C465F0F6939B}"/>
              </a:ext>
            </a:extLst>
          </p:cNvPr>
          <p:cNvPicPr>
            <a:picLocks noChangeAspect="1"/>
          </p:cNvPicPr>
          <p:nvPr/>
        </p:nvPicPr>
        <p:blipFill rotWithShape="1"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r="11663" b="14936"/>
          <a:stretch/>
        </p:blipFill>
        <p:spPr>
          <a:xfrm>
            <a:off x="501393" y="3712354"/>
            <a:ext cx="394045" cy="455984"/>
          </a:xfrm>
          <a:prstGeom prst="rect">
            <a:avLst/>
          </a:prstGeom>
        </p:spPr>
      </p:pic>
      <p:pic>
        <p:nvPicPr>
          <p:cNvPr id="557" name="Picture 556" descr="A close up of a logo&#10;&#10;Description automatically generated">
            <a:extLst>
              <a:ext uri="{FF2B5EF4-FFF2-40B4-BE49-F238E27FC236}">
                <a16:creationId xmlns:a16="http://schemas.microsoft.com/office/drawing/2014/main" id="{A265EC7B-1D55-46AB-9066-0720B0537D94}"/>
              </a:ext>
            </a:extLst>
          </p:cNvPr>
          <p:cNvPicPr>
            <a:picLocks noChangeAspect="1"/>
          </p:cNvPicPr>
          <p:nvPr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r="20813" b="15209"/>
          <a:stretch/>
        </p:blipFill>
        <p:spPr>
          <a:xfrm>
            <a:off x="1411649" y="4573481"/>
            <a:ext cx="298174" cy="404241"/>
          </a:xfrm>
          <a:prstGeom prst="rect">
            <a:avLst/>
          </a:prstGeom>
        </p:spPr>
      </p:pic>
      <p:pic>
        <p:nvPicPr>
          <p:cNvPr id="558" name="Picture 557" descr="A close up of a logo&#10;&#10;Description automatically generated">
            <a:extLst>
              <a:ext uri="{FF2B5EF4-FFF2-40B4-BE49-F238E27FC236}">
                <a16:creationId xmlns:a16="http://schemas.microsoft.com/office/drawing/2014/main" id="{454D5E81-14E4-4796-8D61-8D7F49EDF025}"/>
              </a:ext>
            </a:extLst>
          </p:cNvPr>
          <p:cNvPicPr>
            <a:picLocks noChangeAspect="1"/>
          </p:cNvPicPr>
          <p:nvPr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" b="15274"/>
          <a:stretch/>
        </p:blipFill>
        <p:spPr>
          <a:xfrm>
            <a:off x="2588031" y="4814011"/>
            <a:ext cx="382273" cy="324444"/>
          </a:xfrm>
          <a:prstGeom prst="rect">
            <a:avLst/>
          </a:prstGeom>
        </p:spPr>
      </p:pic>
      <p:pic>
        <p:nvPicPr>
          <p:cNvPr id="560" name="Picture 559" descr="A close up of a logo&#10;&#10;Description automatically generated">
            <a:extLst>
              <a:ext uri="{FF2B5EF4-FFF2-40B4-BE49-F238E27FC236}">
                <a16:creationId xmlns:a16="http://schemas.microsoft.com/office/drawing/2014/main" id="{1AC9A9EB-CF32-42CD-85B6-0F87D98BEDFC}"/>
              </a:ext>
            </a:extLst>
          </p:cNvPr>
          <p:cNvPicPr>
            <a:picLocks noChangeAspect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26718" r="21203" b="29874"/>
          <a:stretch/>
        </p:blipFill>
        <p:spPr>
          <a:xfrm>
            <a:off x="2125477" y="4729198"/>
            <a:ext cx="474559" cy="361792"/>
          </a:xfrm>
          <a:prstGeom prst="rect">
            <a:avLst/>
          </a:prstGeom>
        </p:spPr>
      </p:pic>
      <p:pic>
        <p:nvPicPr>
          <p:cNvPr id="561" name="Picture 560" descr="A close up of a logo&#10;&#10;Description automatically generated">
            <a:extLst>
              <a:ext uri="{FF2B5EF4-FFF2-40B4-BE49-F238E27FC236}">
                <a16:creationId xmlns:a16="http://schemas.microsoft.com/office/drawing/2014/main" id="{7A631561-A93F-4AD1-82C7-598AA082632A}"/>
              </a:ext>
            </a:extLst>
          </p:cNvPr>
          <p:cNvPicPr>
            <a:picLocks noChangeAspect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r="7406" b="16405"/>
          <a:stretch/>
        </p:blipFill>
        <p:spPr>
          <a:xfrm>
            <a:off x="1787053" y="3464497"/>
            <a:ext cx="300898" cy="299236"/>
          </a:xfrm>
          <a:prstGeom prst="rect">
            <a:avLst/>
          </a:prstGeom>
        </p:spPr>
      </p:pic>
      <p:pic>
        <p:nvPicPr>
          <p:cNvPr id="563" name="Picture 562" descr="A close up of a logo&#10;&#10;Description automatically generated">
            <a:extLst>
              <a:ext uri="{FF2B5EF4-FFF2-40B4-BE49-F238E27FC236}">
                <a16:creationId xmlns:a16="http://schemas.microsoft.com/office/drawing/2014/main" id="{C2199954-3D8B-4E36-80D7-65466C2A73C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8171" b="14735"/>
          <a:stretch/>
        </p:blipFill>
        <p:spPr>
          <a:xfrm>
            <a:off x="1188603" y="3497876"/>
            <a:ext cx="301128" cy="300793"/>
          </a:xfrm>
          <a:prstGeom prst="rect">
            <a:avLst/>
          </a:prstGeom>
        </p:spPr>
      </p:pic>
      <p:pic>
        <p:nvPicPr>
          <p:cNvPr id="565" name="Picture 564" descr="A close up of a logo&#10;&#10;Description automatically generated">
            <a:extLst>
              <a:ext uri="{FF2B5EF4-FFF2-40B4-BE49-F238E27FC236}">
                <a16:creationId xmlns:a16="http://schemas.microsoft.com/office/drawing/2014/main" id="{5700E1F8-9294-456B-BEF0-A8B5780E189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57" y="4972995"/>
            <a:ext cx="214466" cy="171431"/>
          </a:xfrm>
          <a:prstGeom prst="rect">
            <a:avLst/>
          </a:prstGeom>
        </p:spPr>
      </p:pic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F6F91976-3553-44E0-B22F-1586BB51859C}"/>
              </a:ext>
            </a:extLst>
          </p:cNvPr>
          <p:cNvCxnSpPr>
            <a:cxnSpLocks/>
          </p:cNvCxnSpPr>
          <p:nvPr/>
        </p:nvCxnSpPr>
        <p:spPr>
          <a:xfrm flipH="1">
            <a:off x="2501984" y="3988420"/>
            <a:ext cx="8861" cy="10961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9" name="Picture 568" descr="A close up of a logo&#10;&#10;Description automatically generated">
            <a:extLst>
              <a:ext uri="{FF2B5EF4-FFF2-40B4-BE49-F238E27FC236}">
                <a16:creationId xmlns:a16="http://schemas.microsoft.com/office/drawing/2014/main" id="{17B4E44C-7153-43C7-AFA4-96ECFB793453}"/>
              </a:ext>
            </a:extLst>
          </p:cNvPr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r="4433" b="13820"/>
          <a:stretch/>
        </p:blipFill>
        <p:spPr>
          <a:xfrm>
            <a:off x="2389542" y="3413288"/>
            <a:ext cx="354003" cy="329132"/>
          </a:xfrm>
          <a:prstGeom prst="rect">
            <a:avLst/>
          </a:prstGeom>
        </p:spPr>
      </p:pic>
      <p:pic>
        <p:nvPicPr>
          <p:cNvPr id="570" name="Picture 569" descr="A close up of a logo&#10;&#10;Description automatically generated">
            <a:extLst>
              <a:ext uri="{FF2B5EF4-FFF2-40B4-BE49-F238E27FC236}">
                <a16:creationId xmlns:a16="http://schemas.microsoft.com/office/drawing/2014/main" id="{4B119EDF-2168-4BD5-B65F-06D56E9079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34" y="4470818"/>
            <a:ext cx="214466" cy="171431"/>
          </a:xfrm>
          <a:prstGeom prst="rect">
            <a:avLst/>
          </a:prstGeom>
        </p:spPr>
      </p:pic>
      <p:cxnSp>
        <p:nvCxnSpPr>
          <p:cNvPr id="572" name="Straight Connector 571">
            <a:extLst>
              <a:ext uri="{FF2B5EF4-FFF2-40B4-BE49-F238E27FC236}">
                <a16:creationId xmlns:a16="http://schemas.microsoft.com/office/drawing/2014/main" id="{F9057DC9-9D51-4275-9C14-9FC514F6731B}"/>
              </a:ext>
            </a:extLst>
          </p:cNvPr>
          <p:cNvCxnSpPr>
            <a:cxnSpLocks/>
          </p:cNvCxnSpPr>
          <p:nvPr/>
        </p:nvCxnSpPr>
        <p:spPr>
          <a:xfrm>
            <a:off x="483936" y="4291138"/>
            <a:ext cx="427832" cy="2657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TextBox 572">
            <a:extLst>
              <a:ext uri="{FF2B5EF4-FFF2-40B4-BE49-F238E27FC236}">
                <a16:creationId xmlns:a16="http://schemas.microsoft.com/office/drawing/2014/main" id="{A4BC50E0-2042-49E8-8647-46957AF59E7C}"/>
              </a:ext>
            </a:extLst>
          </p:cNvPr>
          <p:cNvSpPr txBox="1"/>
          <p:nvPr/>
        </p:nvSpPr>
        <p:spPr>
          <a:xfrm>
            <a:off x="-48562" y="4135534"/>
            <a:ext cx="663182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role of local government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04AC57A2-7FED-4D29-A9A6-E534322C4C22}"/>
              </a:ext>
            </a:extLst>
          </p:cNvPr>
          <p:cNvSpPr txBox="1"/>
          <p:nvPr/>
        </p:nvSpPr>
        <p:spPr>
          <a:xfrm>
            <a:off x="3465312" y="3711692"/>
            <a:ext cx="68486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role and significance of theatre</a:t>
            </a:r>
          </a:p>
        </p:txBody>
      </p:sp>
      <p:pic>
        <p:nvPicPr>
          <p:cNvPr id="577" name="Picture 576" descr="A close up of a logo&#10;&#10;Description automatically generated">
            <a:extLst>
              <a:ext uri="{FF2B5EF4-FFF2-40B4-BE49-F238E27FC236}">
                <a16:creationId xmlns:a16="http://schemas.microsoft.com/office/drawing/2014/main" id="{E2C55184-16C6-4DD4-B79D-08B456F43BBF}"/>
              </a:ext>
            </a:extLst>
          </p:cNvPr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t="8990" r="11207" b="20596"/>
          <a:stretch/>
        </p:blipFill>
        <p:spPr>
          <a:xfrm>
            <a:off x="3593414" y="3461061"/>
            <a:ext cx="366671" cy="313168"/>
          </a:xfrm>
          <a:prstGeom prst="rect">
            <a:avLst/>
          </a:prstGeom>
        </p:spPr>
      </p:pic>
      <p:pic>
        <p:nvPicPr>
          <p:cNvPr id="578" name="Picture 577" descr="A close up of a logo&#10;&#10;Description automatically generated">
            <a:extLst>
              <a:ext uri="{FF2B5EF4-FFF2-40B4-BE49-F238E27FC236}">
                <a16:creationId xmlns:a16="http://schemas.microsoft.com/office/drawing/2014/main" id="{B28FEDB6-6AB9-49D6-80A1-811F41FCC4D0}"/>
              </a:ext>
            </a:extLst>
          </p:cNvPr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r="7225" b="13384"/>
          <a:stretch/>
        </p:blipFill>
        <p:spPr>
          <a:xfrm>
            <a:off x="3062350" y="3484096"/>
            <a:ext cx="277708" cy="276122"/>
          </a:xfrm>
          <a:prstGeom prst="rect">
            <a:avLst/>
          </a:prstGeom>
        </p:spPr>
      </p:pic>
      <p:pic>
        <p:nvPicPr>
          <p:cNvPr id="579" name="Picture 578" descr="A close up of a logo&#10;&#10;Description automatically generated">
            <a:extLst>
              <a:ext uri="{FF2B5EF4-FFF2-40B4-BE49-F238E27FC236}">
                <a16:creationId xmlns:a16="http://schemas.microsoft.com/office/drawing/2014/main" id="{6DE8395E-1D43-4F1C-94C6-E1B0F5EBF44F}"/>
              </a:ext>
            </a:extLst>
          </p:cNvPr>
          <p:cNvPicPr>
            <a:picLocks noChangeAspect="1"/>
          </p:cNvPicPr>
          <p:nvPr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r="8131" b="14892"/>
          <a:stretch/>
        </p:blipFill>
        <p:spPr>
          <a:xfrm>
            <a:off x="4067112" y="4885338"/>
            <a:ext cx="355186" cy="361792"/>
          </a:xfrm>
          <a:prstGeom prst="rect">
            <a:avLst/>
          </a:prstGeom>
        </p:spPr>
      </p:pic>
      <p:pic>
        <p:nvPicPr>
          <p:cNvPr id="583" name="Picture 582" descr="A close up of a logo&#10;&#10;Description automatically generated">
            <a:extLst>
              <a:ext uri="{FF2B5EF4-FFF2-40B4-BE49-F238E27FC236}">
                <a16:creationId xmlns:a16="http://schemas.microsoft.com/office/drawing/2014/main" id="{665F9F2C-14E2-4D09-8DC0-2D5C10C07DA7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r="8590" b="17655"/>
          <a:stretch/>
        </p:blipFill>
        <p:spPr>
          <a:xfrm>
            <a:off x="4122309" y="3814267"/>
            <a:ext cx="245449" cy="246089"/>
          </a:xfrm>
          <a:prstGeom prst="rect">
            <a:avLst/>
          </a:prstGeom>
        </p:spPr>
      </p:pic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DF507588-A79A-084D-8114-0C2F1ED6668E}"/>
              </a:ext>
            </a:extLst>
          </p:cNvPr>
          <p:cNvCxnSpPr>
            <a:cxnSpLocks/>
          </p:cNvCxnSpPr>
          <p:nvPr/>
        </p:nvCxnSpPr>
        <p:spPr>
          <a:xfrm flipH="1">
            <a:off x="4503368" y="8391870"/>
            <a:ext cx="90084" cy="858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TextBox 372">
            <a:extLst>
              <a:ext uri="{FF2B5EF4-FFF2-40B4-BE49-F238E27FC236}">
                <a16:creationId xmlns:a16="http://schemas.microsoft.com/office/drawing/2014/main" id="{E801AFA0-2B24-FB48-8462-320FB43AA3B3}"/>
              </a:ext>
            </a:extLst>
          </p:cNvPr>
          <p:cNvSpPr txBox="1"/>
          <p:nvPr/>
        </p:nvSpPr>
        <p:spPr>
          <a:xfrm rot="3900524">
            <a:off x="5057102" y="6039486"/>
            <a:ext cx="1209311" cy="52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40" dirty="0">
                <a:solidFill>
                  <a:schemeClr val="bg1"/>
                </a:solidFill>
              </a:rPr>
              <a:t>USA – The Great Depression Depth Study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08290D6F-46FD-4545-86A6-304684C68FDC}"/>
              </a:ext>
            </a:extLst>
          </p:cNvPr>
          <p:cNvSpPr txBox="1"/>
          <p:nvPr/>
        </p:nvSpPr>
        <p:spPr>
          <a:xfrm>
            <a:off x="3838594" y="5603965"/>
            <a:ext cx="2250035" cy="24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USA – Social  Change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749F3C56-1839-1F41-ABDA-6285696B0903}"/>
              </a:ext>
            </a:extLst>
          </p:cNvPr>
          <p:cNvCxnSpPr>
            <a:cxnSpLocks/>
          </p:cNvCxnSpPr>
          <p:nvPr/>
        </p:nvCxnSpPr>
        <p:spPr>
          <a:xfrm>
            <a:off x="857705" y="7611473"/>
            <a:ext cx="173177" cy="247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39410C7E-509E-ED43-AF40-1486896A6AFE}"/>
              </a:ext>
            </a:extLst>
          </p:cNvPr>
          <p:cNvCxnSpPr>
            <a:cxnSpLocks/>
          </p:cNvCxnSpPr>
          <p:nvPr/>
        </p:nvCxnSpPr>
        <p:spPr>
          <a:xfrm>
            <a:off x="1993908" y="6986492"/>
            <a:ext cx="13450" cy="1884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TextBox 384">
            <a:extLst>
              <a:ext uri="{FF2B5EF4-FFF2-40B4-BE49-F238E27FC236}">
                <a16:creationId xmlns:a16="http://schemas.microsoft.com/office/drawing/2014/main" id="{890B9277-A667-DA44-8EF2-F17D4B9B704A}"/>
              </a:ext>
            </a:extLst>
          </p:cNvPr>
          <p:cNvSpPr txBox="1"/>
          <p:nvPr/>
        </p:nvSpPr>
        <p:spPr>
          <a:xfrm>
            <a:off x="570864" y="6437052"/>
            <a:ext cx="494013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case of Harry Farr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D9245F56-8895-D94D-AE1E-9A80A51A52DF}"/>
              </a:ext>
            </a:extLst>
          </p:cNvPr>
          <p:cNvSpPr txBox="1"/>
          <p:nvPr/>
        </p:nvSpPr>
        <p:spPr>
          <a:xfrm>
            <a:off x="2690804" y="7461040"/>
            <a:ext cx="566222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Dropping the Atomic Bomb</a:t>
            </a:r>
          </a:p>
        </p:txBody>
      </p: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id="{075EA7B7-4968-3140-9B2F-89D4AD387706}"/>
              </a:ext>
            </a:extLst>
          </p:cNvPr>
          <p:cNvCxnSpPr>
            <a:cxnSpLocks/>
          </p:cNvCxnSpPr>
          <p:nvPr/>
        </p:nvCxnSpPr>
        <p:spPr>
          <a:xfrm flipH="1" flipV="1">
            <a:off x="4475629" y="7291830"/>
            <a:ext cx="242888" cy="17712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TextBox 401">
            <a:extLst>
              <a:ext uri="{FF2B5EF4-FFF2-40B4-BE49-F238E27FC236}">
                <a16:creationId xmlns:a16="http://schemas.microsoft.com/office/drawing/2014/main" id="{00C325DB-7FC7-9A4B-B227-E440F1EF10D2}"/>
              </a:ext>
            </a:extLst>
          </p:cNvPr>
          <p:cNvSpPr txBox="1"/>
          <p:nvPr/>
        </p:nvSpPr>
        <p:spPr>
          <a:xfrm>
            <a:off x="4458754" y="7436693"/>
            <a:ext cx="774001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Final Solution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66BFF1AF-519C-A541-BE3C-8152B9E2FF63}"/>
              </a:ext>
            </a:extLst>
          </p:cNvPr>
          <p:cNvCxnSpPr>
            <a:cxnSpLocks/>
          </p:cNvCxnSpPr>
          <p:nvPr/>
        </p:nvCxnSpPr>
        <p:spPr>
          <a:xfrm flipH="1">
            <a:off x="4476445" y="6896765"/>
            <a:ext cx="91716" cy="1082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5" name="TextBox 404">
            <a:extLst>
              <a:ext uri="{FF2B5EF4-FFF2-40B4-BE49-F238E27FC236}">
                <a16:creationId xmlns:a16="http://schemas.microsoft.com/office/drawing/2014/main" id="{1F9416A5-805D-D943-ABAC-2B5377E25AF5}"/>
              </a:ext>
            </a:extLst>
          </p:cNvPr>
          <p:cNvSpPr txBox="1"/>
          <p:nvPr/>
        </p:nvSpPr>
        <p:spPr>
          <a:xfrm>
            <a:off x="4384523" y="6726640"/>
            <a:ext cx="63235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Concentration Camps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3173E7C-284D-BC45-991F-7C88C89F2CA4}"/>
              </a:ext>
            </a:extLst>
          </p:cNvPr>
          <p:cNvSpPr txBox="1"/>
          <p:nvPr/>
        </p:nvSpPr>
        <p:spPr>
          <a:xfrm>
            <a:off x="5874856" y="6338570"/>
            <a:ext cx="632356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effects of the Wall St Crash</a:t>
            </a:r>
          </a:p>
        </p:txBody>
      </p:sp>
      <p:sp>
        <p:nvSpPr>
          <p:cNvPr id="411" name="TextBox 410">
            <a:extLst>
              <a:ext uri="{FF2B5EF4-FFF2-40B4-BE49-F238E27FC236}">
                <a16:creationId xmlns:a16="http://schemas.microsoft.com/office/drawing/2014/main" id="{08EB4870-FDA0-F246-8F64-AFB7B782E7CE}"/>
              </a:ext>
            </a:extLst>
          </p:cNvPr>
          <p:cNvSpPr txBox="1"/>
          <p:nvPr/>
        </p:nvSpPr>
        <p:spPr>
          <a:xfrm>
            <a:off x="5891277" y="6104364"/>
            <a:ext cx="632356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New Deal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2846C9A6-BB9C-9D41-854D-CDE7F46F28D8}"/>
              </a:ext>
            </a:extLst>
          </p:cNvPr>
          <p:cNvSpPr txBox="1"/>
          <p:nvPr/>
        </p:nvSpPr>
        <p:spPr>
          <a:xfrm>
            <a:off x="5773833" y="5833973"/>
            <a:ext cx="632356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Life in suburbia</a:t>
            </a: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2144CDE3-FB7A-3141-BDA1-F684AF192A24}"/>
              </a:ext>
            </a:extLst>
          </p:cNvPr>
          <p:cNvSpPr txBox="1"/>
          <p:nvPr/>
        </p:nvSpPr>
        <p:spPr>
          <a:xfrm>
            <a:off x="4836349" y="5261479"/>
            <a:ext cx="79571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3" dirty="0"/>
              <a:t>Protest </a:t>
            </a:r>
          </a:p>
          <a:p>
            <a:r>
              <a:rPr lang="en-GB" sz="553" dirty="0"/>
              <a:t>movements</a:t>
            </a:r>
          </a:p>
        </p:txBody>
      </p: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ADD29029-5D47-8544-B4B4-FEEAB77E9927}"/>
              </a:ext>
            </a:extLst>
          </p:cNvPr>
          <p:cNvCxnSpPr>
            <a:cxnSpLocks/>
          </p:cNvCxnSpPr>
          <p:nvPr/>
        </p:nvCxnSpPr>
        <p:spPr>
          <a:xfrm flipV="1">
            <a:off x="5062521" y="5898848"/>
            <a:ext cx="29763" cy="1306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TextBox 387">
            <a:extLst>
              <a:ext uri="{FF2B5EF4-FFF2-40B4-BE49-F238E27FC236}">
                <a16:creationId xmlns:a16="http://schemas.microsoft.com/office/drawing/2014/main" id="{442E115C-28EE-EC46-B7DD-78C0EACEA173}"/>
              </a:ext>
            </a:extLst>
          </p:cNvPr>
          <p:cNvSpPr txBox="1"/>
          <p:nvPr/>
        </p:nvSpPr>
        <p:spPr>
          <a:xfrm rot="1004808">
            <a:off x="4774770" y="5995495"/>
            <a:ext cx="51831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Teenagers behaviour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3175AD-2208-7F4F-8767-E3B0C4147B17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3506761" y="10553957"/>
            <a:ext cx="262462" cy="280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BFC1F9-F3DC-1240-B726-279867599BF2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3901484" y="9412692"/>
            <a:ext cx="306530" cy="301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DFFA73-ACB7-2A48-9433-4FFD16601655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149206" y="10364901"/>
            <a:ext cx="168180" cy="185163"/>
          </a:xfrm>
          <a:prstGeom prst="rect">
            <a:avLst/>
          </a:prstGeom>
        </p:spPr>
      </p:pic>
      <p:pic>
        <p:nvPicPr>
          <p:cNvPr id="391" name="Picture 390">
            <a:extLst>
              <a:ext uri="{FF2B5EF4-FFF2-40B4-BE49-F238E27FC236}">
                <a16:creationId xmlns:a16="http://schemas.microsoft.com/office/drawing/2014/main" id="{9266BDCA-81DC-CC47-BC47-3EBB485C6A0A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238636" y="10534991"/>
            <a:ext cx="180894" cy="199160"/>
          </a:xfrm>
          <a:prstGeom prst="rect">
            <a:avLst/>
          </a:prstGeom>
        </p:spPr>
      </p:pic>
      <p:pic>
        <p:nvPicPr>
          <p:cNvPr id="392" name="Picture 391">
            <a:extLst>
              <a:ext uri="{FF2B5EF4-FFF2-40B4-BE49-F238E27FC236}">
                <a16:creationId xmlns:a16="http://schemas.microsoft.com/office/drawing/2014/main" id="{638DE7F4-529C-4F43-BCAC-22BC19E29712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411314" y="10552444"/>
            <a:ext cx="173774" cy="191321"/>
          </a:xfrm>
          <a:prstGeom prst="rect">
            <a:avLst/>
          </a:prstGeom>
        </p:spPr>
      </p:pic>
      <p:pic>
        <p:nvPicPr>
          <p:cNvPr id="393" name="Picture 392">
            <a:extLst>
              <a:ext uri="{FF2B5EF4-FFF2-40B4-BE49-F238E27FC236}">
                <a16:creationId xmlns:a16="http://schemas.microsoft.com/office/drawing/2014/main" id="{5A865015-840F-874C-A1A1-CC8AB0E5AD3E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562134" y="10547530"/>
            <a:ext cx="173774" cy="191321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:a16="http://schemas.microsoft.com/office/drawing/2014/main" id="{091C8866-DB65-3C47-850A-9E552CA6C92F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711269" y="10547270"/>
            <a:ext cx="173774" cy="191321"/>
          </a:xfrm>
          <a:prstGeom prst="rect">
            <a:avLst/>
          </a:prstGeom>
        </p:spPr>
      </p:pic>
      <p:pic>
        <p:nvPicPr>
          <p:cNvPr id="397" name="Picture 396">
            <a:extLst>
              <a:ext uri="{FF2B5EF4-FFF2-40B4-BE49-F238E27FC236}">
                <a16:creationId xmlns:a16="http://schemas.microsoft.com/office/drawing/2014/main" id="{108DAEFA-C87A-034E-BB9C-0D27A809A1A1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814514" y="10367423"/>
            <a:ext cx="173774" cy="1913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250AB8-1754-9D4C-8254-B929A468995B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 flipH="1">
            <a:off x="4678617" y="9512418"/>
            <a:ext cx="225273" cy="255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83666-06AF-2B47-9328-1ABB44AE79BD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6193895" y="9876648"/>
            <a:ext cx="395794" cy="386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BC5008-EA1A-CF40-A70F-B15B26F51436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6469656" y="9625373"/>
            <a:ext cx="363299" cy="3371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71A8A4-AD8D-9941-A871-8D27FAB83CBC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6527918" y="8960235"/>
            <a:ext cx="321518" cy="3165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B69FD5-E794-D442-B1B0-C754D8C9FE42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6285788" y="9332325"/>
            <a:ext cx="447859" cy="2848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FE97A0-B91D-AA48-9337-A286783F931C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4552998" y="7919595"/>
            <a:ext cx="334676" cy="2625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1BB902-D5A6-004F-8017-B18B776B5BD0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3668822" y="9041508"/>
            <a:ext cx="373266" cy="3336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225B39-BEBD-684A-90C2-C96CAA9F59F3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2977171" y="9158182"/>
            <a:ext cx="504539" cy="3018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CDF6DC-7105-394F-B6B5-88AC0C5FC561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3879272" y="7978448"/>
            <a:ext cx="262509" cy="2625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682099-F529-6A4C-AC21-6B824B25421F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6425367" y="8198331"/>
            <a:ext cx="362757" cy="2585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5A85C2-7189-2547-99CE-06C957A6666E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351559" y="6681751"/>
            <a:ext cx="408397" cy="3932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7150D3B-3580-7B4D-9BD0-F8A5F0F3E680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40074" y="7221004"/>
            <a:ext cx="331893" cy="3187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097694-81C3-8144-9B69-3F53469BD34F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58051" y="6550779"/>
            <a:ext cx="368345" cy="2802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BD7D275-CB71-024B-AAEB-4E67B2166E03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2094836" y="7614230"/>
            <a:ext cx="312348" cy="3036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A060B7A-0061-FD4D-A82D-1C5487BA87A1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3089865" y="7608790"/>
            <a:ext cx="315848" cy="32519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A24C763-CF23-DE4A-96D5-D1AE03B6DD32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4220670" y="7693276"/>
            <a:ext cx="307853" cy="2872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2EC019D-7F2A-4A49-8D3C-A638A2737CF1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4611154" y="7564504"/>
            <a:ext cx="412761" cy="34396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F318D52-DF4F-2545-8A3F-21571DDEEDEF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393930" y="6409324"/>
            <a:ext cx="295155" cy="27359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06CAB04-4497-F14C-B438-168FBF1A1367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839366" y="6740151"/>
            <a:ext cx="312976" cy="25704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88B2EBC-C881-2D46-B839-66F41F074C30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2428609" y="6471281"/>
            <a:ext cx="313446" cy="34802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A87866E-D1F8-5140-B95D-AF637FF114C0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4530128" y="6424168"/>
            <a:ext cx="295509" cy="3166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852A1D9-94DA-E14B-887F-AD52277C3147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6413364" y="6283342"/>
            <a:ext cx="329507" cy="3420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839B671-27DE-3D48-B5F7-2DD7AAC19CDF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5949494" y="5445894"/>
            <a:ext cx="438867" cy="41624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1D581DA-B669-144D-87C9-43FDD00A5B8B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 flipH="1">
            <a:off x="5759222" y="5197273"/>
            <a:ext cx="334035" cy="307797"/>
          </a:xfrm>
          <a:prstGeom prst="rect">
            <a:avLst/>
          </a:prstGeom>
        </p:spPr>
      </p:pic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3B678023-50D0-ED48-BED2-614C61991406}"/>
              </a:ext>
            </a:extLst>
          </p:cNvPr>
          <p:cNvCxnSpPr>
            <a:cxnSpLocks/>
          </p:cNvCxnSpPr>
          <p:nvPr/>
        </p:nvCxnSpPr>
        <p:spPr>
          <a:xfrm flipH="1">
            <a:off x="5879652" y="5987862"/>
            <a:ext cx="166550" cy="1071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9E433551-6887-124F-9B1B-B220375160AF}"/>
              </a:ext>
            </a:extLst>
          </p:cNvPr>
          <p:cNvCxnSpPr>
            <a:cxnSpLocks/>
          </p:cNvCxnSpPr>
          <p:nvPr/>
        </p:nvCxnSpPr>
        <p:spPr>
          <a:xfrm flipH="1">
            <a:off x="5925792" y="6269450"/>
            <a:ext cx="163859" cy="8929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6BE53697-26AC-AE49-9BC8-5677C6A37371}"/>
              </a:ext>
            </a:extLst>
          </p:cNvPr>
          <p:cNvCxnSpPr>
            <a:cxnSpLocks/>
          </p:cNvCxnSpPr>
          <p:nvPr/>
        </p:nvCxnSpPr>
        <p:spPr>
          <a:xfrm flipH="1">
            <a:off x="5962557" y="6664965"/>
            <a:ext cx="101423" cy="311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TextBox 453">
            <a:extLst>
              <a:ext uri="{FF2B5EF4-FFF2-40B4-BE49-F238E27FC236}">
                <a16:creationId xmlns:a16="http://schemas.microsoft.com/office/drawing/2014/main" id="{C3149FB0-1B3C-43E6-A650-0FB9DDEB0A7E}"/>
              </a:ext>
            </a:extLst>
          </p:cNvPr>
          <p:cNvSpPr txBox="1"/>
          <p:nvPr/>
        </p:nvSpPr>
        <p:spPr>
          <a:xfrm>
            <a:off x="2001895" y="1601992"/>
            <a:ext cx="776023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Exam question focus based on previous mocks</a:t>
            </a: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1162EA85-3B34-4F8D-B8E3-824A67877A87}"/>
              </a:ext>
            </a:extLst>
          </p:cNvPr>
          <p:cNvSpPr txBox="1"/>
          <p:nvPr/>
        </p:nvSpPr>
        <p:spPr>
          <a:xfrm>
            <a:off x="4033593" y="2593696"/>
            <a:ext cx="998012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Hitler’s Foreign Policy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B936CB2B-7FFA-4199-B85D-84C146DED0ED}"/>
              </a:ext>
            </a:extLst>
          </p:cNvPr>
          <p:cNvSpPr txBox="1"/>
          <p:nvPr/>
        </p:nvSpPr>
        <p:spPr>
          <a:xfrm>
            <a:off x="1899607" y="2595448"/>
            <a:ext cx="1177437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Treatment and medical knowledge</a:t>
            </a:r>
          </a:p>
        </p:txBody>
      </p:sp>
      <p:pic>
        <p:nvPicPr>
          <p:cNvPr id="463" name="Picture 462">
            <a:extLst>
              <a:ext uri="{FF2B5EF4-FFF2-40B4-BE49-F238E27FC236}">
                <a16:creationId xmlns:a16="http://schemas.microsoft.com/office/drawing/2014/main" id="{7452CC15-C76E-4571-BA7E-EF0DBBF4E67D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3832317" y="7639720"/>
            <a:ext cx="349989" cy="289536"/>
          </a:xfrm>
          <a:prstGeom prst="rect">
            <a:avLst/>
          </a:prstGeom>
        </p:spPr>
      </p:pic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0BAF5472-CCBD-455B-8E57-36FFE039E707}"/>
              </a:ext>
            </a:extLst>
          </p:cNvPr>
          <p:cNvCxnSpPr>
            <a:cxnSpLocks/>
          </p:cNvCxnSpPr>
          <p:nvPr/>
        </p:nvCxnSpPr>
        <p:spPr>
          <a:xfrm flipH="1" flipV="1">
            <a:off x="3455635" y="7183058"/>
            <a:ext cx="125727" cy="26250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extBox 492">
            <a:extLst>
              <a:ext uri="{FF2B5EF4-FFF2-40B4-BE49-F238E27FC236}">
                <a16:creationId xmlns:a16="http://schemas.microsoft.com/office/drawing/2014/main" id="{7453F7E4-70FB-4FCF-B993-2723A944CD4E}"/>
              </a:ext>
            </a:extLst>
          </p:cNvPr>
          <p:cNvSpPr txBox="1"/>
          <p:nvPr/>
        </p:nvSpPr>
        <p:spPr>
          <a:xfrm>
            <a:off x="3171838" y="7416212"/>
            <a:ext cx="642413" cy="17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Creation NHS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AF14CBE8-9558-4081-A7B7-63018F5DB8F3}"/>
              </a:ext>
            </a:extLst>
          </p:cNvPr>
          <p:cNvSpPr txBox="1"/>
          <p:nvPr/>
        </p:nvSpPr>
        <p:spPr>
          <a:xfrm>
            <a:off x="4999621" y="2339131"/>
            <a:ext cx="678578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Persecution of the Jews</a:t>
            </a: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40333C8D-198F-40CD-9F44-E2EDCC3673BB}"/>
              </a:ext>
            </a:extLst>
          </p:cNvPr>
          <p:cNvSpPr txBox="1"/>
          <p:nvPr/>
        </p:nvSpPr>
        <p:spPr>
          <a:xfrm>
            <a:off x="5565698" y="2415132"/>
            <a:ext cx="678578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How did Hitler solve unemployment?</a:t>
            </a:r>
          </a:p>
        </p:txBody>
      </p: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FF6208E0-4BE6-4FAD-BC3F-64E315D51621}"/>
              </a:ext>
            </a:extLst>
          </p:cNvPr>
          <p:cNvCxnSpPr>
            <a:cxnSpLocks/>
          </p:cNvCxnSpPr>
          <p:nvPr/>
        </p:nvCxnSpPr>
        <p:spPr>
          <a:xfrm flipH="1">
            <a:off x="4636300" y="2511491"/>
            <a:ext cx="6099" cy="1067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Connector 580">
            <a:extLst>
              <a:ext uri="{FF2B5EF4-FFF2-40B4-BE49-F238E27FC236}">
                <a16:creationId xmlns:a16="http://schemas.microsoft.com/office/drawing/2014/main" id="{E4223F62-7CD1-4E60-92E5-907B60657FB1}"/>
              </a:ext>
            </a:extLst>
          </p:cNvPr>
          <p:cNvCxnSpPr>
            <a:cxnSpLocks/>
          </p:cNvCxnSpPr>
          <p:nvPr/>
        </p:nvCxnSpPr>
        <p:spPr>
          <a:xfrm flipH="1" flipV="1">
            <a:off x="4428031" y="2956879"/>
            <a:ext cx="638" cy="963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FF5B625B-B285-4A98-B588-93226782230D}"/>
              </a:ext>
            </a:extLst>
          </p:cNvPr>
          <p:cNvCxnSpPr>
            <a:cxnSpLocks/>
          </p:cNvCxnSpPr>
          <p:nvPr/>
        </p:nvCxnSpPr>
        <p:spPr>
          <a:xfrm flipH="1">
            <a:off x="4173229" y="2508713"/>
            <a:ext cx="6099" cy="1067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6" name="TextBox 585">
            <a:extLst>
              <a:ext uri="{FF2B5EF4-FFF2-40B4-BE49-F238E27FC236}">
                <a16:creationId xmlns:a16="http://schemas.microsoft.com/office/drawing/2014/main" id="{E63E9869-91E7-470D-ACE1-C0795CDF9EE8}"/>
              </a:ext>
            </a:extLst>
          </p:cNvPr>
          <p:cNvSpPr txBox="1"/>
          <p:nvPr/>
        </p:nvSpPr>
        <p:spPr>
          <a:xfrm>
            <a:off x="4311832" y="2212642"/>
            <a:ext cx="686126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Increase living space</a:t>
            </a: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24C7C2C9-968C-4803-8895-D2F6565C90DA}"/>
              </a:ext>
            </a:extLst>
          </p:cNvPr>
          <p:cNvSpPr txBox="1"/>
          <p:nvPr/>
        </p:nvSpPr>
        <p:spPr>
          <a:xfrm>
            <a:off x="3843041" y="2214509"/>
            <a:ext cx="686126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Reverse the Treaty of Versailles </a:t>
            </a:r>
          </a:p>
        </p:txBody>
      </p: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0F664B05-6B33-44AE-9F87-9BE5DAA96B3A}"/>
              </a:ext>
            </a:extLst>
          </p:cNvPr>
          <p:cNvCxnSpPr>
            <a:cxnSpLocks/>
          </p:cNvCxnSpPr>
          <p:nvPr/>
        </p:nvCxnSpPr>
        <p:spPr>
          <a:xfrm>
            <a:off x="3688928" y="2445650"/>
            <a:ext cx="0" cy="9789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C163CEFE-20D6-4FB4-B46A-455BED351A57}"/>
              </a:ext>
            </a:extLst>
          </p:cNvPr>
          <p:cNvCxnSpPr>
            <a:cxnSpLocks/>
          </p:cNvCxnSpPr>
          <p:nvPr/>
        </p:nvCxnSpPr>
        <p:spPr>
          <a:xfrm flipH="1" flipV="1">
            <a:off x="3599879" y="3001511"/>
            <a:ext cx="638" cy="9636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" name="TextBox 593">
            <a:extLst>
              <a:ext uri="{FF2B5EF4-FFF2-40B4-BE49-F238E27FC236}">
                <a16:creationId xmlns:a16="http://schemas.microsoft.com/office/drawing/2014/main" id="{9E374F74-56AD-43D7-95AD-6B79F881BDC0}"/>
              </a:ext>
            </a:extLst>
          </p:cNvPr>
          <p:cNvSpPr txBox="1"/>
          <p:nvPr/>
        </p:nvSpPr>
        <p:spPr>
          <a:xfrm>
            <a:off x="3184014" y="2138880"/>
            <a:ext cx="825930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Warfare, poverty, industrial illness and viral illnesses</a:t>
            </a:r>
          </a:p>
        </p:txBody>
      </p: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F6EA49E6-D45F-4805-8FE5-EA50995F8A59}"/>
              </a:ext>
            </a:extLst>
          </p:cNvPr>
          <p:cNvCxnSpPr>
            <a:cxnSpLocks/>
          </p:cNvCxnSpPr>
          <p:nvPr/>
        </p:nvCxnSpPr>
        <p:spPr>
          <a:xfrm>
            <a:off x="1222829" y="6803146"/>
            <a:ext cx="197310" cy="3099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7" name="Picture 596" descr="A close up of a logo&#10;&#10;Description automatically generated">
            <a:extLst>
              <a:ext uri="{FF2B5EF4-FFF2-40B4-BE49-F238E27FC236}">
                <a16:creationId xmlns:a16="http://schemas.microsoft.com/office/drawing/2014/main" id="{FC31D7DA-C6C3-4F6E-B60A-E9C171AD3B4B}"/>
              </a:ext>
            </a:extLst>
          </p:cNvPr>
          <p:cNvPicPr>
            <a:picLocks noChangeAspect="1"/>
          </p:cNvPicPr>
          <p:nvPr/>
        </p:nvPicPr>
        <p:blipFill rotWithShape="1"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1" b="15318"/>
          <a:stretch/>
        </p:blipFill>
        <p:spPr>
          <a:xfrm>
            <a:off x="5252763" y="4423456"/>
            <a:ext cx="486909" cy="436282"/>
          </a:xfrm>
          <a:prstGeom prst="rect">
            <a:avLst/>
          </a:prstGeom>
        </p:spPr>
      </p:pic>
      <p:pic>
        <p:nvPicPr>
          <p:cNvPr id="598" name="Picture 597" descr="A close up of a logo&#10;&#10;Description automatically generated">
            <a:extLst>
              <a:ext uri="{FF2B5EF4-FFF2-40B4-BE49-F238E27FC236}">
                <a16:creationId xmlns:a16="http://schemas.microsoft.com/office/drawing/2014/main" id="{623E14BE-0B03-4764-B422-73C823C6A903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 r="8171" b="14735"/>
          <a:stretch/>
        </p:blipFill>
        <p:spPr>
          <a:xfrm>
            <a:off x="5934591" y="3909959"/>
            <a:ext cx="301128" cy="300793"/>
          </a:xfrm>
          <a:prstGeom prst="rect">
            <a:avLst/>
          </a:prstGeom>
        </p:spPr>
      </p:pic>
      <p:pic>
        <p:nvPicPr>
          <p:cNvPr id="600" name="Picture 599" descr="A close up of a logo&#10;&#10;Description automatically generated">
            <a:extLst>
              <a:ext uri="{FF2B5EF4-FFF2-40B4-BE49-F238E27FC236}">
                <a16:creationId xmlns:a16="http://schemas.microsoft.com/office/drawing/2014/main" id="{EE9D35FC-D9A9-415C-95B2-C7F0D6BBF4B5}"/>
              </a:ext>
            </a:extLst>
          </p:cNvPr>
          <p:cNvPicPr>
            <a:picLocks noChangeAspect="1"/>
          </p:cNvPicPr>
          <p:nvPr/>
        </p:nvPicPr>
        <p:blipFill rotWithShape="1"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8622" r="3486" b="23437"/>
          <a:stretch/>
        </p:blipFill>
        <p:spPr>
          <a:xfrm>
            <a:off x="5969570" y="3134012"/>
            <a:ext cx="428548" cy="316753"/>
          </a:xfrm>
          <a:prstGeom prst="rect">
            <a:avLst/>
          </a:prstGeom>
        </p:spPr>
      </p:pic>
      <p:pic>
        <p:nvPicPr>
          <p:cNvPr id="601" name="Picture 600" descr="A close up of a logo&#10;&#10;Description automatically generated">
            <a:extLst>
              <a:ext uri="{FF2B5EF4-FFF2-40B4-BE49-F238E27FC236}">
                <a16:creationId xmlns:a16="http://schemas.microsoft.com/office/drawing/2014/main" id="{7C75F302-B019-4626-9754-A61B5460730E}"/>
              </a:ext>
            </a:extLst>
          </p:cNvPr>
          <p:cNvPicPr>
            <a:picLocks noChangeAspect="1"/>
          </p:cNvPicPr>
          <p:nvPr/>
        </p:nvPicPr>
        <p:blipFill rotWithShape="1"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8" b="22392"/>
          <a:stretch/>
        </p:blipFill>
        <p:spPr>
          <a:xfrm>
            <a:off x="5020065" y="3105497"/>
            <a:ext cx="401062" cy="328706"/>
          </a:xfrm>
          <a:prstGeom prst="rect">
            <a:avLst/>
          </a:prstGeom>
        </p:spPr>
      </p:pic>
      <p:pic>
        <p:nvPicPr>
          <p:cNvPr id="602" name="Picture 601" descr="A close up of a logo&#10;&#10;Description automatically generated">
            <a:extLst>
              <a:ext uri="{FF2B5EF4-FFF2-40B4-BE49-F238E27FC236}">
                <a16:creationId xmlns:a16="http://schemas.microsoft.com/office/drawing/2014/main" id="{A302E49B-7149-474E-A1E0-063D05FFBB9A}"/>
              </a:ext>
            </a:extLst>
          </p:cNvPr>
          <p:cNvPicPr>
            <a:picLocks noChangeAspect="1"/>
          </p:cNvPicPr>
          <p:nvPr/>
        </p:nvPicPr>
        <p:blipFill rotWithShape="1"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4" r="14011" b="15297"/>
          <a:stretch/>
        </p:blipFill>
        <p:spPr>
          <a:xfrm>
            <a:off x="5433584" y="1851088"/>
            <a:ext cx="513978" cy="599285"/>
          </a:xfrm>
          <a:prstGeom prst="rect">
            <a:avLst/>
          </a:prstGeom>
        </p:spPr>
      </p:pic>
      <p:pic>
        <p:nvPicPr>
          <p:cNvPr id="603" name="Picture 602" descr="A close up of a logo&#10;&#10;Description automatically generated">
            <a:extLst>
              <a:ext uri="{FF2B5EF4-FFF2-40B4-BE49-F238E27FC236}">
                <a16:creationId xmlns:a16="http://schemas.microsoft.com/office/drawing/2014/main" id="{976A697F-D0B7-4B4E-88C9-4C7B2AC2769F}"/>
              </a:ext>
            </a:extLst>
          </p:cNvPr>
          <p:cNvPicPr>
            <a:picLocks noChangeAspect="1"/>
          </p:cNvPicPr>
          <p:nvPr/>
        </p:nvPicPr>
        <p:blipFill rotWithShape="1"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9" r="23810" b="17576"/>
          <a:stretch/>
        </p:blipFill>
        <p:spPr>
          <a:xfrm>
            <a:off x="6136144" y="2418317"/>
            <a:ext cx="191247" cy="305482"/>
          </a:xfrm>
          <a:prstGeom prst="rect">
            <a:avLst/>
          </a:prstGeom>
        </p:spPr>
      </p:pic>
      <p:pic>
        <p:nvPicPr>
          <p:cNvPr id="604" name="Picture 603" descr="A close up of a logo&#10;&#10;Description automatically generated">
            <a:extLst>
              <a:ext uri="{FF2B5EF4-FFF2-40B4-BE49-F238E27FC236}">
                <a16:creationId xmlns:a16="http://schemas.microsoft.com/office/drawing/2014/main" id="{3FDE57F5-8859-40BE-AEE6-BD9174BC751D}"/>
              </a:ext>
            </a:extLst>
          </p:cNvPr>
          <p:cNvPicPr>
            <a:picLocks noChangeAspect="1"/>
          </p:cNvPicPr>
          <p:nvPr/>
        </p:nvPicPr>
        <p:blipFill rotWithShape="1"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1"/>
          <a:stretch/>
        </p:blipFill>
        <p:spPr>
          <a:xfrm>
            <a:off x="4518279" y="2002233"/>
            <a:ext cx="316556" cy="268942"/>
          </a:xfrm>
          <a:prstGeom prst="rect">
            <a:avLst/>
          </a:prstGeom>
        </p:spPr>
      </p:pic>
      <p:pic>
        <p:nvPicPr>
          <p:cNvPr id="605" name="Picture 604" descr="A close up of a logo&#10;&#10;Description automatically generated">
            <a:extLst>
              <a:ext uri="{FF2B5EF4-FFF2-40B4-BE49-F238E27FC236}">
                <a16:creationId xmlns:a16="http://schemas.microsoft.com/office/drawing/2014/main" id="{BF9E83EF-8C3E-4005-9D23-C9AC00B44299}"/>
              </a:ext>
            </a:extLst>
          </p:cNvPr>
          <p:cNvPicPr>
            <a:picLocks noChangeAspect="1"/>
          </p:cNvPicPr>
          <p:nvPr/>
        </p:nvPicPr>
        <p:blipFill rotWithShape="1"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31472" r="6773" b="40957"/>
          <a:stretch/>
        </p:blipFill>
        <p:spPr>
          <a:xfrm>
            <a:off x="3737369" y="2043361"/>
            <a:ext cx="740068" cy="245034"/>
          </a:xfrm>
          <a:prstGeom prst="rect">
            <a:avLst/>
          </a:prstGeom>
        </p:spPr>
      </p:pic>
      <p:pic>
        <p:nvPicPr>
          <p:cNvPr id="606" name="Picture 605" descr="A close up of a logo&#10;&#10;Description automatically generated">
            <a:extLst>
              <a:ext uri="{FF2B5EF4-FFF2-40B4-BE49-F238E27FC236}">
                <a16:creationId xmlns:a16="http://schemas.microsoft.com/office/drawing/2014/main" id="{CBC58B24-D453-4458-9936-3C11CB305199}"/>
              </a:ext>
            </a:extLst>
          </p:cNvPr>
          <p:cNvPicPr>
            <a:picLocks noChangeAspect="1"/>
          </p:cNvPicPr>
          <p:nvPr/>
        </p:nvPicPr>
        <p:blipFill rotWithShape="1"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r="22531" b="12457"/>
          <a:stretch/>
        </p:blipFill>
        <p:spPr>
          <a:xfrm>
            <a:off x="4518279" y="3256511"/>
            <a:ext cx="130844" cy="210168"/>
          </a:xfrm>
          <a:prstGeom prst="rect">
            <a:avLst/>
          </a:prstGeom>
        </p:spPr>
      </p:pic>
      <p:pic>
        <p:nvPicPr>
          <p:cNvPr id="607" name="Picture 606" descr="A close up of a logo&#10;&#10;Description automatically generated">
            <a:extLst>
              <a:ext uri="{FF2B5EF4-FFF2-40B4-BE49-F238E27FC236}">
                <a16:creationId xmlns:a16="http://schemas.microsoft.com/office/drawing/2014/main" id="{10BE12B5-0B66-4EF3-8E90-19D337E6014C}"/>
              </a:ext>
            </a:extLst>
          </p:cNvPr>
          <p:cNvPicPr>
            <a:picLocks noChangeAspect="1"/>
          </p:cNvPicPr>
          <p:nvPr/>
        </p:nvPicPr>
        <p:blipFill rotWithShape="1"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t="10430" r="18881" b="25091"/>
          <a:stretch/>
        </p:blipFill>
        <p:spPr>
          <a:xfrm>
            <a:off x="3418797" y="3230326"/>
            <a:ext cx="316556" cy="313717"/>
          </a:xfrm>
          <a:prstGeom prst="rect">
            <a:avLst/>
          </a:prstGeom>
        </p:spPr>
      </p:pic>
      <p:pic>
        <p:nvPicPr>
          <p:cNvPr id="608" name="Picture 607" descr="A close up of a logo&#10;&#10;Description automatically generated">
            <a:extLst>
              <a:ext uri="{FF2B5EF4-FFF2-40B4-BE49-F238E27FC236}">
                <a16:creationId xmlns:a16="http://schemas.microsoft.com/office/drawing/2014/main" id="{0CCE7394-5E59-4BE9-8BBE-FDAC59F29274}"/>
              </a:ext>
            </a:extLst>
          </p:cNvPr>
          <p:cNvPicPr>
            <a:picLocks noChangeAspect="1"/>
          </p:cNvPicPr>
          <p:nvPr/>
        </p:nvPicPr>
        <p:blipFill rotWithShape="1"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" b="16953"/>
          <a:stretch/>
        </p:blipFill>
        <p:spPr>
          <a:xfrm>
            <a:off x="2609478" y="1876375"/>
            <a:ext cx="513978" cy="416567"/>
          </a:xfrm>
          <a:prstGeom prst="rect">
            <a:avLst/>
          </a:prstGeom>
        </p:spPr>
      </p:pic>
      <p:pic>
        <p:nvPicPr>
          <p:cNvPr id="609" name="Picture 608" descr="A close up of a logo&#10;&#10;Description automatically generated">
            <a:extLst>
              <a:ext uri="{FF2B5EF4-FFF2-40B4-BE49-F238E27FC236}">
                <a16:creationId xmlns:a16="http://schemas.microsoft.com/office/drawing/2014/main" id="{6EDDEA92-277C-414E-B983-05B8CCE54EB1}"/>
              </a:ext>
            </a:extLst>
          </p:cNvPr>
          <p:cNvPicPr>
            <a:picLocks noChangeAspect="1"/>
          </p:cNvPicPr>
          <p:nvPr/>
        </p:nvPicPr>
        <p:blipFill rotWithShape="1"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1"/>
          <a:stretch/>
        </p:blipFill>
        <p:spPr>
          <a:xfrm>
            <a:off x="2059863" y="2013165"/>
            <a:ext cx="355776" cy="310731"/>
          </a:xfrm>
          <a:prstGeom prst="rect">
            <a:avLst/>
          </a:prstGeom>
        </p:spPr>
      </p:pic>
      <p:pic>
        <p:nvPicPr>
          <p:cNvPr id="611" name="Picture 610" descr="A close up of a logo&#10;&#10;Description automatically generated">
            <a:extLst>
              <a:ext uri="{FF2B5EF4-FFF2-40B4-BE49-F238E27FC236}">
                <a16:creationId xmlns:a16="http://schemas.microsoft.com/office/drawing/2014/main" id="{AA197D90-452C-40A7-877F-741A3032060F}"/>
              </a:ext>
            </a:extLst>
          </p:cNvPr>
          <p:cNvPicPr>
            <a:picLocks noChangeAspect="1"/>
          </p:cNvPicPr>
          <p:nvPr/>
        </p:nvPicPr>
        <p:blipFill rotWithShape="1"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r="11508" b="16162"/>
          <a:stretch/>
        </p:blipFill>
        <p:spPr>
          <a:xfrm>
            <a:off x="730624" y="3126631"/>
            <a:ext cx="414493" cy="454509"/>
          </a:xfrm>
          <a:prstGeom prst="rect">
            <a:avLst/>
          </a:prstGeom>
        </p:spPr>
      </p:pic>
      <p:pic>
        <p:nvPicPr>
          <p:cNvPr id="613" name="Picture 612" descr="A close up of a logo&#10;&#10;Description automatically generated">
            <a:extLst>
              <a:ext uri="{FF2B5EF4-FFF2-40B4-BE49-F238E27FC236}">
                <a16:creationId xmlns:a16="http://schemas.microsoft.com/office/drawing/2014/main" id="{728940CC-3DDB-421C-989C-77BBA69D0BDA}"/>
              </a:ext>
            </a:extLst>
          </p:cNvPr>
          <p:cNvPicPr>
            <a:picLocks noChangeAspect="1"/>
          </p:cNvPicPr>
          <p:nvPr/>
        </p:nvPicPr>
        <p:blipFill rotWithShape="1"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1"/>
          <a:stretch/>
        </p:blipFill>
        <p:spPr>
          <a:xfrm>
            <a:off x="183543" y="2951679"/>
            <a:ext cx="367556" cy="317052"/>
          </a:xfrm>
          <a:prstGeom prst="rect">
            <a:avLst/>
          </a:prstGeom>
        </p:spPr>
      </p:pic>
      <p:pic>
        <p:nvPicPr>
          <p:cNvPr id="614" name="Picture 613" descr="A close up of a logo&#10;&#10;Description automatically generated">
            <a:extLst>
              <a:ext uri="{FF2B5EF4-FFF2-40B4-BE49-F238E27FC236}">
                <a16:creationId xmlns:a16="http://schemas.microsoft.com/office/drawing/2014/main" id="{25605D52-9BB1-4A65-9B55-8F6936DE1014}"/>
              </a:ext>
            </a:extLst>
          </p:cNvPr>
          <p:cNvPicPr>
            <a:picLocks noChangeAspect="1"/>
          </p:cNvPicPr>
          <p:nvPr/>
        </p:nvPicPr>
        <p:blipFill rotWithShape="1"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7622" r="16883" b="23355"/>
          <a:stretch/>
        </p:blipFill>
        <p:spPr>
          <a:xfrm>
            <a:off x="126713" y="2306010"/>
            <a:ext cx="414493" cy="465269"/>
          </a:xfrm>
          <a:prstGeom prst="rect">
            <a:avLst/>
          </a:prstGeom>
        </p:spPr>
      </p:pic>
      <p:pic>
        <p:nvPicPr>
          <p:cNvPr id="568" name="Picture 567" descr="A close up of a logo&#10;&#10;Description automatically generated">
            <a:extLst>
              <a:ext uri="{FF2B5EF4-FFF2-40B4-BE49-F238E27FC236}">
                <a16:creationId xmlns:a16="http://schemas.microsoft.com/office/drawing/2014/main" id="{485FF1E6-A75A-4E1E-80FF-17C60C97237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63" y="7659985"/>
            <a:ext cx="326650" cy="261104"/>
          </a:xfrm>
          <a:prstGeom prst="rect">
            <a:avLst/>
          </a:prstGeom>
        </p:spPr>
      </p:pic>
      <p:sp>
        <p:nvSpPr>
          <p:cNvPr id="940" name="TextBox 939">
            <a:extLst>
              <a:ext uri="{FF2B5EF4-FFF2-40B4-BE49-F238E27FC236}">
                <a16:creationId xmlns:a16="http://schemas.microsoft.com/office/drawing/2014/main" id="{60BF7218-CED2-44C4-AD37-55FAF4F8D046}"/>
              </a:ext>
            </a:extLst>
          </p:cNvPr>
          <p:cNvSpPr txBox="1"/>
          <p:nvPr/>
        </p:nvSpPr>
        <p:spPr>
          <a:xfrm>
            <a:off x="2433460" y="9848949"/>
            <a:ext cx="104434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40" dirty="0">
                <a:solidFill>
                  <a:schemeClr val="bg1"/>
                </a:solidFill>
              </a:rPr>
              <a:t>Women that shaped the world</a:t>
            </a:r>
          </a:p>
        </p:txBody>
      </p: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6811B24B-7AA1-41F2-BE30-F8D8C2C98377}"/>
              </a:ext>
            </a:extLst>
          </p:cNvPr>
          <p:cNvCxnSpPr>
            <a:cxnSpLocks/>
          </p:cNvCxnSpPr>
          <p:nvPr/>
        </p:nvCxnSpPr>
        <p:spPr>
          <a:xfrm>
            <a:off x="2842905" y="9790506"/>
            <a:ext cx="73101" cy="875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>
            <a:extLst>
              <a:ext uri="{FF2B5EF4-FFF2-40B4-BE49-F238E27FC236}">
                <a16:creationId xmlns:a16="http://schemas.microsoft.com/office/drawing/2014/main" id="{10794041-E196-4A29-98C4-31AFDA0CAC11}"/>
              </a:ext>
            </a:extLst>
          </p:cNvPr>
          <p:cNvCxnSpPr>
            <a:cxnSpLocks/>
          </p:cNvCxnSpPr>
          <p:nvPr/>
        </p:nvCxnSpPr>
        <p:spPr>
          <a:xfrm flipH="1" flipV="1">
            <a:off x="2807516" y="10231468"/>
            <a:ext cx="37315" cy="15269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Connector 614">
            <a:extLst>
              <a:ext uri="{FF2B5EF4-FFF2-40B4-BE49-F238E27FC236}">
                <a16:creationId xmlns:a16="http://schemas.microsoft.com/office/drawing/2014/main" id="{27CC4115-FC96-43CD-9B92-DA094A16E338}"/>
              </a:ext>
            </a:extLst>
          </p:cNvPr>
          <p:cNvCxnSpPr>
            <a:cxnSpLocks/>
          </p:cNvCxnSpPr>
          <p:nvPr/>
        </p:nvCxnSpPr>
        <p:spPr>
          <a:xfrm flipV="1">
            <a:off x="3246431" y="10237354"/>
            <a:ext cx="40125" cy="17482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Connector 615">
            <a:extLst>
              <a:ext uri="{FF2B5EF4-FFF2-40B4-BE49-F238E27FC236}">
                <a16:creationId xmlns:a16="http://schemas.microsoft.com/office/drawing/2014/main" id="{DF162B61-7EA6-402A-A7DC-FFFB3939EF4D}"/>
              </a:ext>
            </a:extLst>
          </p:cNvPr>
          <p:cNvCxnSpPr>
            <a:cxnSpLocks/>
          </p:cNvCxnSpPr>
          <p:nvPr/>
        </p:nvCxnSpPr>
        <p:spPr>
          <a:xfrm flipH="1">
            <a:off x="3135933" y="9752356"/>
            <a:ext cx="64945" cy="119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2" name="Picture 951" descr="A close up of a logo&#10;&#10;Description automatically generated">
            <a:extLst>
              <a:ext uri="{FF2B5EF4-FFF2-40B4-BE49-F238E27FC236}">
                <a16:creationId xmlns:a16="http://schemas.microsoft.com/office/drawing/2014/main" id="{3C7C0DF9-E644-40E5-A4E1-8C548713EF15}"/>
              </a:ext>
            </a:extLst>
          </p:cNvPr>
          <p:cNvPicPr>
            <a:picLocks noChangeAspect="1"/>
          </p:cNvPicPr>
          <p:nvPr/>
        </p:nvPicPr>
        <p:blipFill rotWithShape="1"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22670" b="20949"/>
          <a:stretch/>
        </p:blipFill>
        <p:spPr>
          <a:xfrm>
            <a:off x="2739859" y="10367276"/>
            <a:ext cx="243314" cy="338103"/>
          </a:xfrm>
          <a:prstGeom prst="rect">
            <a:avLst/>
          </a:prstGeom>
        </p:spPr>
      </p:pic>
      <p:pic>
        <p:nvPicPr>
          <p:cNvPr id="955" name="Picture 954" descr="A close up of a logo&#10;&#10;Description automatically generated">
            <a:extLst>
              <a:ext uri="{FF2B5EF4-FFF2-40B4-BE49-F238E27FC236}">
                <a16:creationId xmlns:a16="http://schemas.microsoft.com/office/drawing/2014/main" id="{021C9121-B6DA-40F4-9301-08341EAD1D31}"/>
              </a:ext>
            </a:extLst>
          </p:cNvPr>
          <p:cNvPicPr>
            <a:picLocks noChangeAspect="1"/>
          </p:cNvPicPr>
          <p:nvPr/>
        </p:nvPicPr>
        <p:blipFill rotWithShape="1"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4"/>
          <a:stretch/>
        </p:blipFill>
        <p:spPr>
          <a:xfrm>
            <a:off x="3017197" y="10423662"/>
            <a:ext cx="388516" cy="329602"/>
          </a:xfrm>
          <a:prstGeom prst="rect">
            <a:avLst/>
          </a:prstGeom>
        </p:spPr>
      </p:pic>
      <p:pic>
        <p:nvPicPr>
          <p:cNvPr id="956" name="Picture 955" descr="A close up of a logo&#10;&#10;Description automatically generated">
            <a:extLst>
              <a:ext uri="{FF2B5EF4-FFF2-40B4-BE49-F238E27FC236}">
                <a16:creationId xmlns:a16="http://schemas.microsoft.com/office/drawing/2014/main" id="{829EC953-9A38-4B13-929C-275CF3A5FCA7}"/>
              </a:ext>
            </a:extLst>
          </p:cNvPr>
          <p:cNvPicPr>
            <a:picLocks noChangeAspect="1"/>
          </p:cNvPicPr>
          <p:nvPr/>
        </p:nvPicPr>
        <p:blipFill rotWithShape="1"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7" r="20666" b="13890"/>
          <a:stretch/>
        </p:blipFill>
        <p:spPr>
          <a:xfrm>
            <a:off x="2489591" y="9471561"/>
            <a:ext cx="213328" cy="317723"/>
          </a:xfrm>
          <a:prstGeom prst="rect">
            <a:avLst/>
          </a:prstGeom>
        </p:spPr>
      </p:pic>
      <p:pic>
        <p:nvPicPr>
          <p:cNvPr id="957" name="Picture 956" descr="A close up of a logo&#10;&#10;Description automatically generated">
            <a:extLst>
              <a:ext uri="{FF2B5EF4-FFF2-40B4-BE49-F238E27FC236}">
                <a16:creationId xmlns:a16="http://schemas.microsoft.com/office/drawing/2014/main" id="{7A6E9A13-E5DB-4BC1-9281-3CA5DBB09A2B}"/>
              </a:ext>
            </a:extLst>
          </p:cNvPr>
          <p:cNvPicPr>
            <a:picLocks noChangeAspect="1"/>
          </p:cNvPicPr>
          <p:nvPr/>
        </p:nvPicPr>
        <p:blipFill rotWithShape="1"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14"/>
          <a:stretch/>
        </p:blipFill>
        <p:spPr>
          <a:xfrm>
            <a:off x="3002236" y="9381242"/>
            <a:ext cx="506242" cy="338097"/>
          </a:xfrm>
          <a:prstGeom prst="rect">
            <a:avLst/>
          </a:prstGeom>
        </p:spPr>
      </p:pic>
      <p:pic>
        <p:nvPicPr>
          <p:cNvPr id="958" name="Picture 957" descr="A close up of a logo&#10;&#10;Description automatically generated">
            <a:extLst>
              <a:ext uri="{FF2B5EF4-FFF2-40B4-BE49-F238E27FC236}">
                <a16:creationId xmlns:a16="http://schemas.microsoft.com/office/drawing/2014/main" id="{2DEA2E53-A643-4235-B6E8-F0F098C7DFAA}"/>
              </a:ext>
            </a:extLst>
          </p:cNvPr>
          <p:cNvPicPr>
            <a:picLocks noChangeAspect="1"/>
          </p:cNvPicPr>
          <p:nvPr/>
        </p:nvPicPr>
        <p:blipFill rotWithShape="1"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5"/>
          <a:stretch/>
        </p:blipFill>
        <p:spPr>
          <a:xfrm>
            <a:off x="2682739" y="9453693"/>
            <a:ext cx="349917" cy="303118"/>
          </a:xfrm>
          <a:prstGeom prst="rect">
            <a:avLst/>
          </a:prstGeom>
        </p:spPr>
      </p:pic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008546E8-A3FC-413E-8319-B1F342EAAD13}"/>
              </a:ext>
            </a:extLst>
          </p:cNvPr>
          <p:cNvCxnSpPr>
            <a:cxnSpLocks/>
          </p:cNvCxnSpPr>
          <p:nvPr/>
        </p:nvCxnSpPr>
        <p:spPr>
          <a:xfrm flipV="1">
            <a:off x="2836827" y="8839655"/>
            <a:ext cx="173147" cy="1648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ED2ED371-BC65-43E8-9AF8-2D198584632D}"/>
              </a:ext>
            </a:extLst>
          </p:cNvPr>
          <p:cNvCxnSpPr>
            <a:cxnSpLocks/>
          </p:cNvCxnSpPr>
          <p:nvPr/>
        </p:nvCxnSpPr>
        <p:spPr>
          <a:xfrm flipV="1">
            <a:off x="2055335" y="8850755"/>
            <a:ext cx="73496" cy="821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A5517AC6-A173-4FD6-80AC-4D9B8FD144C1}"/>
              </a:ext>
            </a:extLst>
          </p:cNvPr>
          <p:cNvCxnSpPr>
            <a:cxnSpLocks/>
          </p:cNvCxnSpPr>
          <p:nvPr/>
        </p:nvCxnSpPr>
        <p:spPr>
          <a:xfrm flipH="1">
            <a:off x="3055717" y="8368970"/>
            <a:ext cx="7398" cy="1317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4" name="TextBox 953">
            <a:extLst>
              <a:ext uri="{FF2B5EF4-FFF2-40B4-BE49-F238E27FC236}">
                <a16:creationId xmlns:a16="http://schemas.microsoft.com/office/drawing/2014/main" id="{C41B35E2-20B8-4CFB-B478-483C5F1F9D3F}"/>
              </a:ext>
            </a:extLst>
          </p:cNvPr>
          <p:cNvSpPr txBox="1"/>
          <p:nvPr/>
        </p:nvSpPr>
        <p:spPr>
          <a:xfrm>
            <a:off x="3114380" y="8154070"/>
            <a:ext cx="830390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jewel in the Crown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10A10780-70F2-483A-9641-F008DAF061D4}"/>
              </a:ext>
            </a:extLst>
          </p:cNvPr>
          <p:cNvSpPr txBox="1"/>
          <p:nvPr/>
        </p:nvSpPr>
        <p:spPr>
          <a:xfrm rot="1688570">
            <a:off x="4627845" y="8632408"/>
            <a:ext cx="1401581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7" dirty="0">
                <a:solidFill>
                  <a:schemeClr val="bg1"/>
                </a:solidFill>
              </a:rPr>
              <a:t>The International</a:t>
            </a:r>
          </a:p>
          <a:p>
            <a:pPr algn="ctr"/>
            <a:r>
              <a:rPr lang="en-GB" sz="967" dirty="0">
                <a:solidFill>
                  <a:schemeClr val="bg1"/>
                </a:solidFill>
              </a:rPr>
              <a:t>Slave Trade</a:t>
            </a:r>
          </a:p>
        </p:txBody>
      </p:sp>
      <p:pic>
        <p:nvPicPr>
          <p:cNvPr id="620" name="Picture 619">
            <a:extLst>
              <a:ext uri="{FF2B5EF4-FFF2-40B4-BE49-F238E27FC236}">
                <a16:creationId xmlns:a16="http://schemas.microsoft.com/office/drawing/2014/main" id="{1E54D739-4A1E-4216-989F-2E9B079CFD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2610" y="8110401"/>
            <a:ext cx="295509" cy="304802"/>
          </a:xfrm>
          <a:prstGeom prst="rect">
            <a:avLst/>
          </a:prstGeom>
        </p:spPr>
      </p:pic>
      <p:sp>
        <p:nvSpPr>
          <p:cNvPr id="622" name="TextBox 621">
            <a:extLst>
              <a:ext uri="{FF2B5EF4-FFF2-40B4-BE49-F238E27FC236}">
                <a16:creationId xmlns:a16="http://schemas.microsoft.com/office/drawing/2014/main" id="{A58F6466-3FD7-449C-889C-600AE4C6CB91}"/>
              </a:ext>
            </a:extLst>
          </p:cNvPr>
          <p:cNvSpPr txBox="1"/>
          <p:nvPr/>
        </p:nvSpPr>
        <p:spPr>
          <a:xfrm>
            <a:off x="2431521" y="8469804"/>
            <a:ext cx="12016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" dirty="0">
                <a:solidFill>
                  <a:schemeClr val="bg1"/>
                </a:solidFill>
              </a:rPr>
              <a:t>The Impact of the British Empire</a:t>
            </a: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CF73BCD5-1AF8-43B8-8792-5ADFAC8D8F2B}"/>
              </a:ext>
            </a:extLst>
          </p:cNvPr>
          <p:cNvSpPr txBox="1"/>
          <p:nvPr/>
        </p:nvSpPr>
        <p:spPr>
          <a:xfrm rot="338304">
            <a:off x="1193810" y="8426078"/>
            <a:ext cx="140086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" dirty="0">
                <a:solidFill>
                  <a:schemeClr val="bg1"/>
                </a:solidFill>
              </a:rPr>
              <a:t>Crime and Punishment</a:t>
            </a:r>
          </a:p>
          <a:p>
            <a:pPr algn="ctr"/>
            <a:r>
              <a:rPr lang="en-GB" sz="950" dirty="0">
                <a:solidFill>
                  <a:schemeClr val="bg1"/>
                </a:solidFill>
              </a:rPr>
              <a:t>Through Time</a:t>
            </a:r>
          </a:p>
          <a:p>
            <a:pPr algn="ctr"/>
            <a:endParaRPr lang="en-GB" sz="950" dirty="0">
              <a:solidFill>
                <a:schemeClr val="bg1"/>
              </a:solidFill>
            </a:endParaRPr>
          </a:p>
        </p:txBody>
      </p:sp>
      <p:pic>
        <p:nvPicPr>
          <p:cNvPr id="626" name="Picture 625">
            <a:extLst>
              <a:ext uri="{FF2B5EF4-FFF2-40B4-BE49-F238E27FC236}">
                <a16:creationId xmlns:a16="http://schemas.microsoft.com/office/drawing/2014/main" id="{E286E991-F359-4357-8197-5B5153C158A3}"/>
              </a:ext>
            </a:extLst>
          </p:cNvPr>
          <p:cNvPicPr>
            <a:picLocks noChangeAspect="1"/>
          </p:cNvPicPr>
          <p:nvPr/>
        </p:nvPicPr>
        <p:blipFill rotWithShape="1">
          <a:blip r:embed="rId106"/>
          <a:srcRect b="24112"/>
          <a:stretch/>
        </p:blipFill>
        <p:spPr>
          <a:xfrm flipH="1">
            <a:off x="3349708" y="7913501"/>
            <a:ext cx="366912" cy="278443"/>
          </a:xfrm>
          <a:prstGeom prst="rect">
            <a:avLst/>
          </a:prstGeom>
        </p:spPr>
      </p:pic>
      <p:pic>
        <p:nvPicPr>
          <p:cNvPr id="627" name="Picture 626">
            <a:extLst>
              <a:ext uri="{FF2B5EF4-FFF2-40B4-BE49-F238E27FC236}">
                <a16:creationId xmlns:a16="http://schemas.microsoft.com/office/drawing/2014/main" id="{2E371107-5C40-476F-A284-4FAE892F6877}"/>
              </a:ext>
            </a:extLst>
          </p:cNvPr>
          <p:cNvPicPr>
            <a:picLocks noChangeAspect="1"/>
          </p:cNvPicPr>
          <p:nvPr/>
        </p:nvPicPr>
        <p:blipFill rotWithShape="1">
          <a:blip r:embed="rId107"/>
          <a:srcRect l="1391" t="5565" r="-1391" b="18944"/>
          <a:stretch/>
        </p:blipFill>
        <p:spPr>
          <a:xfrm>
            <a:off x="2818670" y="7892709"/>
            <a:ext cx="352212" cy="265887"/>
          </a:xfrm>
          <a:prstGeom prst="rect">
            <a:avLst/>
          </a:prstGeom>
        </p:spPr>
      </p:pic>
      <p:sp>
        <p:nvSpPr>
          <p:cNvPr id="628" name="TextBox 627">
            <a:extLst>
              <a:ext uri="{FF2B5EF4-FFF2-40B4-BE49-F238E27FC236}">
                <a16:creationId xmlns:a16="http://schemas.microsoft.com/office/drawing/2014/main" id="{605A02FB-240D-4049-AF07-447DDFFD5F26}"/>
              </a:ext>
            </a:extLst>
          </p:cNvPr>
          <p:cNvSpPr txBox="1"/>
          <p:nvPr/>
        </p:nvSpPr>
        <p:spPr>
          <a:xfrm>
            <a:off x="2721364" y="8144885"/>
            <a:ext cx="653543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Empire Strikes Back</a:t>
            </a:r>
          </a:p>
        </p:txBody>
      </p: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3DFC81B2-4419-4B28-B830-EFC861214D40}"/>
              </a:ext>
            </a:extLst>
          </p:cNvPr>
          <p:cNvCxnSpPr>
            <a:cxnSpLocks/>
          </p:cNvCxnSpPr>
          <p:nvPr/>
        </p:nvCxnSpPr>
        <p:spPr>
          <a:xfrm>
            <a:off x="2685367" y="8275443"/>
            <a:ext cx="13450" cy="1884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0" name="Picture 629">
            <a:extLst>
              <a:ext uri="{FF2B5EF4-FFF2-40B4-BE49-F238E27FC236}">
                <a16:creationId xmlns:a16="http://schemas.microsoft.com/office/drawing/2014/main" id="{D60E4916-89CB-4504-87A1-F784CC5567CE}"/>
              </a:ext>
            </a:extLst>
          </p:cNvPr>
          <p:cNvPicPr>
            <a:picLocks noChangeAspect="1"/>
          </p:cNvPicPr>
          <p:nvPr/>
        </p:nvPicPr>
        <p:blipFill rotWithShape="1">
          <a:blip r:embed="rId108"/>
          <a:srcRect b="19342"/>
          <a:stretch/>
        </p:blipFill>
        <p:spPr>
          <a:xfrm>
            <a:off x="2592062" y="9178983"/>
            <a:ext cx="368770" cy="297444"/>
          </a:xfrm>
          <a:prstGeom prst="rect">
            <a:avLst/>
          </a:prstGeom>
        </p:spPr>
      </p:pic>
      <p:sp>
        <p:nvSpPr>
          <p:cNvPr id="631" name="TextBox 630">
            <a:extLst>
              <a:ext uri="{FF2B5EF4-FFF2-40B4-BE49-F238E27FC236}">
                <a16:creationId xmlns:a16="http://schemas.microsoft.com/office/drawing/2014/main" id="{1CA4D941-97AC-4E30-B736-069297B366A0}"/>
              </a:ext>
            </a:extLst>
          </p:cNvPr>
          <p:cNvSpPr txBox="1"/>
          <p:nvPr/>
        </p:nvSpPr>
        <p:spPr>
          <a:xfrm>
            <a:off x="2445599" y="8957250"/>
            <a:ext cx="593934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Finding Australia</a:t>
            </a:r>
          </a:p>
        </p:txBody>
      </p:sp>
      <p:pic>
        <p:nvPicPr>
          <p:cNvPr id="632" name="Picture 631">
            <a:extLst>
              <a:ext uri="{FF2B5EF4-FFF2-40B4-BE49-F238E27FC236}">
                <a16:creationId xmlns:a16="http://schemas.microsoft.com/office/drawing/2014/main" id="{641DC207-6DA4-44BF-8886-C1F1668EF6B6}"/>
              </a:ext>
            </a:extLst>
          </p:cNvPr>
          <p:cNvPicPr>
            <a:picLocks noChangeAspect="1"/>
          </p:cNvPicPr>
          <p:nvPr/>
        </p:nvPicPr>
        <p:blipFill rotWithShape="1">
          <a:blip r:embed="rId109"/>
          <a:srcRect b="18547"/>
          <a:stretch/>
        </p:blipFill>
        <p:spPr>
          <a:xfrm>
            <a:off x="2519549" y="7796239"/>
            <a:ext cx="374975" cy="305430"/>
          </a:xfrm>
          <a:prstGeom prst="rect">
            <a:avLst/>
          </a:prstGeom>
        </p:spPr>
      </p:pic>
      <p:sp>
        <p:nvSpPr>
          <p:cNvPr id="633" name="TextBox 632">
            <a:extLst>
              <a:ext uri="{FF2B5EF4-FFF2-40B4-BE49-F238E27FC236}">
                <a16:creationId xmlns:a16="http://schemas.microsoft.com/office/drawing/2014/main" id="{B12C05F8-3B8F-4D46-BA2B-B70EF6D815BA}"/>
              </a:ext>
            </a:extLst>
          </p:cNvPr>
          <p:cNvSpPr txBox="1"/>
          <p:nvPr/>
        </p:nvSpPr>
        <p:spPr>
          <a:xfrm>
            <a:off x="2351731" y="8026465"/>
            <a:ext cx="653543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Scramble for Africa</a:t>
            </a: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9664032A-DF70-43DA-A35C-CDDB6AB16B3A}"/>
              </a:ext>
            </a:extLst>
          </p:cNvPr>
          <p:cNvPicPr>
            <a:picLocks noChangeAspect="1"/>
          </p:cNvPicPr>
          <p:nvPr/>
        </p:nvPicPr>
        <p:blipFill rotWithShape="1"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r="17376" b="26974"/>
          <a:stretch/>
        </p:blipFill>
        <p:spPr>
          <a:xfrm>
            <a:off x="3154673" y="6307804"/>
            <a:ext cx="370770" cy="410869"/>
          </a:xfrm>
          <a:prstGeom prst="rect">
            <a:avLst/>
          </a:prstGeom>
        </p:spPr>
      </p:pic>
      <p:sp>
        <p:nvSpPr>
          <p:cNvPr id="529" name="TextBox 528">
            <a:extLst>
              <a:ext uri="{FF2B5EF4-FFF2-40B4-BE49-F238E27FC236}">
                <a16:creationId xmlns:a16="http://schemas.microsoft.com/office/drawing/2014/main" id="{54B15D21-EE92-432F-A2AC-1493E6C538BD}"/>
              </a:ext>
            </a:extLst>
          </p:cNvPr>
          <p:cNvSpPr txBox="1"/>
          <p:nvPr/>
        </p:nvSpPr>
        <p:spPr>
          <a:xfrm>
            <a:off x="2948196" y="6666444"/>
            <a:ext cx="651684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How should we remember Churchill</a:t>
            </a:r>
          </a:p>
        </p:txBody>
      </p:sp>
      <p:pic>
        <p:nvPicPr>
          <p:cNvPr id="559" name="Picture 558" descr="Shape&#10;&#10;Description automatically generated with low confidence">
            <a:extLst>
              <a:ext uri="{FF2B5EF4-FFF2-40B4-BE49-F238E27FC236}">
                <a16:creationId xmlns:a16="http://schemas.microsoft.com/office/drawing/2014/main" id="{58715FF4-FC3F-41F3-B9CB-15B161916480}"/>
              </a:ext>
            </a:extLst>
          </p:cNvPr>
          <p:cNvPicPr>
            <a:picLocks noChangeAspect="1"/>
          </p:cNvPicPr>
          <p:nvPr/>
        </p:nvPicPr>
        <p:blipFill rotWithShape="1"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2" t="8311" r="28534" b="29876"/>
          <a:stretch/>
        </p:blipFill>
        <p:spPr>
          <a:xfrm>
            <a:off x="3441688" y="7540262"/>
            <a:ext cx="238539" cy="360124"/>
          </a:xfrm>
          <a:prstGeom prst="rect">
            <a:avLst/>
          </a:prstGeom>
        </p:spPr>
      </p:pic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056E2169-2B77-4D15-A1E9-9E2CD151CE23}"/>
              </a:ext>
            </a:extLst>
          </p:cNvPr>
          <p:cNvCxnSpPr>
            <a:cxnSpLocks/>
          </p:cNvCxnSpPr>
          <p:nvPr/>
        </p:nvCxnSpPr>
        <p:spPr>
          <a:xfrm flipH="1">
            <a:off x="3259328" y="6909751"/>
            <a:ext cx="250088" cy="1593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D9453F7-1F98-4640-B789-1BB77E13335C}"/>
              </a:ext>
            </a:extLst>
          </p:cNvPr>
          <p:cNvSpPr txBox="1"/>
          <p:nvPr/>
        </p:nvSpPr>
        <p:spPr>
          <a:xfrm>
            <a:off x="3457347" y="6620097"/>
            <a:ext cx="57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1960s Britain and equal rights</a:t>
            </a:r>
          </a:p>
        </p:txBody>
      </p:sp>
      <p:pic>
        <p:nvPicPr>
          <p:cNvPr id="636" name="Picture 635">
            <a:extLst>
              <a:ext uri="{FF2B5EF4-FFF2-40B4-BE49-F238E27FC236}">
                <a16:creationId xmlns:a16="http://schemas.microsoft.com/office/drawing/2014/main" id="{F6987DBA-02C4-4C56-9A8C-BFFF11B4CDD4}"/>
              </a:ext>
            </a:extLst>
      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4164610" y="6441780"/>
            <a:ext cx="245585" cy="246338"/>
          </a:xfrm>
          <a:prstGeom prst="rect">
            <a:avLst/>
          </a:prstGeom>
        </p:spPr>
      </p:pic>
      <p:sp>
        <p:nvSpPr>
          <p:cNvPr id="637" name="TextBox 636">
            <a:extLst>
              <a:ext uri="{FF2B5EF4-FFF2-40B4-BE49-F238E27FC236}">
                <a16:creationId xmlns:a16="http://schemas.microsoft.com/office/drawing/2014/main" id="{C00FCF6D-5AE6-4664-BA2B-0D451BB17C4F}"/>
              </a:ext>
            </a:extLst>
          </p:cNvPr>
          <p:cNvSpPr txBox="1"/>
          <p:nvPr/>
        </p:nvSpPr>
        <p:spPr>
          <a:xfrm rot="20556670">
            <a:off x="4422112" y="6831745"/>
            <a:ext cx="1560384" cy="38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40" dirty="0">
                <a:solidFill>
                  <a:schemeClr val="bg1"/>
                </a:solidFill>
              </a:rPr>
              <a:t>How effective has terrorism been in the Modern Age</a:t>
            </a:r>
            <a:r>
              <a:rPr lang="en-GB" sz="95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9B75BF1F-21DA-4CE6-9A6A-D364556EF379}"/>
              </a:ext>
            </a:extLst>
          </p:cNvPr>
          <p:cNvCxnSpPr>
            <a:cxnSpLocks/>
          </p:cNvCxnSpPr>
          <p:nvPr/>
        </p:nvCxnSpPr>
        <p:spPr>
          <a:xfrm flipH="1" flipV="1">
            <a:off x="5109482" y="7325376"/>
            <a:ext cx="127258" cy="206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A0829226-B609-4798-A1D0-381D39A60DCE}"/>
              </a:ext>
            </a:extLst>
          </p:cNvPr>
          <p:cNvCxnSpPr>
            <a:cxnSpLocks/>
          </p:cNvCxnSpPr>
          <p:nvPr/>
        </p:nvCxnSpPr>
        <p:spPr>
          <a:xfrm flipH="1" flipV="1">
            <a:off x="5405819" y="7210466"/>
            <a:ext cx="127258" cy="206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id="{15220E6D-2777-4459-8100-34D6CDF004D8}"/>
              </a:ext>
            </a:extLst>
          </p:cNvPr>
          <p:cNvCxnSpPr>
            <a:cxnSpLocks/>
          </p:cNvCxnSpPr>
          <p:nvPr/>
        </p:nvCxnSpPr>
        <p:spPr>
          <a:xfrm flipH="1" flipV="1">
            <a:off x="5735792" y="7039156"/>
            <a:ext cx="127258" cy="20686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91D4410D-C37B-4CD0-A6C4-676C856FD8EF}"/>
              </a:ext>
            </a:extLst>
          </p:cNvPr>
          <p:cNvCxnSpPr>
            <a:cxnSpLocks/>
          </p:cNvCxnSpPr>
          <p:nvPr/>
        </p:nvCxnSpPr>
        <p:spPr>
          <a:xfrm>
            <a:off x="5212508" y="6756066"/>
            <a:ext cx="0" cy="10867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2" name="Picture 641" descr="Shape&#10;&#10;Description automatically generated with low confidence">
            <a:extLst>
              <a:ext uri="{FF2B5EF4-FFF2-40B4-BE49-F238E27FC236}">
                <a16:creationId xmlns:a16="http://schemas.microsoft.com/office/drawing/2014/main" id="{1277C65D-0B98-44BB-A854-B8ABD45ED62F}"/>
              </a:ext>
            </a:extLst>
          </p:cNvPr>
          <p:cNvPicPr>
            <a:picLocks noChangeAspect="1"/>
          </p:cNvPicPr>
          <p:nvPr/>
        </p:nvPicPr>
        <p:blipFill rotWithShape="1"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t="1950" r="8460" b="19739"/>
          <a:stretch/>
        </p:blipFill>
        <p:spPr>
          <a:xfrm>
            <a:off x="6215493" y="7247263"/>
            <a:ext cx="221051" cy="207367"/>
          </a:xfrm>
          <a:prstGeom prst="rect">
            <a:avLst/>
          </a:prstGeom>
        </p:spPr>
      </p:pic>
      <p:pic>
        <p:nvPicPr>
          <p:cNvPr id="643" name="Picture 642" descr="Shape&#10;&#10;Description automatically generated with low confidence">
            <a:extLst>
              <a:ext uri="{FF2B5EF4-FFF2-40B4-BE49-F238E27FC236}">
                <a16:creationId xmlns:a16="http://schemas.microsoft.com/office/drawing/2014/main" id="{F80DB2A1-DB68-45F5-AB5A-D74D65E5B885}"/>
              </a:ext>
            </a:extLst>
          </p:cNvPr>
          <p:cNvPicPr>
            <a:picLocks noChangeAspect="1"/>
          </p:cNvPicPr>
          <p:nvPr/>
        </p:nvPicPr>
        <p:blipFill rotWithShape="1"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1" t="14075" r="26546" b="18348"/>
          <a:stretch/>
        </p:blipFill>
        <p:spPr>
          <a:xfrm>
            <a:off x="6436550" y="6858480"/>
            <a:ext cx="162957" cy="239850"/>
          </a:xfrm>
          <a:prstGeom prst="rect">
            <a:avLst/>
          </a:prstGeom>
        </p:spPr>
      </p:pic>
      <p:pic>
        <p:nvPicPr>
          <p:cNvPr id="645" name="Picture 644" descr="Shape&#10;&#10;Description automatically generated with low confidence">
            <a:extLst>
              <a:ext uri="{FF2B5EF4-FFF2-40B4-BE49-F238E27FC236}">
                <a16:creationId xmlns:a16="http://schemas.microsoft.com/office/drawing/2014/main" id="{A5C8E7E0-7B0D-4935-A4B8-AAC9D8BBF99F}"/>
              </a:ext>
            </a:extLst>
          </p:cNvPr>
          <p:cNvPicPr>
            <a:picLocks noChangeAspect="1"/>
          </p:cNvPicPr>
          <p:nvPr/>
        </p:nvPicPr>
        <p:blipFill rotWithShape="1"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5" r="16807" b="20534"/>
          <a:stretch/>
        </p:blipFill>
        <p:spPr>
          <a:xfrm flipH="1">
            <a:off x="1918980" y="9217880"/>
            <a:ext cx="216933" cy="261242"/>
          </a:xfrm>
          <a:prstGeom prst="rect">
            <a:avLst/>
          </a:prstGeom>
        </p:spPr>
      </p:pic>
      <p:pic>
        <p:nvPicPr>
          <p:cNvPr id="646" name="Picture 645" descr="Shape&#10;&#10;Description automatically generated with low confidence">
            <a:extLst>
              <a:ext uri="{FF2B5EF4-FFF2-40B4-BE49-F238E27FC236}">
                <a16:creationId xmlns:a16="http://schemas.microsoft.com/office/drawing/2014/main" id="{2BC051B9-60C7-4232-AC68-B53D223A802D}"/>
              </a:ext>
            </a:extLst>
          </p:cNvPr>
          <p:cNvPicPr>
            <a:picLocks noChangeAspect="1"/>
          </p:cNvPicPr>
          <p:nvPr/>
        </p:nvPicPr>
        <p:blipFill rotWithShape="1"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3"/>
          <a:stretch/>
        </p:blipFill>
        <p:spPr>
          <a:xfrm flipH="1">
            <a:off x="621023" y="8518027"/>
            <a:ext cx="399917" cy="323362"/>
          </a:xfrm>
          <a:prstGeom prst="rect">
            <a:avLst/>
          </a:prstGeom>
        </p:spPr>
      </p:pic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DEB46697-CE2C-42EC-8E18-66946ED01BCD}"/>
              </a:ext>
            </a:extLst>
          </p:cNvPr>
          <p:cNvCxnSpPr>
            <a:cxnSpLocks/>
          </p:cNvCxnSpPr>
          <p:nvPr/>
        </p:nvCxnSpPr>
        <p:spPr>
          <a:xfrm flipV="1">
            <a:off x="1769415" y="8797238"/>
            <a:ext cx="73496" cy="8216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8" name="TextBox 647">
            <a:extLst>
              <a:ext uri="{FF2B5EF4-FFF2-40B4-BE49-F238E27FC236}">
                <a16:creationId xmlns:a16="http://schemas.microsoft.com/office/drawing/2014/main" id="{19438CE8-F8D0-4524-B0C0-D9B04C12A63E}"/>
              </a:ext>
            </a:extLst>
          </p:cNvPr>
          <p:cNvSpPr txBox="1"/>
          <p:nvPr/>
        </p:nvSpPr>
        <p:spPr>
          <a:xfrm>
            <a:off x="715436" y="8826483"/>
            <a:ext cx="593934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Peterloo and the Suffragettes protest</a:t>
            </a:r>
          </a:p>
        </p:txBody>
      </p:sp>
      <p:pic>
        <p:nvPicPr>
          <p:cNvPr id="649" name="Picture 648" descr="Shape&#10;&#10;Description automatically generated with low confidence">
            <a:extLst>
              <a:ext uri="{FF2B5EF4-FFF2-40B4-BE49-F238E27FC236}">
                <a16:creationId xmlns:a16="http://schemas.microsoft.com/office/drawing/2014/main" id="{908E845D-40B2-4413-88F3-93985E2FAEAE}"/>
              </a:ext>
            </a:extLst>
          </p:cNvPr>
          <p:cNvPicPr>
            <a:picLocks noChangeAspect="1"/>
          </p:cNvPicPr>
          <p:nvPr/>
        </p:nvPicPr>
        <p:blipFill rotWithShape="1"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5727" r="16012" b="23912"/>
          <a:stretch/>
        </p:blipFill>
        <p:spPr>
          <a:xfrm>
            <a:off x="1538713" y="8169103"/>
            <a:ext cx="195268" cy="199783"/>
          </a:xfrm>
          <a:prstGeom prst="rect">
            <a:avLst/>
          </a:prstGeom>
        </p:spPr>
      </p:pic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AF6AE37E-709E-4613-AF9A-686B6B08A1A3}"/>
              </a:ext>
            </a:extLst>
          </p:cNvPr>
          <p:cNvCxnSpPr>
            <a:cxnSpLocks/>
          </p:cNvCxnSpPr>
          <p:nvPr/>
        </p:nvCxnSpPr>
        <p:spPr>
          <a:xfrm>
            <a:off x="2085723" y="8374044"/>
            <a:ext cx="89967" cy="6961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TextBox 650">
            <a:extLst>
              <a:ext uri="{FF2B5EF4-FFF2-40B4-BE49-F238E27FC236}">
                <a16:creationId xmlns:a16="http://schemas.microsoft.com/office/drawing/2014/main" id="{4AE3FE41-6F55-4785-B459-E5556A5D8BD3}"/>
              </a:ext>
            </a:extLst>
          </p:cNvPr>
          <p:cNvSpPr txBox="1"/>
          <p:nvPr/>
        </p:nvSpPr>
        <p:spPr>
          <a:xfrm>
            <a:off x="1580650" y="8120435"/>
            <a:ext cx="653543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Punishments through the ages</a:t>
            </a:r>
          </a:p>
        </p:txBody>
      </p:sp>
      <p:sp>
        <p:nvSpPr>
          <p:cNvPr id="652" name="TextBox 651">
            <a:extLst>
              <a:ext uri="{FF2B5EF4-FFF2-40B4-BE49-F238E27FC236}">
                <a16:creationId xmlns:a16="http://schemas.microsoft.com/office/drawing/2014/main" id="{D5DF7EE7-B0FD-4373-9C83-E261B6BE56D6}"/>
              </a:ext>
            </a:extLst>
          </p:cNvPr>
          <p:cNvSpPr txBox="1"/>
          <p:nvPr/>
        </p:nvSpPr>
        <p:spPr>
          <a:xfrm>
            <a:off x="1751514" y="8895664"/>
            <a:ext cx="525699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Crime through the Ages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B06055-C68A-4D21-BE8F-62BFBEA4D998}"/>
              </a:ext>
            </a:extLst>
          </p:cNvPr>
          <p:cNvSpPr txBox="1"/>
          <p:nvPr/>
        </p:nvSpPr>
        <p:spPr>
          <a:xfrm>
            <a:off x="1281494" y="9101165"/>
            <a:ext cx="68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/>
              <a:t>Who was Jack the Ripper?</a:t>
            </a:r>
          </a:p>
        </p:txBody>
      </p:sp>
      <p:pic>
        <p:nvPicPr>
          <p:cNvPr id="655" name="Picture 654" descr="Shape&#10;&#10;Description automatically generated with low confidence">
            <a:extLst>
              <a:ext uri="{FF2B5EF4-FFF2-40B4-BE49-F238E27FC236}">
                <a16:creationId xmlns:a16="http://schemas.microsoft.com/office/drawing/2014/main" id="{E90F203F-CCD4-42E5-AE4C-B096A61D884B}"/>
              </a:ext>
            </a:extLst>
          </p:cNvPr>
          <p:cNvPicPr>
            <a:picLocks noChangeAspect="1"/>
          </p:cNvPicPr>
          <p:nvPr/>
        </p:nvPicPr>
        <p:blipFill rotWithShape="1"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13715" r="11838" b="24273"/>
          <a:stretch/>
        </p:blipFill>
        <p:spPr>
          <a:xfrm>
            <a:off x="1500324" y="8909258"/>
            <a:ext cx="198004" cy="160045"/>
          </a:xfrm>
          <a:prstGeom prst="rect">
            <a:avLst/>
          </a:prstGeom>
        </p:spPr>
      </p:pic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E6E02AF0-053E-4D05-AA88-CB9FFA328A15}"/>
              </a:ext>
            </a:extLst>
          </p:cNvPr>
          <p:cNvCxnSpPr>
            <a:cxnSpLocks/>
          </p:cNvCxnSpPr>
          <p:nvPr/>
        </p:nvCxnSpPr>
        <p:spPr>
          <a:xfrm>
            <a:off x="2371414" y="8359926"/>
            <a:ext cx="19552" cy="1408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TextBox 488">
            <a:extLst>
              <a:ext uri="{FF2B5EF4-FFF2-40B4-BE49-F238E27FC236}">
                <a16:creationId xmlns:a16="http://schemas.microsoft.com/office/drawing/2014/main" id="{05982776-9E14-48F7-AEFE-600154B3E063}"/>
              </a:ext>
            </a:extLst>
          </p:cNvPr>
          <p:cNvSpPr txBox="1"/>
          <p:nvPr/>
        </p:nvSpPr>
        <p:spPr>
          <a:xfrm>
            <a:off x="2020525" y="8140471"/>
            <a:ext cx="653543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Bloody Code</a:t>
            </a:r>
          </a:p>
        </p:txBody>
      </p: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CDA55DF6-5692-499C-9D6F-C6F54B70615E}"/>
              </a:ext>
            </a:extLst>
          </p:cNvPr>
          <p:cNvCxnSpPr>
            <a:cxnSpLocks/>
          </p:cNvCxnSpPr>
          <p:nvPr/>
        </p:nvCxnSpPr>
        <p:spPr>
          <a:xfrm flipV="1">
            <a:off x="2553998" y="8845584"/>
            <a:ext cx="173147" cy="1648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" name="TextBox 574">
            <a:extLst>
              <a:ext uri="{FF2B5EF4-FFF2-40B4-BE49-F238E27FC236}">
                <a16:creationId xmlns:a16="http://schemas.microsoft.com/office/drawing/2014/main" id="{E348656D-80DC-415F-A765-7CF1348B32FF}"/>
              </a:ext>
            </a:extLst>
          </p:cNvPr>
          <p:cNvSpPr txBox="1"/>
          <p:nvPr/>
        </p:nvSpPr>
        <p:spPr>
          <a:xfrm>
            <a:off x="2123695" y="8833913"/>
            <a:ext cx="593934" cy="51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The impact of Empire in shaping modern Britain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A17227F3-7531-440E-971C-4123BB19B70B}"/>
              </a:ext>
            </a:extLst>
          </p:cNvPr>
          <p:cNvSpPr txBox="1"/>
          <p:nvPr/>
        </p:nvSpPr>
        <p:spPr>
          <a:xfrm>
            <a:off x="5071190" y="7512209"/>
            <a:ext cx="471065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Causes of Terrorism</a:t>
            </a: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BE8B51A7-1D3F-4047-B21D-B79E7A5C9A2E}"/>
              </a:ext>
            </a:extLst>
          </p:cNvPr>
          <p:cNvSpPr txBox="1"/>
          <p:nvPr/>
        </p:nvSpPr>
        <p:spPr>
          <a:xfrm>
            <a:off x="5437964" y="7403785"/>
            <a:ext cx="758504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Role of religion, ideology and nationalism</a:t>
            </a:r>
          </a:p>
        </p:txBody>
      </p:sp>
      <p:sp>
        <p:nvSpPr>
          <p:cNvPr id="635" name="TextBox 634">
            <a:extLst>
              <a:ext uri="{FF2B5EF4-FFF2-40B4-BE49-F238E27FC236}">
                <a16:creationId xmlns:a16="http://schemas.microsoft.com/office/drawing/2014/main" id="{C721E6B6-DD80-4C73-B5D4-823FFAB6DB9E}"/>
              </a:ext>
            </a:extLst>
          </p:cNvPr>
          <p:cNvSpPr txBox="1"/>
          <p:nvPr/>
        </p:nvSpPr>
        <p:spPr>
          <a:xfrm>
            <a:off x="5754817" y="7003953"/>
            <a:ext cx="540661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Leaders of terrorist groups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D4336A2B-9008-46F6-B806-DAFB7BAE6685}"/>
              </a:ext>
            </a:extLst>
          </p:cNvPr>
          <p:cNvSpPr txBox="1"/>
          <p:nvPr/>
        </p:nvSpPr>
        <p:spPr>
          <a:xfrm>
            <a:off x="4965719" y="6365510"/>
            <a:ext cx="604850" cy="43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Terrorist Group aims, motives and methods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32808C2C-CB74-4372-85EC-42412E83A6AA}"/>
              </a:ext>
            </a:extLst>
          </p:cNvPr>
          <p:cNvSpPr txBox="1"/>
          <p:nvPr/>
        </p:nvSpPr>
        <p:spPr>
          <a:xfrm>
            <a:off x="5846927" y="6704942"/>
            <a:ext cx="613775" cy="347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Government reactions to terrorism</a:t>
            </a:r>
          </a:p>
        </p:txBody>
      </p: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647658E4-EB42-4F1D-A611-35C325EE0F31}"/>
              </a:ext>
            </a:extLst>
          </p:cNvPr>
          <p:cNvCxnSpPr>
            <a:cxnSpLocks/>
          </p:cNvCxnSpPr>
          <p:nvPr/>
        </p:nvCxnSpPr>
        <p:spPr>
          <a:xfrm flipH="1" flipV="1">
            <a:off x="4934558" y="10263154"/>
            <a:ext cx="100682" cy="27402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" name="TextBox 658">
            <a:extLst>
              <a:ext uri="{FF2B5EF4-FFF2-40B4-BE49-F238E27FC236}">
                <a16:creationId xmlns:a16="http://schemas.microsoft.com/office/drawing/2014/main" id="{48C9A042-0547-4AA4-B4F1-81236CBFD5C9}"/>
              </a:ext>
            </a:extLst>
          </p:cNvPr>
          <p:cNvSpPr txBox="1"/>
          <p:nvPr/>
        </p:nvSpPr>
        <p:spPr>
          <a:xfrm>
            <a:off x="4695870" y="10496993"/>
            <a:ext cx="746107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3" dirty="0"/>
              <a:t>Life in Tudor England</a:t>
            </a:r>
            <a:endParaRPr lang="en-GB" sz="553" dirty="0"/>
          </a:p>
        </p:txBody>
      </p: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FD223AF9-6D49-4BEA-9335-790D4A70E5BA}"/>
              </a:ext>
            </a:extLst>
          </p:cNvPr>
          <p:cNvCxnSpPr>
            <a:cxnSpLocks/>
          </p:cNvCxnSpPr>
          <p:nvPr/>
        </p:nvCxnSpPr>
        <p:spPr>
          <a:xfrm>
            <a:off x="4028776" y="8332088"/>
            <a:ext cx="19552" cy="1408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E6B9BA83-670A-4D72-864D-1DDD3C5628DE}"/>
              </a:ext>
            </a:extLst>
          </p:cNvPr>
          <p:cNvCxnSpPr>
            <a:cxnSpLocks/>
          </p:cNvCxnSpPr>
          <p:nvPr/>
        </p:nvCxnSpPr>
        <p:spPr>
          <a:xfrm flipH="1">
            <a:off x="5795293" y="8902453"/>
            <a:ext cx="315590" cy="588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2" name="Picture 661">
            <a:extLst>
              <a:ext uri="{FF2B5EF4-FFF2-40B4-BE49-F238E27FC236}">
                <a16:creationId xmlns:a16="http://schemas.microsoft.com/office/drawing/2014/main" id="{D45CB96C-CEF1-44EF-A4D5-5DEC7A4593BC}"/>
              </a:ext>
            </a:extLst>
          </p:cNvPr>
          <p:cNvPicPr>
            <a:picLocks noChangeAspect="1"/>
          </p:cNvPicPr>
          <p:nvPr/>
        </p:nvPicPr>
        <p:blipFill rotWithShape="1">
          <a:blip r:embed="rId109"/>
          <a:srcRect b="18547"/>
          <a:stretch/>
        </p:blipFill>
        <p:spPr>
          <a:xfrm>
            <a:off x="6489169" y="8610788"/>
            <a:ext cx="374975" cy="305430"/>
          </a:xfrm>
          <a:prstGeom prst="rect">
            <a:avLst/>
          </a:prstGeom>
        </p:spPr>
      </p:pic>
      <p:sp>
        <p:nvSpPr>
          <p:cNvPr id="663" name="TextBox 662">
            <a:extLst>
              <a:ext uri="{FF2B5EF4-FFF2-40B4-BE49-F238E27FC236}">
                <a16:creationId xmlns:a16="http://schemas.microsoft.com/office/drawing/2014/main" id="{2A0442E2-F486-4EF7-A8BD-EB2B85F10C9B}"/>
              </a:ext>
            </a:extLst>
          </p:cNvPr>
          <p:cNvSpPr txBox="1"/>
          <p:nvPr/>
        </p:nvSpPr>
        <p:spPr>
          <a:xfrm>
            <a:off x="5869228" y="8674719"/>
            <a:ext cx="848869" cy="26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53" dirty="0"/>
              <a:t>Explore African culture in the 17</a:t>
            </a:r>
            <a:r>
              <a:rPr lang="en-GB" sz="553" baseline="30000" dirty="0"/>
              <a:t>th</a:t>
            </a:r>
            <a:r>
              <a:rPr lang="en-GB" sz="553" dirty="0"/>
              <a:t> century?</a:t>
            </a:r>
          </a:p>
        </p:txBody>
      </p:sp>
      <p:pic>
        <p:nvPicPr>
          <p:cNvPr id="496" name="Picture 495">
            <a:extLst>
              <a:ext uri="{FF2B5EF4-FFF2-40B4-BE49-F238E27FC236}">
                <a16:creationId xmlns:a16="http://schemas.microsoft.com/office/drawing/2014/main" id="{08A3114E-CF9D-4377-BB13-3FAD8D237D45}"/>
              </a:ext>
            </a:extLst>
          </p:cNvPr>
          <p:cNvPicPr>
            <a:picLocks noChangeAspect="1"/>
          </p:cNvPicPr>
          <p:nvPr/>
        </p:nvPicPr>
        <p:blipFill rotWithShape="1">
          <a:blip r:embed="rId119"/>
          <a:srcRect l="29266" t="10869" r="31358" b="22319"/>
          <a:stretch/>
        </p:blipFill>
        <p:spPr>
          <a:xfrm>
            <a:off x="147471" y="9324874"/>
            <a:ext cx="320129" cy="305548"/>
          </a:xfrm>
          <a:prstGeom prst="rect">
            <a:avLst/>
          </a:prstGeom>
        </p:spPr>
      </p:pic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0D8BEF95-88D8-45A0-8E5C-0FC7BB5526E3}"/>
              </a:ext>
            </a:extLst>
          </p:cNvPr>
          <p:cNvCxnSpPr>
            <a:cxnSpLocks/>
          </p:cNvCxnSpPr>
          <p:nvPr/>
        </p:nvCxnSpPr>
        <p:spPr>
          <a:xfrm>
            <a:off x="1067524" y="9977761"/>
            <a:ext cx="203381" cy="20120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" name="TextBox 664">
            <a:extLst>
              <a:ext uri="{FF2B5EF4-FFF2-40B4-BE49-F238E27FC236}">
                <a16:creationId xmlns:a16="http://schemas.microsoft.com/office/drawing/2014/main" id="{3A42BB85-9716-4E8F-8C26-5C167D4FC6C0}"/>
              </a:ext>
            </a:extLst>
          </p:cNvPr>
          <p:cNvSpPr txBox="1"/>
          <p:nvPr/>
        </p:nvSpPr>
        <p:spPr>
          <a:xfrm>
            <a:off x="755818" y="9702502"/>
            <a:ext cx="68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</a:t>
            </a:r>
            <a:r>
              <a:rPr lang="en-GB" sz="600" dirty="0"/>
              <a:t>he birth of Parliament</a:t>
            </a:r>
          </a:p>
        </p:txBody>
      </p:sp>
      <p:pic>
        <p:nvPicPr>
          <p:cNvPr id="666" name="Picture 665">
            <a:extLst>
              <a:ext uri="{FF2B5EF4-FFF2-40B4-BE49-F238E27FC236}">
                <a16:creationId xmlns:a16="http://schemas.microsoft.com/office/drawing/2014/main" id="{0B644379-2C2A-4A03-8898-C9B032FFE125}"/>
              </a:ext>
            </a:extLst>
          </p:cNvPr>
          <p:cNvPicPr>
            <a:picLocks noChangeAspect="1"/>
          </p:cNvPicPr>
          <p:nvPr/>
        </p:nvPicPr>
        <p:blipFill rotWithShape="1">
          <a:blip r:embed="rId120"/>
          <a:srcRect l="32609" t="11015" r="31033" b="23768"/>
          <a:stretch/>
        </p:blipFill>
        <p:spPr>
          <a:xfrm>
            <a:off x="823883" y="9303788"/>
            <a:ext cx="343106" cy="346183"/>
          </a:xfrm>
          <a:prstGeom prst="rect">
            <a:avLst/>
          </a:prstGeom>
        </p:spPr>
      </p:pic>
      <p:pic>
        <p:nvPicPr>
          <p:cNvPr id="667" name="Picture 666">
            <a:extLst>
              <a:ext uri="{FF2B5EF4-FFF2-40B4-BE49-F238E27FC236}">
                <a16:creationId xmlns:a16="http://schemas.microsoft.com/office/drawing/2014/main" id="{1D407BC0-566E-44EA-B1D1-C0A6C1C2498B}"/>
              </a:ext>
            </a:extLst>
          </p:cNvPr>
          <p:cNvPicPr>
            <a:picLocks noChangeAspect="1"/>
          </p:cNvPicPr>
          <p:nvPr/>
        </p:nvPicPr>
        <p:blipFill rotWithShape="1">
          <a:blip r:embed="rId121"/>
          <a:srcRect b="17950"/>
          <a:stretch/>
        </p:blipFill>
        <p:spPr>
          <a:xfrm>
            <a:off x="247512" y="11246803"/>
            <a:ext cx="385479" cy="3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02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45642</TotalTime>
  <Words>924</Words>
  <Application>Microsoft Office PowerPoint</Application>
  <PresentationFormat>Widescreen</PresentationFormat>
  <Paragraphs>207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Watkiss</dc:creator>
  <cp:lastModifiedBy>Watkiss, Stuart</cp:lastModifiedBy>
  <cp:revision>124</cp:revision>
  <dcterms:created xsi:type="dcterms:W3CDTF">2020-04-09T11:19:23Z</dcterms:created>
  <dcterms:modified xsi:type="dcterms:W3CDTF">2022-04-22T12:27:39Z</dcterms:modified>
</cp:coreProperties>
</file>